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268" r:id="rId3"/>
    <p:sldId id="270" r:id="rId4"/>
    <p:sldId id="269" r:id="rId5"/>
    <p:sldId id="271" r:id="rId6"/>
    <p:sldId id="275" r:id="rId7"/>
    <p:sldId id="272" r:id="rId8"/>
    <p:sldId id="288" r:id="rId9"/>
    <p:sldId id="273" r:id="rId10"/>
    <p:sldId id="282" r:id="rId11"/>
    <p:sldId id="283" r:id="rId12"/>
    <p:sldId id="284" r:id="rId13"/>
    <p:sldId id="287" r:id="rId14"/>
    <p:sldId id="276" r:id="rId15"/>
    <p:sldId id="277" r:id="rId16"/>
    <p:sldId id="278" r:id="rId17"/>
    <p:sldId id="279" r:id="rId18"/>
    <p:sldId id="286" r:id="rId19"/>
    <p:sldId id="280" r:id="rId20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84371" autoAdjust="0"/>
  </p:normalViewPr>
  <p:slideViewPr>
    <p:cSldViewPr>
      <p:cViewPr>
        <p:scale>
          <a:sx n="140" d="100"/>
          <a:sy n="140" d="100"/>
        </p:scale>
        <p:origin x="-1400" y="-6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2013-12-02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800" dirty="0" smtClean="0"/>
              <a:t>E08 –</a:t>
            </a:r>
            <a:r>
              <a:rPr lang="sv-SE" sz="2800" b="1" dirty="0" smtClean="0"/>
              <a:t> "</a:t>
            </a:r>
            <a:r>
              <a:rPr lang="sv-SE" sz="2800" b="1" dirty="0" err="1" smtClean="0"/>
              <a:t>Once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Upon</a:t>
            </a:r>
            <a:r>
              <a:rPr lang="sv-SE" sz="2800" b="1" dirty="0" smtClean="0"/>
              <a:t> a </a:t>
            </a:r>
            <a:r>
              <a:rPr lang="sv-SE" sz="2800" b="1" dirty="0" err="1" smtClean="0"/>
              <a:t>Time</a:t>
            </a:r>
            <a:r>
              <a:rPr lang="sv-SE" sz="2800" b="1" dirty="0" smtClean="0"/>
              <a:t> in Springfield</a:t>
            </a:r>
            <a:r>
              <a:rPr lang="sv-SE" sz="3600" b="1" dirty="0" smtClean="0"/>
              <a:t>"</a:t>
            </a:r>
            <a:endParaRPr lang="sv-SE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8,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Debuggern</a:t>
            </a:r>
            <a:r>
              <a:rPr lang="sv-SE" sz="2800" dirty="0" smtClean="0">
                <a:latin typeface="Minya Nouvelle" pitchFamily="2" charset="0"/>
              </a:rPr>
              <a:t>, Timers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22761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201316"/>
            <a:ext cx="4752528" cy="129614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 och BOM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73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7" y="1382185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91617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92" y="1417340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0932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85492"/>
            <a:ext cx="3062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691" y="2800008"/>
            <a:ext cx="3068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latin typeface="Minya Nouvelle" pitchFamily="2" charset="0"/>
              </a:rPr>
              <a:t>BOM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2565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Document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Model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8589" y="422565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Browser </a:t>
            </a:r>
            <a:r>
              <a:rPr lang="sv-SE" dirty="0" err="1" smtClean="0">
                <a:latin typeface="Minya Nouvelle" pitchFamily="2" charset="0"/>
              </a:rPr>
              <a:t>Object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endParaRPr lang="sv-SE" dirty="0" smtClean="0">
              <a:latin typeface="Minya Nouvelle" pitchFamily="2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203848" y="2497460"/>
            <a:ext cx="1368152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572000" y="2497460"/>
            <a:ext cx="1224136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P:\Icons\48x48\shadow\text_tre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801716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wind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4" y="4801715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9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BOM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01316"/>
            <a:ext cx="7962108" cy="1460500"/>
          </a:xfrm>
        </p:spPr>
        <p:txBody>
          <a:bodyPr/>
          <a:lstStyle/>
          <a:p>
            <a:r>
              <a:rPr lang="sv-SE" dirty="0" smtClean="0"/>
              <a:t>BOM (Browser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) är gränssnittet mellan JavaScript och webbläsaren. </a:t>
            </a:r>
          </a:p>
          <a:p>
            <a:endParaRPr lang="sv-SE" dirty="0"/>
          </a:p>
          <a:p>
            <a:r>
              <a:rPr lang="sv-SE" dirty="0" smtClean="0"/>
              <a:t>BOM är inte standardiserat. </a:t>
            </a:r>
          </a:p>
          <a:p>
            <a:endParaRPr lang="sv-SE" dirty="0"/>
          </a:p>
          <a:p>
            <a:r>
              <a:rPr lang="sv-SE" dirty="0" smtClean="0"/>
              <a:t>Objektet </a:t>
            </a:r>
            <a:r>
              <a:rPr lang="sv-SE" sz="2800" b="1" dirty="0" err="1" smtClean="0"/>
              <a:t>window</a:t>
            </a:r>
            <a:r>
              <a:rPr lang="sv-SE" dirty="0" smtClean="0"/>
              <a:t> är centralt.</a:t>
            </a:r>
            <a:endParaRPr lang="sv-SE" dirty="0"/>
          </a:p>
        </p:txBody>
      </p:sp>
      <p:pic>
        <p:nvPicPr>
          <p:cNvPr id="4" name="Picture 2" descr="P:\Icons\48x48\shadow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:\Icons\128x128\shadow\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91" y="2137420"/>
            <a:ext cx="2742257" cy="27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P:\Icons\128x128\shadow\window_dialo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93604"/>
            <a:ext cx="385266" cy="3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:\Icons\128x128\shadow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289548"/>
            <a:ext cx="399603" cy="3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P:\Icons\128x128\shadow\histor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86573"/>
            <a:ext cx="371127" cy="3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:\Icons\128x128\shadow\pencil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01516"/>
            <a:ext cx="461441" cy="4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P:\Icons\128x128\shadow\refres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16" y="4161494"/>
            <a:ext cx="480763" cy="4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P:\Icons\128x128\shadow\monitor_rg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48" y="3179936"/>
            <a:ext cx="685676" cy="68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P:\Icons\128x128\shadow\lo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702" y="4484074"/>
            <a:ext cx="533666" cy="5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BOM hanterar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Insorterat under denna rubrik hittar vi:</a:t>
            </a:r>
          </a:p>
          <a:p>
            <a:endParaRPr lang="sv-SE" dirty="0"/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Timers och intervall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/>
              <a:t>Webbläsarfönster (och ramar, </a:t>
            </a:r>
            <a:r>
              <a:rPr lang="sv-SE" sz="2000" dirty="0" err="1"/>
              <a:t>frames</a:t>
            </a:r>
            <a:r>
              <a:rPr lang="sv-SE" sz="2000" dirty="0"/>
              <a:t>)</a:t>
            </a:r>
            <a:br>
              <a:rPr lang="sv-SE" sz="2000" dirty="0"/>
            </a:br>
            <a:r>
              <a:rPr lang="sv-SE" sz="2000" dirty="0"/>
              <a:t>- Positioner</a:t>
            </a:r>
            <a:br>
              <a:rPr lang="sv-SE" sz="2000" dirty="0"/>
            </a:br>
            <a:r>
              <a:rPr lang="sv-SE" sz="2000" dirty="0"/>
              <a:t>- </a:t>
            </a:r>
            <a:r>
              <a:rPr lang="sv-SE" sz="2000" dirty="0" smtClean="0"/>
              <a:t>Storlekar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Systemdialoger (alert, prompt, </a:t>
            </a:r>
            <a:r>
              <a:rPr lang="sv-SE" sz="2000" dirty="0" err="1" smtClean="0"/>
              <a:t>confirm</a:t>
            </a:r>
            <a:r>
              <a:rPr lang="sv-SE" sz="2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err="1" smtClean="0"/>
              <a:t>Location</a:t>
            </a:r>
            <a:r>
              <a:rPr lang="sv-SE" sz="2000" dirty="0" smtClean="0"/>
              <a:t> (adressfält)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Historik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...</a:t>
            </a:r>
            <a:r>
              <a:rPr lang="sv-SE" sz="2000" dirty="0"/>
              <a:t/>
            </a:r>
            <a:br>
              <a:rPr lang="sv-SE" sz="2000" dirty="0"/>
            </a:br>
            <a:endParaRPr lang="sv-SE" sz="2000" dirty="0"/>
          </a:p>
          <a:p>
            <a:pPr marL="342900" indent="-342900">
              <a:buFont typeface="Arial" charset="0"/>
              <a:buChar char="•"/>
            </a:pPr>
            <a:endParaRPr lang="sv-SE" sz="2000" dirty="0" smtClean="0"/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4" name="Picture 2" descr="P:\Icons\48x48\shadow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P:\Icons\24x24\shadow\window_dia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57637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P:\Icons\24x24\shadow\window_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9428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:\Icons\24x24\shadow\wind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9468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P:\Icons\24x24\shadow\window_g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7700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P:\Icons\24x24\shadow\wind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77717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P:\Icons\128x128\shadow\histor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2" y="4338896"/>
            <a:ext cx="194666" cy="1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P:\Icons\48x48\shadow\window_ear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17677"/>
            <a:ext cx="308768" cy="3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0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window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8568952" cy="3240360"/>
          </a:xfrm>
        </p:spPr>
        <p:txBody>
          <a:bodyPr/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sv-SE" dirty="0" smtClean="0"/>
              <a:t>-objektet representerar en instans </a:t>
            </a:r>
          </a:p>
          <a:p>
            <a:r>
              <a:rPr lang="sv-SE" dirty="0" smtClean="0"/>
              <a:t>av webbläsarfönstret och motsvarar i </a:t>
            </a:r>
          </a:p>
          <a:p>
            <a:r>
              <a:rPr lang="sv-SE" dirty="0" smtClean="0"/>
              <a:t>webbläsaren det objekt som är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Global</a:t>
            </a:r>
            <a:r>
              <a:rPr lang="sv-SE" dirty="0" smtClean="0"/>
              <a:t> i </a:t>
            </a:r>
          </a:p>
          <a:p>
            <a:r>
              <a:rPr lang="sv-SE" dirty="0" err="1" smtClean="0"/>
              <a:t>ECMAScript</a:t>
            </a:r>
            <a:r>
              <a:rPr lang="sv-SE" dirty="0" smtClean="0"/>
              <a:t>.</a:t>
            </a:r>
          </a:p>
          <a:p>
            <a:endParaRPr lang="sv-SE" sz="1050" dirty="0"/>
          </a:p>
          <a:p>
            <a:r>
              <a:rPr lang="sv-SE" dirty="0" smtClean="0"/>
              <a:t>Alla globala variabler hamnar således på just </a:t>
            </a:r>
            <a:r>
              <a:rPr lang="sv-SE" dirty="0" err="1" smtClean="0"/>
              <a:t>window</a:t>
            </a:r>
            <a:r>
              <a:rPr lang="sv-SE" dirty="0" smtClean="0"/>
              <a:t>-objektet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129308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window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2453035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document</a:t>
            </a:r>
            <a:endParaRPr lang="sv-SE" sz="2400" dirty="0" smtClean="0">
              <a:latin typeface="Minya Nouvelle" pitchFamily="2" charset="0"/>
            </a:endParaRPr>
          </a:p>
        </p:txBody>
      </p:sp>
      <p:cxnSp>
        <p:nvCxnSpPr>
          <p:cNvPr id="7" name="Straight Connector 6"/>
          <p:cNvCxnSpPr>
            <a:stCxn id="5" idx="0"/>
            <a:endCxn id="4" idx="2"/>
          </p:cNvCxnSpPr>
          <p:nvPr/>
        </p:nvCxnSpPr>
        <p:spPr>
          <a:xfrm flipV="1">
            <a:off x="7704348" y="1590973"/>
            <a:ext cx="0" cy="862062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P:\Icons\48x48\shadow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82877" y="4081636"/>
            <a:ext cx="7905547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var </a:t>
            </a:r>
            <a:r>
              <a:rPr lang="sv-SE" sz="2000" b="1" dirty="0" err="1" smtClean="0">
                <a:latin typeface="Courier New" pitchFamily="49" charset="0"/>
              </a:rPr>
              <a:t>todo</a:t>
            </a:r>
            <a:r>
              <a:rPr lang="sv-SE" sz="2000" b="1" dirty="0" smtClean="0">
                <a:latin typeface="Courier New" pitchFamily="49" charset="0"/>
              </a:rPr>
              <a:t> = "Go </a:t>
            </a:r>
            <a:r>
              <a:rPr lang="sv-SE" sz="2000" b="1" dirty="0" err="1" smtClean="0">
                <a:latin typeface="Courier New" pitchFamily="49" charset="0"/>
              </a:rPr>
              <a:t>to</a:t>
            </a:r>
            <a:r>
              <a:rPr lang="sv-SE" sz="2000" b="1" dirty="0" smtClean="0">
                <a:latin typeface="Courier New" pitchFamily="49" charset="0"/>
              </a:rPr>
              <a:t> </a:t>
            </a:r>
            <a:r>
              <a:rPr lang="sv-SE" sz="2000" b="1" dirty="0" err="1" smtClean="0">
                <a:latin typeface="Courier New" pitchFamily="49" charset="0"/>
              </a:rPr>
              <a:t>work</a:t>
            </a:r>
            <a:r>
              <a:rPr lang="sv-SE" sz="2000" b="1" dirty="0" smtClean="0">
                <a:latin typeface="Courier New" pitchFamily="49" charset="0"/>
              </a:rPr>
              <a:t>, not!";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alert(</a:t>
            </a:r>
            <a:r>
              <a:rPr lang="sv-SE" sz="2000" b="1" dirty="0" err="1" smtClean="0">
                <a:latin typeface="Courier New" pitchFamily="49" charset="0"/>
              </a:rPr>
              <a:t>todo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r>
              <a:rPr lang="sv-SE" sz="2000" b="1" dirty="0">
                <a:latin typeface="Courier New" pitchFamily="49" charset="0"/>
              </a:rPr>
              <a:t> </a:t>
            </a:r>
            <a:r>
              <a:rPr lang="sv-SE" sz="2000" b="1" dirty="0" smtClean="0">
                <a:latin typeface="Courier New" pitchFamily="49" charset="0"/>
              </a:rPr>
              <a:t>	  // </a:t>
            </a:r>
            <a:r>
              <a:rPr lang="sv-SE" sz="2000" b="1" dirty="0">
                <a:latin typeface="Courier New" pitchFamily="49" charset="0"/>
              </a:rPr>
              <a:t>Go </a:t>
            </a:r>
            <a:r>
              <a:rPr lang="sv-SE" sz="2000" b="1" dirty="0" err="1">
                <a:latin typeface="Courier New" pitchFamily="49" charset="0"/>
              </a:rPr>
              <a:t>to</a:t>
            </a:r>
            <a:r>
              <a:rPr lang="sv-SE" sz="2000" b="1" dirty="0">
                <a:latin typeface="Courier New" pitchFamily="49" charset="0"/>
              </a:rPr>
              <a:t> </a:t>
            </a:r>
            <a:r>
              <a:rPr lang="sv-SE" sz="2000" b="1" dirty="0" err="1">
                <a:latin typeface="Courier New" pitchFamily="49" charset="0"/>
              </a:rPr>
              <a:t>work</a:t>
            </a:r>
            <a:r>
              <a:rPr lang="sv-SE" sz="2000" b="1" dirty="0">
                <a:latin typeface="Courier New" pitchFamily="49" charset="0"/>
              </a:rPr>
              <a:t>, not!</a:t>
            </a:r>
            <a:endParaRPr lang="sv-SE" sz="2000" b="1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alert(</a:t>
            </a:r>
            <a:r>
              <a:rPr lang="sv-SE" sz="2000" b="1" dirty="0" err="1" smtClean="0">
                <a:latin typeface="Courier New" pitchFamily="49" charset="0"/>
              </a:rPr>
              <a:t>window.todo</a:t>
            </a:r>
            <a:r>
              <a:rPr lang="sv-SE" sz="2000" b="1" dirty="0" smtClean="0">
                <a:latin typeface="Courier New" pitchFamily="49" charset="0"/>
              </a:rPr>
              <a:t>); // Go </a:t>
            </a:r>
            <a:r>
              <a:rPr lang="sv-SE" sz="2000" b="1" dirty="0" err="1" smtClean="0">
                <a:latin typeface="Courier New" pitchFamily="49" charset="0"/>
              </a:rPr>
              <a:t>to</a:t>
            </a:r>
            <a:r>
              <a:rPr lang="sv-SE" sz="2000" b="1" dirty="0" smtClean="0">
                <a:latin typeface="Courier New" pitchFamily="49" charset="0"/>
              </a:rPr>
              <a:t> </a:t>
            </a:r>
            <a:r>
              <a:rPr lang="sv-SE" sz="2000" b="1" dirty="0" err="1" smtClean="0">
                <a:latin typeface="Courier New" pitchFamily="49" charset="0"/>
              </a:rPr>
              <a:t>work</a:t>
            </a:r>
            <a:r>
              <a:rPr lang="sv-SE" sz="2000" b="1" dirty="0" smtClean="0">
                <a:latin typeface="Courier New" pitchFamily="49" charset="0"/>
              </a:rPr>
              <a:t>, not!</a:t>
            </a:r>
            <a:endParaRPr lang="sv-SE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0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Timers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20" y="1309677"/>
            <a:ext cx="6400800" cy="1460500"/>
          </a:xfrm>
        </p:spPr>
        <p:txBody>
          <a:bodyPr/>
          <a:lstStyle/>
          <a:p>
            <a:r>
              <a:rPr lang="sv-SE" dirty="0" smtClean="0"/>
              <a:t>Två typer av timers i webbläsaren: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108971" y="215472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dirty="0" smtClean="0">
                <a:latin typeface="Minya Nouvelle" pitchFamily="2" charset="0"/>
              </a:rPr>
              <a:t>Timeout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32" y="3820858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dirty="0" smtClean="0">
                <a:latin typeface="Minya Nouvelle" pitchFamily="2" charset="0"/>
              </a:rPr>
              <a:t>Intervall</a:t>
            </a:r>
          </a:p>
        </p:txBody>
      </p:sp>
      <p:pic>
        <p:nvPicPr>
          <p:cNvPr id="1031" name="Picture 7" descr="P:\Icons\128x12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63" y="1849388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P:\Icons\128x12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43510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:\Icons\128x128\shadow\clock_refre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35" y="3979812"/>
            <a:ext cx="86409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:\Icons\48x48\shadow\window_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8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setTimeout</a:t>
            </a:r>
            <a:endParaRPr lang="sv-SE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82877" y="4227393"/>
            <a:ext cx="790554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setTimeout</a:t>
            </a:r>
            <a:r>
              <a:rPr lang="sv-SE" sz="2400" b="1" dirty="0" smtClean="0">
                <a:latin typeface="Courier New" pitchFamily="49" charset="0"/>
              </a:rPr>
              <a:t>("</a:t>
            </a:r>
            <a:r>
              <a:rPr lang="sv-SE" sz="2400" b="1" dirty="0" err="1" smtClean="0">
                <a:latin typeface="Courier New" pitchFamily="49" charset="0"/>
              </a:rPr>
              <a:t>myApp.goToSchool</a:t>
            </a:r>
            <a:r>
              <a:rPr lang="sv-SE" sz="2400" b="1" dirty="0" smtClean="0">
                <a:latin typeface="Courier New" pitchFamily="49" charset="0"/>
              </a:rPr>
              <a:t>()",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3345" y="4473234"/>
            <a:ext cx="8352928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7544" y="1561356"/>
            <a:ext cx="790554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setTimeout</a:t>
            </a:r>
            <a:r>
              <a:rPr lang="sv-SE" sz="2400" b="1" dirty="0" smtClean="0">
                <a:latin typeface="Courier New" pitchFamily="49" charset="0"/>
              </a:rPr>
              <a:t>(</a:t>
            </a:r>
            <a:r>
              <a:rPr lang="sv-SE" sz="2400" b="1" dirty="0" err="1" smtClean="0">
                <a:latin typeface="Courier New" pitchFamily="49" charset="0"/>
              </a:rPr>
              <a:t>myApp.goToSchool</a:t>
            </a:r>
            <a:r>
              <a:rPr lang="sv-SE" sz="2400" b="1" dirty="0" smtClean="0">
                <a:latin typeface="Courier New" pitchFamily="49" charset="0"/>
              </a:rPr>
              <a:t>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2384802"/>
            <a:ext cx="7905547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setTimeout</a:t>
            </a:r>
            <a:r>
              <a:rPr lang="sv-SE" sz="2400" b="1" dirty="0" smtClean="0">
                <a:latin typeface="Courier New" pitchFamily="49" charset="0"/>
              </a:rPr>
              <a:t>(</a:t>
            </a:r>
            <a:r>
              <a:rPr lang="sv-SE" sz="2400" b="1" dirty="0" err="1" smtClean="0">
                <a:latin typeface="Courier New" pitchFamily="49" charset="0"/>
              </a:rPr>
              <a:t>function</a:t>
            </a:r>
            <a:r>
              <a:rPr lang="sv-SE" sz="2400" b="1" dirty="0" smtClean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    </a:t>
            </a:r>
            <a:r>
              <a:rPr lang="sv-SE" sz="2400" b="1" dirty="0" err="1" smtClean="0">
                <a:latin typeface="Courier New" pitchFamily="49" charset="0"/>
              </a:rPr>
              <a:t>myApp.goToSchool</a:t>
            </a:r>
            <a:r>
              <a:rPr lang="sv-SE" sz="2400" b="1" dirty="0" smtClean="0">
                <a:latin typeface="Courier New" pitchFamily="49" charset="0"/>
              </a:rPr>
              <a:t>();</a:t>
            </a:r>
            <a:endParaRPr lang="sv-SE" sz="24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},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9308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 kan vi använda när vi vill vänta och sedan utföra något.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0840" y="199340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  <a:latin typeface="Minya Nouvelle" pitchFamily="2" charset="0"/>
              </a:rPr>
              <a:t>ms</a:t>
            </a:r>
            <a:endParaRPr lang="sv-SE" b="1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372200" y="1960646"/>
            <a:ext cx="1083366" cy="244982"/>
          </a:xfrm>
          <a:custGeom>
            <a:avLst/>
            <a:gdLst>
              <a:gd name="connsiteX0" fmla="*/ 1083366 w 1083366"/>
              <a:gd name="connsiteY0" fmla="*/ 208721 h 244982"/>
              <a:gd name="connsiteX1" fmla="*/ 337931 w 1083366"/>
              <a:gd name="connsiteY1" fmla="*/ 228600 h 244982"/>
              <a:gd name="connsiteX2" fmla="*/ 0 w 1083366"/>
              <a:gd name="connsiteY2" fmla="*/ 0 h 24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366" h="244982">
                <a:moveTo>
                  <a:pt x="1083366" y="208721"/>
                </a:moveTo>
                <a:cubicBezTo>
                  <a:pt x="800929" y="236054"/>
                  <a:pt x="518492" y="263387"/>
                  <a:pt x="337931" y="228600"/>
                </a:cubicBezTo>
                <a:cubicBezTo>
                  <a:pt x="157370" y="193813"/>
                  <a:pt x="78685" y="96906"/>
                  <a:pt x="0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6" name="Picture 8" descr="P:\Icons\48x4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5536" y="494747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 ligger på </a:t>
            </a:r>
            <a:r>
              <a:rPr lang="sv-SE" dirty="0" err="1" smtClean="0">
                <a:latin typeface="Minya Nouvelle" pitchFamily="2" charset="0"/>
              </a:rPr>
              <a:t>window</a:t>
            </a:r>
            <a:r>
              <a:rPr lang="sv-SE" dirty="0" smtClean="0">
                <a:latin typeface="Minya Nouvelle" pitchFamily="2" charset="0"/>
              </a:rPr>
              <a:t>-objektet men eftersom detta är globalt behöver vi inte skriva </a:t>
            </a:r>
            <a:r>
              <a:rPr lang="sv-SE" dirty="0" err="1" smtClean="0">
                <a:latin typeface="Minya Nouvelle" pitchFamily="2" charset="0"/>
              </a:rPr>
              <a:t>window.setTimeout</a:t>
            </a:r>
            <a:r>
              <a:rPr lang="sv-SE" dirty="0" smtClean="0">
                <a:latin typeface="Minya Nouvelle" pitchFamily="2" charset="0"/>
              </a:rPr>
              <a:t>, men vi kan.</a:t>
            </a:r>
          </a:p>
        </p:txBody>
      </p:sp>
    </p:spTree>
    <p:extLst>
      <p:ext uri="{BB962C8B-B14F-4D97-AF65-F5344CB8AC3E}">
        <p14:creationId xmlns:p14="http://schemas.microsoft.com/office/powerpoint/2010/main" val="331658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setInterval</a:t>
            </a:r>
            <a:endParaRPr lang="sv-SE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7544" y="1777380"/>
            <a:ext cx="823872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err="1" smtClean="0">
                <a:latin typeface="Courier New" pitchFamily="49" charset="0"/>
              </a:rPr>
              <a:t>setInterval</a:t>
            </a:r>
            <a:r>
              <a:rPr lang="sv-SE" sz="2000" b="1" dirty="0" smtClean="0">
                <a:latin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</a:rPr>
              <a:t>myApp.writeOnBlackboard</a:t>
            </a:r>
            <a:r>
              <a:rPr lang="sv-SE" sz="2000" b="1" dirty="0" smtClean="0">
                <a:latin typeface="Courier New" pitchFamily="49" charset="0"/>
              </a:rPr>
              <a:t>, 3000</a:t>
            </a:r>
            <a:r>
              <a:rPr lang="sv-SE" sz="2000" b="1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2671093"/>
            <a:ext cx="823872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setInterval</a:t>
            </a:r>
            <a:r>
              <a:rPr lang="sv-SE" sz="2400" b="1" dirty="0" smtClean="0">
                <a:latin typeface="Courier New" pitchFamily="49" charset="0"/>
              </a:rPr>
              <a:t>(</a:t>
            </a:r>
            <a:r>
              <a:rPr lang="sv-SE" sz="2400" b="1" dirty="0" err="1" smtClean="0">
                <a:latin typeface="Courier New" pitchFamily="49" charset="0"/>
              </a:rPr>
              <a:t>function</a:t>
            </a:r>
            <a:r>
              <a:rPr lang="sv-SE" sz="2400" b="1" dirty="0" smtClean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400" b="1" dirty="0">
                <a:latin typeface="Courier New" pitchFamily="49" charset="0"/>
              </a:rPr>
              <a:t> </a:t>
            </a:r>
            <a:r>
              <a:rPr lang="sv-SE" sz="2400" b="1" dirty="0" smtClean="0">
                <a:latin typeface="Courier New" pitchFamily="49" charset="0"/>
              </a:rPr>
              <a:t> </a:t>
            </a:r>
            <a:r>
              <a:rPr lang="sv-SE" b="1" dirty="0" err="1" smtClean="0">
                <a:latin typeface="Courier New" pitchFamily="49" charset="0"/>
              </a:rPr>
              <a:t>myApp.writeOnBlackboard</a:t>
            </a:r>
            <a:r>
              <a:rPr lang="sv-SE" b="1" dirty="0" smtClean="0">
                <a:latin typeface="Courier New" pitchFamily="49" charset="0"/>
              </a:rPr>
              <a:t>("</a:t>
            </a:r>
            <a:r>
              <a:rPr lang="sv-SE" sz="1200" b="1" dirty="0" smtClean="0">
                <a:latin typeface="Courier New" pitchFamily="49" charset="0"/>
              </a:rPr>
              <a:t>I </a:t>
            </a:r>
            <a:r>
              <a:rPr lang="sv-SE" sz="1200" b="1" dirty="0" err="1" smtClean="0">
                <a:latin typeface="Courier New" pitchFamily="49" charset="0"/>
              </a:rPr>
              <a:t>will</a:t>
            </a:r>
            <a:r>
              <a:rPr lang="sv-SE" sz="1200" b="1" dirty="0" smtClean="0">
                <a:latin typeface="Courier New" pitchFamily="49" charset="0"/>
              </a:rPr>
              <a:t> not </a:t>
            </a:r>
            <a:r>
              <a:rPr lang="sv-SE" sz="1200" b="1" dirty="0" err="1" smtClean="0">
                <a:latin typeface="Courier New" pitchFamily="49" charset="0"/>
              </a:rPr>
              <a:t>use</a:t>
            </a:r>
            <a:r>
              <a:rPr lang="sv-SE" sz="1200" b="1" dirty="0" smtClean="0">
                <a:latin typeface="Courier New" pitchFamily="49" charset="0"/>
              </a:rPr>
              <a:t> </a:t>
            </a:r>
            <a:r>
              <a:rPr lang="sv-SE" sz="1200" b="1" dirty="0" err="1" smtClean="0">
                <a:latin typeface="Courier New" pitchFamily="49" charset="0"/>
              </a:rPr>
              <a:t>inline</a:t>
            </a:r>
            <a:r>
              <a:rPr lang="sv-SE" sz="1200" b="1" dirty="0" smtClean="0">
                <a:latin typeface="Courier New" pitchFamily="49" charset="0"/>
              </a:rPr>
              <a:t> JS in my HTML-pages</a:t>
            </a:r>
            <a:r>
              <a:rPr lang="sv-SE" sz="1400" b="1" dirty="0" smtClean="0">
                <a:latin typeface="Courier New" pitchFamily="49" charset="0"/>
              </a:rPr>
              <a:t>."</a:t>
            </a:r>
            <a:r>
              <a:rPr lang="sv-SE" b="1" dirty="0" smtClean="0">
                <a:latin typeface="Courier New" pitchFamily="49" charset="0"/>
              </a:rPr>
              <a:t>);</a:t>
            </a:r>
            <a:endParaRPr lang="sv-SE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},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9308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 kan vi använda när vi vill vänta och sedan utföra något.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7127" y="220942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  <a:latin typeface="Minya Nouvelle" pitchFamily="2" charset="0"/>
              </a:rPr>
              <a:t>ms</a:t>
            </a:r>
            <a:endParaRPr lang="sv-SE" b="1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78487" y="2176670"/>
            <a:ext cx="1083366" cy="244982"/>
          </a:xfrm>
          <a:custGeom>
            <a:avLst/>
            <a:gdLst>
              <a:gd name="connsiteX0" fmla="*/ 1083366 w 1083366"/>
              <a:gd name="connsiteY0" fmla="*/ 208721 h 244982"/>
              <a:gd name="connsiteX1" fmla="*/ 337931 w 1083366"/>
              <a:gd name="connsiteY1" fmla="*/ 228600 h 244982"/>
              <a:gd name="connsiteX2" fmla="*/ 0 w 1083366"/>
              <a:gd name="connsiteY2" fmla="*/ 0 h 24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366" h="244982">
                <a:moveTo>
                  <a:pt x="1083366" y="208721"/>
                </a:moveTo>
                <a:cubicBezTo>
                  <a:pt x="800929" y="236054"/>
                  <a:pt x="518492" y="263387"/>
                  <a:pt x="337931" y="228600"/>
                </a:cubicBezTo>
                <a:cubicBezTo>
                  <a:pt x="157370" y="193813"/>
                  <a:pt x="78685" y="96906"/>
                  <a:pt x="0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467545" y="458569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När väl ett intervall startat så slutar det inte förrän man säger till det att stoppa. (Vilket kan innebära vissa problem, så kan man bör man undvika </a:t>
            </a:r>
            <a:r>
              <a:rPr lang="sv-SE" dirty="0" err="1" smtClean="0">
                <a:latin typeface="Minya Nouvelle" pitchFamily="2" charset="0"/>
              </a:rPr>
              <a:t>setInterval</a:t>
            </a:r>
            <a:r>
              <a:rPr lang="sv-SE" dirty="0" smtClean="0">
                <a:latin typeface="Minya Nouvelle" pitchFamily="2" charset="0"/>
              </a:rPr>
              <a:t> och förlita sig på </a:t>
            </a:r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.)</a:t>
            </a:r>
          </a:p>
        </p:txBody>
      </p:sp>
      <p:pic>
        <p:nvPicPr>
          <p:cNvPr id="17" name="Picture 8" descr="P:\Icons\48x4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P:\Icons\128x128\shadow\clock_refre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3" y="4712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0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clearInterval</a:t>
            </a:r>
            <a:endParaRPr lang="sv-SE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1841544"/>
            <a:ext cx="8238729" cy="28161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var </a:t>
            </a:r>
            <a:r>
              <a:rPr lang="sv-SE" sz="2400" b="1" dirty="0" err="1" smtClean="0">
                <a:latin typeface="Courier New" pitchFamily="49" charset="0"/>
              </a:rPr>
              <a:t>timerID</a:t>
            </a:r>
            <a:r>
              <a:rPr lang="sv-SE" sz="2400" b="1" dirty="0" smtClean="0">
                <a:latin typeface="Courier New" pitchFamily="49" charset="0"/>
              </a:rPr>
              <a:t> </a:t>
            </a:r>
            <a:r>
              <a:rPr lang="sv-SE" sz="2400" dirty="0" smtClean="0">
                <a:latin typeface="Courier New" pitchFamily="49" charset="0"/>
              </a:rPr>
              <a:t>= </a:t>
            </a:r>
            <a:r>
              <a:rPr lang="sv-SE" sz="2400" dirty="0" err="1" smtClean="0">
                <a:latin typeface="Courier New" pitchFamily="49" charset="0"/>
              </a:rPr>
              <a:t>setInterval</a:t>
            </a:r>
            <a:r>
              <a:rPr lang="sv-SE" sz="2400" dirty="0" smtClean="0">
                <a:latin typeface="Courier New" pitchFamily="49" charset="0"/>
              </a:rPr>
              <a:t>(</a:t>
            </a:r>
            <a:r>
              <a:rPr lang="sv-SE" sz="2400" dirty="0" err="1" smtClean="0">
                <a:latin typeface="Courier New" pitchFamily="49" charset="0"/>
              </a:rPr>
              <a:t>function</a:t>
            </a:r>
            <a:r>
              <a:rPr lang="sv-SE" sz="2400" dirty="0" smtClean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400" dirty="0">
                <a:latin typeface="Courier New" pitchFamily="49" charset="0"/>
              </a:rPr>
              <a:t> </a:t>
            </a:r>
            <a:r>
              <a:rPr lang="sv-SE" sz="2400" dirty="0" smtClean="0">
                <a:latin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</a:rPr>
              <a:t>myApp.writeOnBlackboard</a:t>
            </a:r>
            <a:r>
              <a:rPr lang="sv-SE" dirty="0" smtClean="0">
                <a:latin typeface="Courier New" pitchFamily="49" charset="0"/>
              </a:rPr>
              <a:t>("</a:t>
            </a:r>
            <a:r>
              <a:rPr lang="sv-SE" sz="1200" dirty="0" smtClean="0">
                <a:latin typeface="Courier New" pitchFamily="49" charset="0"/>
              </a:rPr>
              <a:t>I </a:t>
            </a:r>
            <a:r>
              <a:rPr lang="sv-SE" sz="1200" dirty="0" err="1" smtClean="0">
                <a:latin typeface="Courier New" pitchFamily="49" charset="0"/>
              </a:rPr>
              <a:t>will</a:t>
            </a:r>
            <a:r>
              <a:rPr lang="sv-SE" sz="1200" dirty="0" smtClean="0">
                <a:latin typeface="Courier New" pitchFamily="49" charset="0"/>
              </a:rPr>
              <a:t> not </a:t>
            </a:r>
            <a:r>
              <a:rPr lang="sv-SE" sz="1200" dirty="0" err="1" smtClean="0">
                <a:latin typeface="Courier New" pitchFamily="49" charset="0"/>
              </a:rPr>
              <a:t>use</a:t>
            </a:r>
            <a:r>
              <a:rPr lang="sv-SE" sz="1200" dirty="0" smtClean="0">
                <a:latin typeface="Courier New" pitchFamily="49" charset="0"/>
              </a:rPr>
              <a:t> </a:t>
            </a:r>
            <a:r>
              <a:rPr lang="sv-SE" sz="1200" dirty="0" err="1" smtClean="0">
                <a:latin typeface="Courier New" pitchFamily="49" charset="0"/>
              </a:rPr>
              <a:t>inline</a:t>
            </a:r>
            <a:r>
              <a:rPr lang="sv-SE" sz="1200" dirty="0" smtClean="0">
                <a:latin typeface="Courier New" pitchFamily="49" charset="0"/>
              </a:rPr>
              <a:t> JS in my HTML-pages</a:t>
            </a:r>
            <a:r>
              <a:rPr lang="sv-SE" sz="1400" dirty="0" smtClean="0">
                <a:latin typeface="Courier New" pitchFamily="49" charset="0"/>
              </a:rPr>
              <a:t>."</a:t>
            </a:r>
            <a:r>
              <a:rPr lang="sv-SE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sv-SE" dirty="0">
                <a:latin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</a:rPr>
              <a:t>  </a:t>
            </a:r>
            <a:r>
              <a:rPr lang="sv-SE" dirty="0" err="1" smtClean="0">
                <a:latin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</a:rPr>
              <a:t>myApp.isBlackboardFilled</a:t>
            </a:r>
            <a:r>
              <a:rPr lang="sv-SE" dirty="0" smtClean="0">
                <a:latin typeface="Courier New" pitchFamily="49" charset="0"/>
              </a:rPr>
              <a:t>()){</a:t>
            </a:r>
          </a:p>
          <a:p>
            <a:pPr>
              <a:spcBef>
                <a:spcPct val="50000"/>
              </a:spcBef>
            </a:pPr>
            <a:r>
              <a:rPr lang="sv-SE" b="1" dirty="0" smtClean="0">
                <a:latin typeface="Courier New" pitchFamily="49" charset="0"/>
              </a:rPr>
              <a:t>        </a:t>
            </a:r>
            <a:r>
              <a:rPr lang="sv-SE" b="1" dirty="0" err="1" smtClean="0">
                <a:latin typeface="Courier New" pitchFamily="49" charset="0"/>
              </a:rPr>
              <a:t>clearInterval</a:t>
            </a:r>
            <a:r>
              <a:rPr lang="sv-SE" b="1" dirty="0" smtClean="0">
                <a:latin typeface="Courier New" pitchFamily="49" charset="0"/>
              </a:rPr>
              <a:t>(</a:t>
            </a:r>
            <a:r>
              <a:rPr lang="sv-SE" b="1" dirty="0" err="1" smtClean="0">
                <a:latin typeface="Courier New" pitchFamily="49" charset="0"/>
              </a:rPr>
              <a:t>timerID</a:t>
            </a:r>
            <a:r>
              <a:rPr lang="sv-SE" b="1" dirty="0" smtClean="0">
                <a:latin typeface="Courier New" pitchFamily="49" charset="0"/>
              </a:rPr>
              <a:t>);</a:t>
            </a:r>
            <a:endParaRPr lang="sv-SE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dirty="0" smtClean="0">
                <a:latin typeface="Courier New" pitchFamily="49" charset="0"/>
              </a:rPr>
              <a:t>   }</a:t>
            </a:r>
            <a:endParaRPr lang="sv-SE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400" dirty="0" smtClean="0">
                <a:latin typeface="Courier New" pitchFamily="49" charset="0"/>
              </a:rPr>
              <a:t>}, 3000</a:t>
            </a:r>
            <a:r>
              <a:rPr lang="sv-SE" sz="2400" dirty="0">
                <a:latin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5" y="1131049"/>
            <a:ext cx="841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Genom att spara undan ett id som returneras från </a:t>
            </a:r>
            <a:r>
              <a:rPr lang="sv-SE" dirty="0" err="1" smtClean="0">
                <a:latin typeface="Minya Nouvelle" pitchFamily="2" charset="0"/>
              </a:rPr>
              <a:t>setInterval</a:t>
            </a:r>
            <a:r>
              <a:rPr lang="sv-SE" dirty="0" smtClean="0">
                <a:latin typeface="Minya Nouvelle" pitchFamily="2" charset="0"/>
              </a:rPr>
              <a:t> så kan vi stoppa timern när vi önskar.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5" y="4916115"/>
            <a:ext cx="6931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Minya Nouvelle" pitchFamily="2" charset="0"/>
              </a:rPr>
              <a:t>På samma sätt fungerar metoden </a:t>
            </a:r>
            <a:r>
              <a:rPr lang="sv-SE" sz="2400" b="1" dirty="0" err="1" smtClean="0">
                <a:latin typeface="Minya Nouvelle" pitchFamily="2" charset="0"/>
              </a:rPr>
              <a:t>clearTimeout</a:t>
            </a:r>
            <a:endParaRPr lang="sv-SE" sz="2400" b="1" dirty="0" smtClean="0">
              <a:latin typeface="Minya Nouvelle" pitchFamily="2" charset="0"/>
            </a:endParaRPr>
          </a:p>
        </p:txBody>
      </p:sp>
      <p:pic>
        <p:nvPicPr>
          <p:cNvPr id="16" name="Picture 8" descr="P:\Icons\48x4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:\Icons\48x48\shadow\clock_s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460500"/>
            <a:ext cx="308768" cy="3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94828"/>
            <a:ext cx="7380311" cy="62478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b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function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Homer(){</a:t>
            </a:r>
            <a:b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var </a:t>
            </a:r>
            <a:r>
              <a:rPr lang="sv-SE" b="1" dirty="0" err="1" smtClean="0">
                <a:solidFill>
                  <a:srgbClr val="00B0F0"/>
                </a:solidFill>
                <a:latin typeface="Courier New" pitchFamily="49" charset="0"/>
              </a:rPr>
              <a:t>node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 = </a:t>
            </a:r>
            <a:r>
              <a:rPr lang="sv-SE" b="1" dirty="0" err="1" smtClean="0">
                <a:solidFill>
                  <a:srgbClr val="00B0F0"/>
                </a:solidFill>
                <a:latin typeface="Courier New" pitchFamily="49" charset="0"/>
              </a:rPr>
              <a:t>document.getElementById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("</a:t>
            </a:r>
            <a:r>
              <a:rPr lang="sv-SE" b="1" dirty="0" err="1" smtClean="0">
                <a:solidFill>
                  <a:srgbClr val="00B0F0"/>
                </a:solidFill>
                <a:latin typeface="Courier New" pitchFamily="49" charset="0"/>
              </a:rPr>
              <a:t>belly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");</a:t>
            </a:r>
            <a:b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var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that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=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//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?  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node.onclick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=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function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(){      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       //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?</a:t>
            </a:r>
            <a:b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       //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that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setTimeout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sv-SE" sz="2000" b="1" dirty="0" err="1" smtClean="0">
                <a:solidFill>
                  <a:srgbClr val="FFFF00"/>
                </a:solidFill>
                <a:latin typeface="Courier New" pitchFamily="49" charset="0"/>
              </a:rPr>
              <a:t>function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	 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    // </a:t>
            </a:r>
            <a:r>
              <a:rPr lang="sv-SE" sz="2000" b="1" dirty="0" err="1" smtClean="0">
                <a:solidFill>
                  <a:srgbClr val="FFFF0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?</a:t>
            </a:r>
            <a:b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           // </a:t>
            </a:r>
            <a:r>
              <a:rPr lang="sv-SE" sz="2000" b="1" dirty="0" err="1" smtClean="0">
                <a:solidFill>
                  <a:srgbClr val="FFFF00"/>
                </a:solidFill>
                <a:latin typeface="Courier New" pitchFamily="49" charset="0"/>
              </a:rPr>
              <a:t>that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?</a:t>
            </a:r>
            <a:b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 	 }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, 1000);</a:t>
            </a:r>
            <a:b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sv-SE" sz="2000" b="1" dirty="0" smtClean="0">
                <a:latin typeface="Courier New" pitchFamily="49" charset="0"/>
              </a:rPr>
              <a:t>    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};</a:t>
            </a:r>
            <a:b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}</a:t>
            </a:r>
            <a:b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50"/>
                </a:solidFill>
                <a:latin typeface="Courier New" pitchFamily="49" charset="0"/>
              </a:rPr>
              <a:t>var h1 = new Homer();</a:t>
            </a:r>
            <a: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  <a:t>var </a:t>
            </a:r>
            <a:r>
              <a:rPr lang="sv-SE" sz="2000" b="1" dirty="0" smtClean="0">
                <a:solidFill>
                  <a:srgbClr val="00B050"/>
                </a:solidFill>
                <a:latin typeface="Courier New" pitchFamily="49" charset="0"/>
              </a:rPr>
              <a:t>h2 </a:t>
            </a:r>
            <a: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  <a:t>= new Homer();</a:t>
            </a:r>
            <a:endParaRPr lang="sv-SE" sz="20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sv-SE" sz="20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2280" y="985292"/>
            <a:ext cx="1430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err="1" smtClean="0">
                <a:latin typeface="Minya Nouvelle" pitchFamily="2" charset="0"/>
              </a:rPr>
              <a:t>This</a:t>
            </a:r>
            <a:r>
              <a:rPr lang="sv-SE" sz="3600" b="1" dirty="0" smtClean="0">
                <a:latin typeface="Minya Nouvelle" pitchFamily="2" charset="0"/>
              </a:rPr>
              <a:t>?</a:t>
            </a:r>
          </a:p>
          <a:p>
            <a:r>
              <a:rPr lang="sv-SE" sz="3600" b="1" dirty="0" err="1" smtClean="0">
                <a:latin typeface="Minya Nouvelle" pitchFamily="2" charset="0"/>
              </a:rPr>
              <a:t>That</a:t>
            </a:r>
            <a:r>
              <a:rPr lang="sv-SE" sz="3600" b="1" dirty="0" smtClean="0">
                <a:latin typeface="Minya Nouvelle" pitchFamily="2" charset="0"/>
              </a:rPr>
              <a:t>?</a:t>
            </a:r>
          </a:p>
        </p:txBody>
      </p:sp>
      <p:pic>
        <p:nvPicPr>
          <p:cNvPr id="8194" name="Picture 2" descr="P:\Icons\48x48\shadow\graph_edge_dir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95747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4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can travel back in time with a negative </a:t>
            </a:r>
            <a:r>
              <a:rPr lang="en-US" b="1" dirty="0" err="1"/>
              <a:t>setTimeout</a:t>
            </a:r>
            <a:endParaRPr lang="sv-SE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http://twitter.com/crockfordfacts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144733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800" dirty="0" smtClean="0"/>
              <a:t>E08 - </a:t>
            </a:r>
            <a:r>
              <a:rPr lang="en-US" sz="2800"/>
              <a:t>Once Upon a Time in Springfield</a:t>
            </a:r>
            <a:endParaRPr lang="sv-SE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356751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Konsollen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Debuggern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Logga felmeddelanden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BOM (Browser Objekt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r>
              <a:rPr lang="sv-SE" dirty="0" smtClean="0">
                <a:latin typeface="Minya Nouvelle" pitchFamily="2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window</a:t>
            </a:r>
            <a:r>
              <a:rPr lang="sv-SE" dirty="0" smtClean="0">
                <a:latin typeface="Minya Nouvelle" pitchFamily="2" charset="0"/>
              </a:rPr>
              <a:t>-objektet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Timers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Intervall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This</a:t>
            </a:r>
            <a:r>
              <a:rPr lang="sv-SE" dirty="0" smtClean="0">
                <a:latin typeface="Minya Nouvelle" pitchFamily="2" charset="0"/>
              </a:rPr>
              <a:t>, </a:t>
            </a:r>
            <a:r>
              <a:rPr lang="sv-SE" dirty="0" err="1" smtClean="0">
                <a:latin typeface="Minya Nouvelle" pitchFamily="2" charset="0"/>
              </a:rPr>
              <a:t>that</a:t>
            </a:r>
            <a:r>
              <a:rPr lang="sv-SE" dirty="0" smtClean="0">
                <a:latin typeface="Minya Nouvelle" pitchFamily="2" charset="0"/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Developer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2850"/>
            <a:ext cx="6219373" cy="433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9268"/>
            <a:ext cx="1248074" cy="12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:\Icons\48x48\shadow\de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3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Web </a:t>
            </a:r>
            <a:r>
              <a:rPr lang="sv-SE" dirty="0" err="1" smtClean="0"/>
              <a:t>inspector</a:t>
            </a:r>
            <a:endParaRPr lang="sv-SE" dirty="0"/>
          </a:p>
        </p:txBody>
      </p:sp>
      <p:pic>
        <p:nvPicPr>
          <p:cNvPr id="5126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8" y="112880"/>
            <a:ext cx="1232452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48x48\shadow\deb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29308"/>
            <a:ext cx="6948264" cy="42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Developer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5332"/>
            <a:ext cx="8384654" cy="378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778"/>
            <a:ext cx="1176065" cy="11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48x48\shadow\de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9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Dragonfly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6163"/>
            <a:ext cx="8609561" cy="360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8" y="174009"/>
            <a:ext cx="1243332" cy="12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48x48\shadow\de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0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Firebug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9308"/>
            <a:ext cx="5839401" cy="420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frannie84.files.wordpress.com/2010/08/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3204"/>
            <a:ext cx="112252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75" y="590860"/>
            <a:ext cx="1347395" cy="1076895"/>
          </a:xfrm>
          <a:prstGeom prst="rect">
            <a:avLst/>
          </a:prstGeom>
        </p:spPr>
      </p:pic>
      <p:pic>
        <p:nvPicPr>
          <p:cNvPr id="7" name="Picture 2" descr="P:\Icons\48x48\shadow\deb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15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Firebug</a:t>
            </a:r>
            <a:r>
              <a:rPr lang="sv-SE" dirty="0" smtClean="0"/>
              <a:t> Lite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201316"/>
            <a:ext cx="74755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9588"/>
            <a:ext cx="3360311" cy="178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44700"/>
            <a:ext cx="2514600" cy="2009775"/>
          </a:xfrm>
          <a:prstGeom prst="rect">
            <a:avLst/>
          </a:prstGeom>
        </p:spPr>
      </p:pic>
      <p:pic>
        <p:nvPicPr>
          <p:cNvPr id="6" name="Picture 2" descr="P:\Icons\48x48\shadow\deb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2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Logga till </a:t>
            </a:r>
            <a:r>
              <a:rPr lang="sv-SE" dirty="0" err="1" smtClean="0"/>
              <a:t>console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48589"/>
            <a:ext cx="817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Minya Nouvelle" charset="0"/>
              </a:rPr>
              <a:t>Vi har tillgång till ett objekt, </a:t>
            </a:r>
            <a:r>
              <a:rPr lang="sv-SE" sz="1600" dirty="0" err="1" smtClean="0">
                <a:latin typeface="Minya Nouvelle" charset="0"/>
              </a:rPr>
              <a:t>console</a:t>
            </a:r>
            <a:r>
              <a:rPr lang="sv-SE" sz="1600" dirty="0" smtClean="0">
                <a:latin typeface="Minya Nouvelle" charset="0"/>
              </a:rPr>
              <a:t>, som vi kan använda för att skriva till </a:t>
            </a:r>
            <a:r>
              <a:rPr lang="sv-SE" sz="1600" dirty="0" err="1" smtClean="0">
                <a:latin typeface="Minya Nouvelle" charset="0"/>
              </a:rPr>
              <a:t>debuggerns</a:t>
            </a:r>
            <a:r>
              <a:rPr lang="sv-SE" sz="1600" dirty="0" smtClean="0">
                <a:latin typeface="Minya Nouvelle" charset="0"/>
              </a:rPr>
              <a:t> konsolfönster. </a:t>
            </a:r>
            <a:r>
              <a:rPr lang="sv-SE" sz="1600" i="1" dirty="0" smtClean="0">
                <a:latin typeface="Minya Nouvelle" charset="0"/>
              </a:rPr>
              <a:t>(</a:t>
            </a:r>
            <a:r>
              <a:rPr lang="sv-SE" sz="1600" i="1" dirty="0" err="1" smtClean="0">
                <a:latin typeface="Minya Nouvelle" charset="0"/>
              </a:rPr>
              <a:t>FireFox</a:t>
            </a:r>
            <a:r>
              <a:rPr lang="sv-SE" sz="1600" i="1" dirty="0" smtClean="0">
                <a:latin typeface="Minya Nouvelle" charset="0"/>
              </a:rPr>
              <a:t> (</a:t>
            </a:r>
            <a:r>
              <a:rPr lang="sv-SE" sz="1600" i="1" dirty="0" err="1" smtClean="0">
                <a:latin typeface="Minya Nouvelle" charset="0"/>
              </a:rPr>
              <a:t>FireBug</a:t>
            </a:r>
            <a:r>
              <a:rPr lang="sv-SE" sz="1600" i="1" dirty="0" smtClean="0">
                <a:latin typeface="Minya Nouvelle" charset="0"/>
              </a:rPr>
              <a:t>), Internet Explorer, Safari, </a:t>
            </a:r>
            <a:r>
              <a:rPr lang="sv-SE" sz="1600" i="1" dirty="0" err="1" smtClean="0">
                <a:latin typeface="Minya Nouvelle" charset="0"/>
              </a:rPr>
              <a:t>Chrome</a:t>
            </a:r>
            <a:r>
              <a:rPr lang="sv-SE" sz="1600" i="1" dirty="0" smtClean="0">
                <a:latin typeface="Minya Nouvelle" charset="0"/>
              </a:rPr>
              <a:t>)</a:t>
            </a:r>
            <a:endParaRPr lang="sv-SE" sz="1600" i="1" dirty="0">
              <a:latin typeface="Minya Nouvelle" charset="0"/>
            </a:endParaRPr>
          </a:p>
        </p:txBody>
      </p:sp>
      <p:cxnSp>
        <p:nvCxnSpPr>
          <p:cNvPr id="7" name="Straight Connector 6"/>
          <p:cNvCxnSpPr>
            <a:endCxn id="5" idx="2"/>
          </p:cNvCxnSpPr>
          <p:nvPr/>
        </p:nvCxnSpPr>
        <p:spPr>
          <a:xfrm>
            <a:off x="3707904" y="1633364"/>
            <a:ext cx="7744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3433564"/>
            <a:ext cx="7627937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1822093"/>
            <a:ext cx="8280920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console.log(</a:t>
            </a:r>
            <a:r>
              <a:rPr lang="sv-SE" sz="2000" dirty="0" smtClean="0">
                <a:latin typeface="Courier New" pitchFamily="49" charset="0"/>
              </a:rPr>
              <a:t>"Skriver </a:t>
            </a:r>
            <a:r>
              <a:rPr lang="sv-SE" sz="2000" dirty="0">
                <a:latin typeface="Courier New" pitchFamily="49" charset="0"/>
              </a:rPr>
              <a:t>ut en </a:t>
            </a:r>
            <a:r>
              <a:rPr lang="sv-SE" sz="2000" dirty="0" smtClean="0">
                <a:latin typeface="Courier New" pitchFamily="49" charset="0"/>
              </a:rPr>
              <a:t>bricka"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br>
              <a:rPr lang="sv-SE" sz="2000" b="1" dirty="0" smtClean="0">
                <a:latin typeface="Courier New" pitchFamily="49" charset="0"/>
              </a:rPr>
            </a:br>
            <a:r>
              <a:rPr lang="sv-SE" sz="2000" b="1" dirty="0" err="1" smtClean="0">
                <a:latin typeface="Courier New" pitchFamily="49" charset="0"/>
              </a:rPr>
              <a:t>console.error</a:t>
            </a:r>
            <a:r>
              <a:rPr lang="sv-SE" sz="2000" b="1" dirty="0" smtClean="0">
                <a:latin typeface="Courier New" pitchFamily="49" charset="0"/>
              </a:rPr>
              <a:t>(</a:t>
            </a:r>
            <a:r>
              <a:rPr lang="sv-SE" sz="2000" dirty="0" smtClean="0">
                <a:latin typeface="Courier New" pitchFamily="49" charset="0"/>
              </a:rPr>
              <a:t>"Ingen </a:t>
            </a:r>
            <a:r>
              <a:rPr lang="sv-SE" sz="2000" dirty="0">
                <a:latin typeface="Courier New" pitchFamily="49" charset="0"/>
              </a:rPr>
              <a:t>anslutning mot </a:t>
            </a:r>
            <a:r>
              <a:rPr lang="sv-SE" sz="2000" dirty="0" smtClean="0">
                <a:latin typeface="Courier New" pitchFamily="49" charset="0"/>
              </a:rPr>
              <a:t>servern"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br>
              <a:rPr lang="sv-SE" sz="2000" b="1" dirty="0" smtClean="0">
                <a:latin typeface="Courier New" pitchFamily="49" charset="0"/>
              </a:rPr>
            </a:br>
            <a:r>
              <a:rPr lang="sv-SE" sz="2000" b="1" dirty="0" smtClean="0">
                <a:latin typeface="Courier New" pitchFamily="49" charset="0"/>
              </a:rPr>
              <a:t>console.info(</a:t>
            </a:r>
            <a:r>
              <a:rPr lang="sv-SE" sz="2000" dirty="0" smtClean="0">
                <a:latin typeface="Courier New" pitchFamily="49" charset="0"/>
              </a:rPr>
              <a:t>"Meddelande mottaget"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br>
              <a:rPr lang="sv-SE" sz="2000" b="1" dirty="0" smtClean="0">
                <a:latin typeface="Courier New" pitchFamily="49" charset="0"/>
              </a:rPr>
            </a:br>
            <a:r>
              <a:rPr lang="sv-SE" sz="2000" b="1" dirty="0" err="1" smtClean="0">
                <a:latin typeface="Courier New" pitchFamily="49" charset="0"/>
              </a:rPr>
              <a:t>console.warn</a:t>
            </a:r>
            <a:r>
              <a:rPr lang="sv-SE" sz="2000" b="1" dirty="0" smtClean="0">
                <a:latin typeface="Courier New" pitchFamily="49" charset="0"/>
              </a:rPr>
              <a:t>(</a:t>
            </a:r>
            <a:r>
              <a:rPr lang="sv-SE" sz="2000" dirty="0" smtClean="0">
                <a:latin typeface="Courier New" pitchFamily="49" charset="0"/>
              </a:rPr>
              <a:t>"Anslutning </a:t>
            </a:r>
            <a:r>
              <a:rPr lang="sv-SE" sz="2000" dirty="0">
                <a:latin typeface="Courier New" pitchFamily="49" charset="0"/>
              </a:rPr>
              <a:t>mot server, </a:t>
            </a:r>
            <a:r>
              <a:rPr lang="sv-SE" sz="2000" dirty="0" smtClean="0">
                <a:latin typeface="Courier New" pitchFamily="49" charset="0"/>
              </a:rPr>
              <a:t>långsam"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endParaRPr lang="sv-SE" sz="2000" b="1" dirty="0">
              <a:latin typeface="Courier New" pitchFamily="49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00" y="3217540"/>
            <a:ext cx="18859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28" y="4503525"/>
            <a:ext cx="2352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P:\Icons\48x48\shadow\deb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79184</TotalTime>
  <Words>483</Words>
  <Application>Microsoft Macintosh PowerPoint</Application>
  <PresentationFormat>On-screen Show (16:10)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Minya Nouvelle</vt:lpstr>
      <vt:lpstr>Office Theme</vt:lpstr>
      <vt:lpstr>E08 – "Once Upon a Time in Springfield"</vt:lpstr>
      <vt:lpstr>E08 - Once Upon a Time in Springfield</vt:lpstr>
      <vt:lpstr>Developer tools</vt:lpstr>
      <vt:lpstr>Web inspector</vt:lpstr>
      <vt:lpstr>Developer tools</vt:lpstr>
      <vt:lpstr>Dragonfly</vt:lpstr>
      <vt:lpstr>Firebug</vt:lpstr>
      <vt:lpstr>Firebug Lite</vt:lpstr>
      <vt:lpstr>Logga till console</vt:lpstr>
      <vt:lpstr>DOM och BOM</vt:lpstr>
      <vt:lpstr>BOM</vt:lpstr>
      <vt:lpstr>BOM hanterar</vt:lpstr>
      <vt:lpstr>window</vt:lpstr>
      <vt:lpstr>Timers</vt:lpstr>
      <vt:lpstr>setTimeout</vt:lpstr>
      <vt:lpstr>setInterval</vt:lpstr>
      <vt:lpstr>clearInterval</vt:lpstr>
      <vt:lpstr>PowerPoint Presentation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5071</cp:revision>
  <dcterms:created xsi:type="dcterms:W3CDTF">2009-01-05T10:26:14Z</dcterms:created>
  <dcterms:modified xsi:type="dcterms:W3CDTF">2013-12-02T10:47:42Z</dcterms:modified>
</cp:coreProperties>
</file>