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2" r:id="rId2"/>
    <p:sldId id="268" r:id="rId3"/>
    <p:sldId id="281" r:id="rId4"/>
    <p:sldId id="283" r:id="rId5"/>
    <p:sldId id="282" r:id="rId6"/>
    <p:sldId id="284" r:id="rId7"/>
    <p:sldId id="285" r:id="rId8"/>
    <p:sldId id="303" r:id="rId9"/>
    <p:sldId id="286" r:id="rId10"/>
    <p:sldId id="305" r:id="rId11"/>
    <p:sldId id="301" r:id="rId12"/>
    <p:sldId id="306" r:id="rId13"/>
    <p:sldId id="287" r:id="rId14"/>
    <p:sldId id="288" r:id="rId15"/>
    <p:sldId id="290" r:id="rId16"/>
    <p:sldId id="291" r:id="rId17"/>
    <p:sldId id="292" r:id="rId18"/>
    <p:sldId id="307" r:id="rId19"/>
    <p:sldId id="308" r:id="rId20"/>
    <p:sldId id="293" r:id="rId21"/>
    <p:sldId id="294" r:id="rId22"/>
    <p:sldId id="300" r:id="rId23"/>
    <p:sldId id="295" r:id="rId24"/>
    <p:sldId id="296" r:id="rId25"/>
    <p:sldId id="297" r:id="rId26"/>
    <p:sldId id="298" r:id="rId27"/>
    <p:sldId id="299" r:id="rId28"/>
    <p:sldId id="30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69719" autoAdjust="0"/>
  </p:normalViewPr>
  <p:slideViewPr>
    <p:cSldViewPr>
      <p:cViewPr>
        <p:scale>
          <a:sx n="96" d="100"/>
          <a:sy n="96" d="100"/>
        </p:scale>
        <p:origin x="-2008" y="-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 Glöm</a:t>
            </a:r>
            <a:r>
              <a:rPr lang="sv-SE" baseline="0" dirty="0" smtClean="0"/>
              <a:t> inte var!!!!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446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3,0000000000000004 (15st 0:or)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66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OBS: % är inte </a:t>
            </a:r>
            <a:r>
              <a:rPr lang="sv-SE" dirty="0" err="1" smtClean="0"/>
              <a:t>modolu</a:t>
            </a:r>
            <a:r>
              <a:rPr lang="sv-SE" dirty="0" smtClean="0"/>
              <a:t>-operatorn</a:t>
            </a:r>
            <a:r>
              <a:rPr lang="sv-SE" baseline="0" dirty="0" smtClean="0"/>
              <a:t> utan rest-operatorn. Hanterar -1%8 på olika sätt.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Om a inte är ett objekt (ex. </a:t>
            </a:r>
            <a:r>
              <a:rPr lang="sv-SE" dirty="0" err="1" smtClean="0"/>
              <a:t>null</a:t>
            </a:r>
            <a:r>
              <a:rPr lang="sv-SE" dirty="0" smtClean="0"/>
              <a:t>) returnera a annars </a:t>
            </a:r>
            <a:r>
              <a:rPr lang="sv-SE" dirty="0" err="1" smtClean="0"/>
              <a:t>a.member</a:t>
            </a:r>
            <a:r>
              <a:rPr lang="sv-SE" dirty="0" smtClean="0"/>
              <a:t>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778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Svar 1: 1</a:t>
            </a:r>
          </a:p>
          <a:p>
            <a:r>
              <a:rPr lang="sv-SE" dirty="0" smtClean="0"/>
              <a:t>Svar 2: 4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–</a:t>
            </a:r>
            <a:r>
              <a:rPr lang="sv-SE" b="1" dirty="0" smtClean="0"/>
              <a:t> "The Review"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Grunderna, repetition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73084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137420"/>
            <a:ext cx="4608512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a = 0.1;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b = 0.2;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AutoShape 2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0" name="Picture 6" descr="http://cultureandcommunication.org/tdm/nmrs/sp1/files/2011/05/75378-Troll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8410"/>
            <a:ext cx="3236590" cy="24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3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01316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Minya Nouvelle" pitchFamily="2" charset="0"/>
              </a:rPr>
              <a:t>NaN</a:t>
            </a:r>
            <a:r>
              <a:rPr lang="sv-SE" dirty="0" smtClean="0">
                <a:latin typeface="Minya Nouvelle" pitchFamily="2" charset="0"/>
              </a:rPr>
              <a:t> – not a </a:t>
            </a:r>
            <a:r>
              <a:rPr lang="sv-SE" dirty="0" err="1" smtClean="0">
                <a:latin typeface="Minya Nouvelle" pitchFamily="2" charset="0"/>
              </a:rPr>
              <a:t>number</a:t>
            </a:r>
            <a:r>
              <a:rPr lang="sv-SE" dirty="0" smtClean="0">
                <a:latin typeface="Minya Nouvelle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705372"/>
            <a:ext cx="684076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Turtle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"50"));	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457371"/>
            <a:ext cx="6840760" cy="147732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input = prompt("Ange ett tal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"); // ”5”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console.log(input + 10);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// ”510”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input + 10);   // 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228" y="5008448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(</a:t>
            </a:r>
            <a:r>
              <a:rPr lang="sv-SE" dirty="0" err="1" smtClean="0">
                <a:latin typeface="Minya Nouvelle" pitchFamily="2" charset="0"/>
              </a:rPr>
              <a:t>Unär</a:t>
            </a:r>
            <a:r>
              <a:rPr lang="sv-SE" dirty="0" smtClean="0">
                <a:latin typeface="Minya Nouvelle" pitchFamily="2" charset="0"/>
              </a:rPr>
              <a:t> "+" &amp; "-"-operator)</a:t>
            </a:r>
          </a:p>
        </p:txBody>
      </p:sp>
    </p:spTree>
    <p:extLst>
      <p:ext uri="{BB962C8B-B14F-4D97-AF65-F5344CB8AC3E}">
        <p14:creationId xmlns:p14="http://schemas.microsoft.com/office/powerpoint/2010/main" val="5973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Konvertera sträng till heltal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050" y="3145532"/>
            <a:ext cx="6400800" cy="1460500"/>
          </a:xfrm>
        </p:spPr>
        <p:txBody>
          <a:bodyPr/>
          <a:lstStyle/>
          <a:p>
            <a:r>
              <a:rPr lang="sv-SE" dirty="0" smtClean="0"/>
              <a:t>Förutom ovanstående går det också att använda metoderna </a:t>
            </a:r>
            <a:r>
              <a:rPr lang="sv-SE" dirty="0" err="1" smtClean="0"/>
              <a:t>parseInt</a:t>
            </a:r>
            <a:r>
              <a:rPr lang="sv-SE" dirty="0" smtClean="0"/>
              <a:t>(), </a:t>
            </a:r>
            <a:r>
              <a:rPr lang="sv-SE" dirty="0" err="1" smtClean="0"/>
              <a:t>parseFloat</a:t>
            </a:r>
            <a:r>
              <a:rPr lang="sv-SE" dirty="0" smtClean="0"/>
              <a:t>().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16050" y="1441147"/>
            <a:ext cx="360040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console.log(+"5.5"+3);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(+"Eric");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(+1.1);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66" y="1177509"/>
            <a:ext cx="2203822" cy="146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String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7340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"Ari";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'Gold';</a:t>
            </a:r>
          </a:p>
        </p:txBody>
      </p:sp>
      <p:sp>
        <p:nvSpPr>
          <p:cNvPr id="7" name="TextBox 6"/>
          <p:cNvSpPr txBox="1"/>
          <p:nvPr/>
        </p:nvSpPr>
        <p:spPr>
          <a:xfrm rot="1443587">
            <a:off x="5141099" y="125414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16-bitar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Unicode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36204" y="1081696"/>
            <a:ext cx="2488126" cy="700898"/>
          </a:xfrm>
          <a:custGeom>
            <a:avLst/>
            <a:gdLst>
              <a:gd name="connsiteX0" fmla="*/ 2488126 w 2488126"/>
              <a:gd name="connsiteY0" fmla="*/ 528443 h 700898"/>
              <a:gd name="connsiteX1" fmla="*/ 1683057 w 2488126"/>
              <a:gd name="connsiteY1" fmla="*/ 677530 h 700898"/>
              <a:gd name="connsiteX2" fmla="*/ 1096648 w 2488126"/>
              <a:gd name="connsiteY2" fmla="*/ 91121 h 700898"/>
              <a:gd name="connsiteX3" fmla="*/ 152431 w 2488126"/>
              <a:gd name="connsiteY3" fmla="*/ 31487 h 700898"/>
              <a:gd name="connsiteX4" fmla="*/ 13283 w 2488126"/>
              <a:gd name="connsiteY4" fmla="*/ 389295 h 7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126" h="700898">
                <a:moveTo>
                  <a:pt x="2488126" y="528443"/>
                </a:moveTo>
                <a:cubicBezTo>
                  <a:pt x="2201548" y="639430"/>
                  <a:pt x="1914970" y="750417"/>
                  <a:pt x="1683057" y="677530"/>
                </a:cubicBezTo>
                <a:cubicBezTo>
                  <a:pt x="1451144" y="604643"/>
                  <a:pt x="1351752" y="198795"/>
                  <a:pt x="1096648" y="91121"/>
                </a:cubicBezTo>
                <a:cubicBezTo>
                  <a:pt x="841544" y="-16553"/>
                  <a:pt x="332992" y="-18209"/>
                  <a:pt x="152431" y="31487"/>
                </a:cubicBezTo>
                <a:cubicBezTo>
                  <a:pt x="-28130" y="81183"/>
                  <a:pt x="-7424" y="235239"/>
                  <a:pt x="13283" y="389295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27584" y="23534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används för att konkatenera strängar.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787233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element = "Aqua";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element = element + "man";   // 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Aquaman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649588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 + " personer";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443417"/>
            <a:ext cx="756084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antal1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antal2 = 2;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antal1 + antal2 + " personer";</a:t>
            </a:r>
          </a:p>
        </p:txBody>
      </p:sp>
    </p:spTree>
    <p:extLst>
      <p:ext uri="{BB962C8B-B14F-4D97-AF65-F5344CB8AC3E}">
        <p14:creationId xmlns:p14="http://schemas.microsoft.com/office/powerpoint/2010/main" val="24648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Character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01316"/>
            <a:ext cx="742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Använd metoden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sv-SE" dirty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som finns på de flesta objekt och typer.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33364"/>
            <a:ext cx="756084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antal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 // "4"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72539"/>
              </p:ext>
            </p:extLst>
          </p:nvPr>
        </p:nvGraphicFramePr>
        <p:xfrm>
          <a:off x="5508104" y="3145532"/>
          <a:ext cx="316835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41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Literal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Betydelse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Ny rad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Tabb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\\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\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\’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’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\”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”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7" y="3721596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kan manipulera strängen med metoderna: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slice,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Minya Nouvelle" pitchFamily="2" charset="0"/>
              </a:rPr>
              <a:t>Vi kan även arbeta med Reguljära uttryck</a:t>
            </a:r>
            <a:endParaRPr lang="sv-SE" sz="1600" dirty="0">
              <a:latin typeface="Minya Nouvelle" pitchFamily="2" charset="0"/>
            </a:endParaRPr>
          </a:p>
          <a:p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Exempel, stränghantering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prompt("Ange rollönskemål:");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myStr.charAt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(myStr.length-1);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[myStr.length-1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5255250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600" dirty="0"/>
              <a:t>https://developer.mozilla.org/en/JavaScript/Reference/Global_Objects/String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426" y="52337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Strängreferens:</a:t>
            </a:r>
          </a:p>
        </p:txBody>
      </p:sp>
    </p:spTree>
    <p:extLst>
      <p:ext uri="{BB962C8B-B14F-4D97-AF65-F5344CB8AC3E}">
        <p14:creationId xmlns:p14="http://schemas.microsoft.com/office/powerpoint/2010/main" val="37474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6051"/>
              </p:ext>
            </p:extLst>
          </p:nvPr>
        </p:nvGraphicFramePr>
        <p:xfrm>
          <a:off x="1187624" y="1345332"/>
          <a:ext cx="6888088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Operator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Gör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+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Adderar två </a:t>
                      </a:r>
                      <a:r>
                        <a:rPr lang="sv-SE" dirty="0" smtClean="0"/>
                        <a:t>tal,</a:t>
                      </a:r>
                      <a:r>
                        <a:rPr lang="sv-SE" baseline="0" dirty="0" smtClean="0"/>
                        <a:t> konkatenerar </a:t>
                      </a:r>
                      <a:r>
                        <a:rPr lang="sv-SE" baseline="0" dirty="0" smtClean="0"/>
                        <a:t>två </a:t>
                      </a:r>
                      <a:r>
                        <a:rPr lang="sv-SE" baseline="0" dirty="0" smtClean="0"/>
                        <a:t>strängar eller omvandlar ett tal till en sträng.</a:t>
                      </a:r>
                      <a:endParaRPr lang="sv-S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Subtraherar</a:t>
                      </a:r>
                      <a:r>
                        <a:rPr lang="sv-SE" baseline="0" dirty="0" smtClean="0"/>
                        <a:t> det andra talet från det första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*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Multiplicerar två</a:t>
                      </a:r>
                      <a:r>
                        <a:rPr lang="sv-SE" baseline="0" dirty="0" smtClean="0"/>
                        <a:t> tal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/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Dividerar det första talet med de</a:t>
                      </a:r>
                      <a:r>
                        <a:rPr lang="sv-SE" baseline="0" dirty="0" smtClean="0"/>
                        <a:t>t andra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%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Restdivision</a:t>
                      </a:r>
                      <a:r>
                        <a:rPr lang="sv-SE" baseline="0" dirty="0" smtClean="0"/>
                        <a:t> 25%4 = 1 (4 går 6 ggr i 24, resten är 1)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--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Minskar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++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Ökar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Tilldelningsoperatorn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443587">
            <a:off x="6747889" y="4084957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+= 1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-= 1</a:t>
            </a:r>
          </a:p>
        </p:txBody>
      </p:sp>
      <p:sp>
        <p:nvSpPr>
          <p:cNvPr id="3" name="Freeform 2"/>
          <p:cNvSpPr/>
          <p:nvPr/>
        </p:nvSpPr>
        <p:spPr>
          <a:xfrm>
            <a:off x="4788024" y="4297660"/>
            <a:ext cx="2584174" cy="1126387"/>
          </a:xfrm>
          <a:custGeom>
            <a:avLst/>
            <a:gdLst>
              <a:gd name="connsiteX0" fmla="*/ 2584174 w 2584174"/>
              <a:gd name="connsiteY0" fmla="*/ 735495 h 1126387"/>
              <a:gd name="connsiteX1" fmla="*/ 1480931 w 2584174"/>
              <a:gd name="connsiteY1" fmla="*/ 1093304 h 1126387"/>
              <a:gd name="connsiteX2" fmla="*/ 0 w 2584174"/>
              <a:gd name="connsiteY2" fmla="*/ 0 h 11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174" h="1126387">
                <a:moveTo>
                  <a:pt x="2584174" y="735495"/>
                </a:moveTo>
                <a:cubicBezTo>
                  <a:pt x="2247900" y="975691"/>
                  <a:pt x="1911627" y="1215887"/>
                  <a:pt x="1480931" y="1093304"/>
                </a:cubicBezTo>
                <a:cubicBezTo>
                  <a:pt x="1050235" y="970722"/>
                  <a:pt x="525117" y="48536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311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4212"/>
              </p:ext>
            </p:extLst>
          </p:nvPr>
        </p:nvGraphicFramePr>
        <p:xfrm>
          <a:off x="1187624" y="1057300"/>
          <a:ext cx="6888088" cy="441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Operator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Gör</a:t>
                      </a:r>
                      <a:endParaRPr lang="sv-S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Inte</a:t>
                      </a:r>
                      <a:endParaRPr lang="sv-S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&amp;&amp;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 och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||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</a:t>
                      </a:r>
                      <a:r>
                        <a:rPr lang="sv-SE" baseline="0" dirty="0" smtClean="0"/>
                        <a:t> eller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==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!=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inte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 eller lika med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 eller lika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Explicit lika</a:t>
                      </a:r>
                      <a:r>
                        <a:rPr lang="sv-SE" baseline="0" dirty="0" smtClean="0"/>
                        <a:t>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Inte explicit lika med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521057">
            <a:off x="6782575" y="2643960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===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!==</a:t>
            </a:r>
          </a:p>
        </p:txBody>
      </p:sp>
      <p:sp>
        <p:nvSpPr>
          <p:cNvPr id="3" name="Freeform 2"/>
          <p:cNvSpPr/>
          <p:nvPr/>
        </p:nvSpPr>
        <p:spPr>
          <a:xfrm>
            <a:off x="4343400" y="3309730"/>
            <a:ext cx="2723322" cy="445812"/>
          </a:xfrm>
          <a:custGeom>
            <a:avLst/>
            <a:gdLst>
              <a:gd name="connsiteX0" fmla="*/ 2723322 w 2723322"/>
              <a:gd name="connsiteY0" fmla="*/ 0 h 445812"/>
              <a:gd name="connsiteX1" fmla="*/ 1858617 w 2723322"/>
              <a:gd name="connsiteY1" fmla="*/ 427383 h 445812"/>
              <a:gd name="connsiteX2" fmla="*/ 0 w 2723322"/>
              <a:gd name="connsiteY2" fmla="*/ 327992 h 4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322" h="445812">
                <a:moveTo>
                  <a:pt x="2723322" y="0"/>
                </a:moveTo>
                <a:cubicBezTo>
                  <a:pt x="2517913" y="186359"/>
                  <a:pt x="2312504" y="372718"/>
                  <a:pt x="1858617" y="427383"/>
                </a:cubicBezTo>
                <a:cubicBezTo>
                  <a:pt x="1404730" y="482048"/>
                  <a:pt x="702365" y="405020"/>
                  <a:pt x="0" y="32799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13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&amp;&amp;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OCH. </a:t>
            </a:r>
          </a:p>
          <a:p>
            <a:r>
              <a:rPr lang="sv-SE" dirty="0" err="1" smtClean="0"/>
              <a:t>Guard</a:t>
            </a:r>
            <a:r>
              <a:rPr lang="sv-SE" dirty="0" smtClean="0"/>
              <a:t> operator</a:t>
            </a:r>
            <a:endParaRPr lang="sv-SE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4756422"/>
            <a:ext cx="783272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 &amp;&amp;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3568" y="2281436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if(a){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 else 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a;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||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ELLER. </a:t>
            </a:r>
          </a:p>
          <a:p>
            <a:r>
              <a:rPr lang="sv-SE" dirty="0" err="1" smtClean="0"/>
              <a:t>Defaultoperatorn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9714" y="2286660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myFunc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age)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|| "John Doe";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age = age || "18";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...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3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E02 - "</a:t>
            </a:r>
            <a:r>
              <a:rPr lang="sv-SE" b="1" dirty="0" smtClean="0"/>
              <a:t>The Review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Identifierare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Kommentarer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Variabler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Datatyper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Operatorer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Villkorssatser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Loopar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Villkorssatsen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&lt;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console.log("Det fryser på");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&gt;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console.log("Det tar sig");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console.log("Ha! Precis noll");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38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Jämföra strängar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129308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=== "Kalle"){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575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Observera dock att jämförelsen är </a:t>
            </a:r>
            <a:r>
              <a:rPr lang="sv-SE" dirty="0" err="1">
                <a:latin typeface="Minya Nouvelle" pitchFamily="2" charset="0"/>
              </a:rPr>
              <a:t>case</a:t>
            </a:r>
            <a:r>
              <a:rPr lang="sv-SE" dirty="0">
                <a:latin typeface="Minya Nouvelle" pitchFamily="2" charset="0"/>
              </a:rPr>
              <a:t> sensitive, den tar alltså hänsyn till stora och små bokstäver</a:t>
            </a:r>
            <a:r>
              <a:rPr lang="sv-SE" dirty="0" smtClean="0">
                <a:latin typeface="Minya Nouvelle" pitchFamily="2" charset="0"/>
              </a:rPr>
              <a:t>.</a:t>
            </a:r>
          </a:p>
          <a:p>
            <a:r>
              <a:rPr lang="sv-SE" dirty="0" smtClean="0">
                <a:latin typeface="Minya Nouvelle" pitchFamily="2" charset="0"/>
              </a:rPr>
              <a:t>Används med fördel tillsammans med </a:t>
            </a:r>
            <a:r>
              <a:rPr lang="sv-SE" dirty="0" err="1" smtClean="0">
                <a:latin typeface="Minya Nouvelle" pitchFamily="2" charset="0"/>
              </a:rPr>
              <a:t>toUpperCase</a:t>
            </a:r>
            <a:r>
              <a:rPr lang="sv-SE" dirty="0" smtClean="0">
                <a:latin typeface="Minya Nouvelle" pitchFamily="2" charset="0"/>
              </a:rPr>
              <a:t> eller </a:t>
            </a:r>
            <a:r>
              <a:rPr lang="sv-SE" dirty="0" err="1" smtClean="0">
                <a:latin typeface="Minya Nouvelle" pitchFamily="2" charset="0"/>
              </a:rPr>
              <a:t>toLowerCase</a:t>
            </a:r>
            <a:r>
              <a:rPr lang="sv-SE" dirty="0" smtClean="0">
                <a:latin typeface="Minya Nouvelle" pitchFamily="2" charset="0"/>
              </a:rPr>
              <a:t>:</a:t>
            </a: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3818572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namn.toUpperCase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===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70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switch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01316"/>
            <a:ext cx="4361708" cy="41401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2: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3: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noops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521057">
            <a:off x="4593504" y="3059458"/>
            <a:ext cx="11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Glöm ej!</a:t>
            </a:r>
          </a:p>
        </p:txBody>
      </p:sp>
      <p:sp>
        <p:nvSpPr>
          <p:cNvPr id="5" name="Freeform 4"/>
          <p:cNvSpPr/>
          <p:nvPr/>
        </p:nvSpPr>
        <p:spPr>
          <a:xfrm>
            <a:off x="1918252" y="3429000"/>
            <a:ext cx="3259667" cy="467139"/>
          </a:xfrm>
          <a:custGeom>
            <a:avLst/>
            <a:gdLst>
              <a:gd name="connsiteX0" fmla="*/ 3021496 w 3259667"/>
              <a:gd name="connsiteY0" fmla="*/ 0 h 467139"/>
              <a:gd name="connsiteX1" fmla="*/ 2951922 w 3259667"/>
              <a:gd name="connsiteY1" fmla="*/ 467139 h 467139"/>
              <a:gd name="connsiteX2" fmla="*/ 0 w 3259667"/>
              <a:gd name="connsiteY2" fmla="*/ 0 h 4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667" h="467139">
                <a:moveTo>
                  <a:pt x="3021496" y="0"/>
                </a:moveTo>
                <a:cubicBezTo>
                  <a:pt x="3238500" y="233569"/>
                  <a:pt x="3455505" y="467139"/>
                  <a:pt x="2951922" y="467139"/>
                </a:cubicBezTo>
                <a:cubicBezTo>
                  <a:pt x="2448339" y="467139"/>
                  <a:pt x="0" y="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15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while</a:t>
            </a:r>
            <a:r>
              <a:rPr lang="sv-SE" dirty="0" smtClean="0"/>
              <a:t>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874357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i = 0;</a:t>
            </a: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 &lt; 40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 += 4;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3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r>
              <a:rPr lang="sv-SE" dirty="0" smtClean="0"/>
              <a:t>-loopen är utmärkt att använda exempelvis vid inmatning från användaren: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2391187"/>
            <a:ext cx="783272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sv-SE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sv-SE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+prompt("Ange tal större än 100");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&lt;= 100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25564" y="2805774"/>
            <a:ext cx="2221688" cy="871704"/>
          </a:xfrm>
          <a:custGeom>
            <a:avLst/>
            <a:gdLst>
              <a:gd name="connsiteX0" fmla="*/ 2221688 w 2221688"/>
              <a:gd name="connsiteY0" fmla="*/ 7000 h 871704"/>
              <a:gd name="connsiteX1" fmla="*/ 273619 w 2221688"/>
              <a:gd name="connsiteY1" fmla="*/ 126269 h 871704"/>
              <a:gd name="connsiteX2" fmla="*/ 15201 w 2221688"/>
              <a:gd name="connsiteY2" fmla="*/ 871704 h 87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1688" h="871704">
                <a:moveTo>
                  <a:pt x="2221688" y="7000"/>
                </a:moveTo>
                <a:cubicBezTo>
                  <a:pt x="1431527" y="-5424"/>
                  <a:pt x="641367" y="-17848"/>
                  <a:pt x="273619" y="126269"/>
                </a:cubicBezTo>
                <a:cubicBezTo>
                  <a:pt x="-94129" y="270386"/>
                  <a:pt x="15201" y="871704"/>
                  <a:pt x="15201" y="871704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521057">
            <a:off x="5314925" y="2711970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OBS! +</a:t>
            </a:r>
          </a:p>
        </p:txBody>
      </p:sp>
    </p:spTree>
    <p:extLst>
      <p:ext uri="{BB962C8B-B14F-4D97-AF65-F5344CB8AC3E}">
        <p14:creationId xmlns:p14="http://schemas.microsoft.com/office/powerpoint/2010/main" val="260130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551484"/>
            <a:ext cx="78327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counter;</a:t>
            </a: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…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 (counter = 0; counter &lt; 10; counter += 1){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Räknaren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:"+ counter);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for-in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3568" y="1335460"/>
            <a:ext cx="8064896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property;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(property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document){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console.log(property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+": "+document[property]);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8216" y="3640296"/>
            <a:ext cx="687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Obs! ordningen på utlästa egenskaper ovan kan inte garanteras!</a:t>
            </a:r>
          </a:p>
        </p:txBody>
      </p:sp>
    </p:spTree>
    <p:extLst>
      <p:ext uri="{BB962C8B-B14F-4D97-AF65-F5344CB8AC3E}">
        <p14:creationId xmlns:p14="http://schemas.microsoft.com/office/powerpoint/2010/main" val="73471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break och </a:t>
            </a:r>
            <a:r>
              <a:rPr lang="sv-SE" dirty="0" err="1" smtClean="0"/>
              <a:t>continue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544" y="1404448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break;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88024" y="1417340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continue;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1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 smtClean="0"/>
              <a:t>In JavaScript, Object inherits from Douglas </a:t>
            </a:r>
            <a:r>
              <a:rPr lang="en-US" b="1" dirty="0" err="1" smtClean="0"/>
              <a:t>Crockford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222764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Identifierare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Första tecknet måste vara en bokstav,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 eller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”. 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Alla andra tecken kan vara bokstäver,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 eller siffror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svenska tecken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att använda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 då denna används flitigt av vissa ramverk.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1014114">
            <a:off x="7319012" y="161863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Undvik dock</a:t>
            </a:r>
          </a:p>
        </p:txBody>
      </p:sp>
      <p:sp>
        <p:nvSpPr>
          <p:cNvPr id="5" name="Freeform 4"/>
          <p:cNvSpPr/>
          <p:nvPr/>
        </p:nvSpPr>
        <p:spPr>
          <a:xfrm>
            <a:off x="2464904" y="1853091"/>
            <a:ext cx="5536096" cy="423166"/>
          </a:xfrm>
          <a:custGeom>
            <a:avLst/>
            <a:gdLst>
              <a:gd name="connsiteX0" fmla="*/ 5536096 w 5536096"/>
              <a:gd name="connsiteY0" fmla="*/ 104918 h 423166"/>
              <a:gd name="connsiteX1" fmla="*/ 5019261 w 5536096"/>
              <a:gd name="connsiteY1" fmla="*/ 422970 h 423166"/>
              <a:gd name="connsiteX2" fmla="*/ 3438939 w 5536096"/>
              <a:gd name="connsiteY2" fmla="*/ 65161 h 423166"/>
              <a:gd name="connsiteX3" fmla="*/ 0 w 5536096"/>
              <a:gd name="connsiteY3" fmla="*/ 15466 h 4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6096" h="423166">
                <a:moveTo>
                  <a:pt x="5536096" y="104918"/>
                </a:moveTo>
                <a:cubicBezTo>
                  <a:pt x="5452441" y="267257"/>
                  <a:pt x="5368787" y="429596"/>
                  <a:pt x="5019261" y="422970"/>
                </a:cubicBezTo>
                <a:cubicBezTo>
                  <a:pt x="4669735" y="416344"/>
                  <a:pt x="4275482" y="133078"/>
                  <a:pt x="3438939" y="65161"/>
                </a:cubicBezTo>
                <a:cubicBezTo>
                  <a:pt x="2602395" y="-2756"/>
                  <a:pt x="447261" y="-14352"/>
                  <a:pt x="0" y="1546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91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Reserverade ord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7300"/>
            <a:ext cx="8352928" cy="4464496"/>
          </a:xfrm>
        </p:spPr>
        <p:txBody>
          <a:bodyPr numCol="4"/>
          <a:lstStyle/>
          <a:p>
            <a:r>
              <a:rPr lang="sv-SE" sz="1400" b="1" dirty="0" smtClean="0"/>
              <a:t>abstract</a:t>
            </a:r>
            <a:endParaRPr lang="sv-SE" sz="1400" b="1" dirty="0"/>
          </a:p>
          <a:p>
            <a:r>
              <a:rPr lang="sv-SE" sz="1400" b="1" dirty="0" smtClean="0"/>
              <a:t>as</a:t>
            </a:r>
            <a:endParaRPr lang="sv-SE" sz="1400" b="1" dirty="0"/>
          </a:p>
          <a:p>
            <a:r>
              <a:rPr lang="sv-SE" sz="1400" b="1" dirty="0" err="1"/>
              <a:t>boolean</a:t>
            </a:r>
            <a:endParaRPr lang="sv-SE" sz="1400" b="1" dirty="0"/>
          </a:p>
          <a:p>
            <a:r>
              <a:rPr lang="sv-SE" sz="1400" b="1" dirty="0"/>
              <a:t>break</a:t>
            </a:r>
          </a:p>
          <a:p>
            <a:r>
              <a:rPr lang="sv-SE" sz="1400" b="1" dirty="0"/>
              <a:t>byte</a:t>
            </a:r>
          </a:p>
          <a:p>
            <a:r>
              <a:rPr lang="sv-SE" sz="1400" b="1" dirty="0" err="1"/>
              <a:t>case</a:t>
            </a:r>
            <a:endParaRPr lang="sv-SE" sz="1400" b="1" dirty="0"/>
          </a:p>
          <a:p>
            <a:r>
              <a:rPr lang="sv-SE" sz="1400" b="1" dirty="0" err="1"/>
              <a:t>catch</a:t>
            </a:r>
            <a:endParaRPr lang="sv-SE" sz="1400" b="1" dirty="0"/>
          </a:p>
          <a:p>
            <a:r>
              <a:rPr lang="sv-SE" sz="1400" b="1" dirty="0" smtClean="0"/>
              <a:t>char</a:t>
            </a:r>
          </a:p>
          <a:p>
            <a:r>
              <a:rPr lang="sv-SE" sz="1400" b="1" dirty="0" err="1" smtClean="0"/>
              <a:t>class</a:t>
            </a:r>
            <a:endParaRPr lang="sv-SE" sz="1400" b="1" dirty="0" smtClean="0"/>
          </a:p>
          <a:p>
            <a:r>
              <a:rPr lang="sv-SE" sz="1400" b="1" dirty="0" err="1" smtClean="0"/>
              <a:t>continue</a:t>
            </a:r>
            <a:endParaRPr lang="sv-SE" sz="1400" b="1" dirty="0" smtClean="0"/>
          </a:p>
          <a:p>
            <a:r>
              <a:rPr lang="sv-SE" sz="1400" b="1" dirty="0" err="1" smtClean="0"/>
              <a:t>const</a:t>
            </a:r>
            <a:endParaRPr lang="sv-SE" sz="1400" b="1" dirty="0" smtClean="0"/>
          </a:p>
          <a:p>
            <a:r>
              <a:rPr lang="sv-SE" sz="1400" b="1" dirty="0" err="1" smtClean="0"/>
              <a:t>debugger</a:t>
            </a:r>
            <a:endParaRPr lang="sv-SE" sz="1400" b="1" dirty="0" smtClean="0"/>
          </a:p>
          <a:p>
            <a:r>
              <a:rPr lang="sv-SE" sz="1400" b="1" dirty="0" smtClean="0"/>
              <a:t>default</a:t>
            </a:r>
          </a:p>
          <a:p>
            <a:r>
              <a:rPr lang="sv-SE" sz="1400" b="1" dirty="0" err="1" smtClean="0"/>
              <a:t>delete</a:t>
            </a:r>
            <a:endParaRPr lang="sv-SE" sz="1400" b="1" dirty="0" smtClean="0"/>
          </a:p>
          <a:p>
            <a:r>
              <a:rPr lang="sv-SE" sz="1400" b="1" dirty="0" smtClean="0"/>
              <a:t>do</a:t>
            </a:r>
          </a:p>
          <a:p>
            <a:r>
              <a:rPr lang="sv-SE" sz="1400" b="1" dirty="0" smtClean="0"/>
              <a:t>double</a:t>
            </a:r>
          </a:p>
          <a:p>
            <a:r>
              <a:rPr lang="sv-SE" sz="1400" b="1" dirty="0" err="1" smtClean="0"/>
              <a:t>else</a:t>
            </a:r>
            <a:endParaRPr lang="sv-SE" sz="1400" b="1" dirty="0" smtClean="0"/>
          </a:p>
          <a:p>
            <a:r>
              <a:rPr lang="sv-SE" sz="1400" b="1" dirty="0" err="1" smtClean="0"/>
              <a:t>enum</a:t>
            </a:r>
            <a:endParaRPr lang="sv-SE" sz="1400" b="1" dirty="0" smtClean="0"/>
          </a:p>
          <a:p>
            <a:r>
              <a:rPr lang="sv-SE" sz="1400" b="1" dirty="0" smtClean="0"/>
              <a:t>export</a:t>
            </a:r>
          </a:p>
          <a:p>
            <a:r>
              <a:rPr lang="sv-SE" sz="1400" b="1" dirty="0" err="1" smtClean="0"/>
              <a:t>extends</a:t>
            </a:r>
            <a:endParaRPr lang="sv-SE" sz="1400" b="1" dirty="0" smtClean="0"/>
          </a:p>
          <a:p>
            <a:r>
              <a:rPr lang="sv-SE" sz="1400" b="1" dirty="0" err="1" smtClean="0"/>
              <a:t>false</a:t>
            </a:r>
            <a:endParaRPr lang="sv-SE" sz="1400" b="1" dirty="0" smtClean="0"/>
          </a:p>
          <a:p>
            <a:r>
              <a:rPr lang="sv-SE" sz="1400" b="1" dirty="0" smtClean="0"/>
              <a:t>final</a:t>
            </a:r>
          </a:p>
          <a:p>
            <a:r>
              <a:rPr lang="sv-SE" sz="1400" b="1" dirty="0" err="1" smtClean="0"/>
              <a:t>finally</a:t>
            </a:r>
            <a:endParaRPr lang="sv-SE" sz="1400" b="1" dirty="0" smtClean="0"/>
          </a:p>
          <a:p>
            <a:r>
              <a:rPr lang="sv-SE" sz="1400" b="1" dirty="0" smtClean="0"/>
              <a:t>float</a:t>
            </a:r>
          </a:p>
          <a:p>
            <a:r>
              <a:rPr lang="sv-SE" sz="1400" b="1" dirty="0" smtClean="0"/>
              <a:t>for</a:t>
            </a:r>
          </a:p>
          <a:p>
            <a:r>
              <a:rPr lang="sv-SE" sz="1400" b="1" dirty="0" err="1" smtClean="0"/>
              <a:t>function</a:t>
            </a:r>
            <a:endParaRPr lang="sv-SE" sz="1400" b="1" dirty="0" smtClean="0"/>
          </a:p>
          <a:p>
            <a:r>
              <a:rPr lang="sv-SE" sz="1400" b="1" dirty="0" err="1" smtClean="0"/>
              <a:t>goto</a:t>
            </a:r>
            <a:endParaRPr lang="sv-SE" sz="1400" b="1" dirty="0" smtClean="0"/>
          </a:p>
          <a:p>
            <a:r>
              <a:rPr lang="sv-SE" sz="1400" b="1" dirty="0" err="1" smtClean="0"/>
              <a:t>if</a:t>
            </a:r>
            <a:endParaRPr lang="sv-SE" sz="1400" b="1" dirty="0" smtClean="0"/>
          </a:p>
          <a:p>
            <a:r>
              <a:rPr lang="sv-SE" sz="1400" b="1" dirty="0" err="1" smtClean="0"/>
              <a:t>implements</a:t>
            </a:r>
            <a:endParaRPr lang="sv-SE" sz="1400" b="1" dirty="0" smtClean="0"/>
          </a:p>
          <a:p>
            <a:r>
              <a:rPr lang="sv-SE" sz="1400" b="1" dirty="0" smtClean="0"/>
              <a:t>import</a:t>
            </a:r>
          </a:p>
          <a:p>
            <a:r>
              <a:rPr lang="sv-SE" sz="1400" b="1" dirty="0" smtClean="0"/>
              <a:t>in</a:t>
            </a:r>
          </a:p>
          <a:p>
            <a:r>
              <a:rPr lang="sv-SE" sz="1400" b="1" dirty="0" err="1" smtClean="0"/>
              <a:t>instanceof</a:t>
            </a:r>
            <a:endParaRPr lang="sv-SE" sz="1400" b="1" dirty="0" smtClean="0"/>
          </a:p>
          <a:p>
            <a:r>
              <a:rPr lang="sv-SE" sz="1400" b="1" dirty="0" err="1" smtClean="0"/>
              <a:t>int</a:t>
            </a:r>
            <a:endParaRPr lang="sv-SE" sz="1400" b="1" dirty="0" smtClean="0"/>
          </a:p>
          <a:p>
            <a:r>
              <a:rPr lang="sv-SE" sz="1400" b="1" dirty="0" smtClean="0"/>
              <a:t>interface</a:t>
            </a:r>
          </a:p>
          <a:p>
            <a:r>
              <a:rPr lang="sv-SE" sz="1400" b="1" dirty="0" smtClean="0"/>
              <a:t>is</a:t>
            </a:r>
          </a:p>
          <a:p>
            <a:r>
              <a:rPr lang="sv-SE" sz="1400" b="1" dirty="0" smtClean="0"/>
              <a:t>long</a:t>
            </a:r>
          </a:p>
          <a:p>
            <a:r>
              <a:rPr lang="sv-SE" sz="1400" b="1" dirty="0" err="1" smtClean="0"/>
              <a:t>namespace</a:t>
            </a:r>
            <a:endParaRPr lang="sv-SE" sz="1400" b="1" dirty="0" smtClean="0"/>
          </a:p>
          <a:p>
            <a:r>
              <a:rPr lang="sv-SE" sz="1400" b="1" dirty="0" err="1" smtClean="0"/>
              <a:t>native</a:t>
            </a:r>
            <a:endParaRPr lang="sv-SE" sz="1400" b="1" dirty="0" smtClean="0"/>
          </a:p>
          <a:p>
            <a:r>
              <a:rPr lang="sv-SE" sz="1400" b="1" dirty="0" smtClean="0"/>
              <a:t>new</a:t>
            </a:r>
          </a:p>
          <a:p>
            <a:r>
              <a:rPr lang="sv-SE" sz="1400" b="1" dirty="0" err="1" smtClean="0"/>
              <a:t>null</a:t>
            </a:r>
            <a:endParaRPr lang="sv-SE" sz="1400" b="1" dirty="0" smtClean="0"/>
          </a:p>
          <a:p>
            <a:r>
              <a:rPr lang="sv-SE" sz="1400" b="1" dirty="0" err="1" smtClean="0"/>
              <a:t>package</a:t>
            </a:r>
            <a:endParaRPr lang="sv-SE" sz="1400" b="1" dirty="0" smtClean="0"/>
          </a:p>
          <a:p>
            <a:r>
              <a:rPr lang="sv-SE" sz="1400" b="1" dirty="0" smtClean="0"/>
              <a:t>private</a:t>
            </a:r>
          </a:p>
          <a:p>
            <a:r>
              <a:rPr lang="sv-SE" sz="1400" b="1" dirty="0" err="1" smtClean="0"/>
              <a:t>protected</a:t>
            </a:r>
            <a:endParaRPr lang="sv-SE" sz="1400" b="1" dirty="0" smtClean="0"/>
          </a:p>
          <a:p>
            <a:r>
              <a:rPr lang="sv-SE" sz="1400" b="1" dirty="0" smtClean="0"/>
              <a:t>public</a:t>
            </a:r>
          </a:p>
          <a:p>
            <a:r>
              <a:rPr lang="sv-SE" sz="1400" b="1" dirty="0" err="1" smtClean="0"/>
              <a:t>return</a:t>
            </a:r>
            <a:endParaRPr lang="sv-SE" sz="1400" b="1" dirty="0" smtClean="0"/>
          </a:p>
          <a:p>
            <a:r>
              <a:rPr lang="sv-SE" sz="1400" b="1" dirty="0" smtClean="0"/>
              <a:t>short</a:t>
            </a:r>
          </a:p>
          <a:p>
            <a:r>
              <a:rPr lang="sv-SE" sz="1400" b="1" dirty="0" err="1" smtClean="0"/>
              <a:t>static</a:t>
            </a:r>
            <a:endParaRPr lang="sv-SE" sz="1400" b="1" dirty="0" smtClean="0"/>
          </a:p>
          <a:p>
            <a:r>
              <a:rPr lang="sv-SE" sz="1400" b="1" dirty="0" smtClean="0"/>
              <a:t>super</a:t>
            </a:r>
          </a:p>
          <a:p>
            <a:r>
              <a:rPr lang="sv-SE" sz="1400" b="1" dirty="0" smtClean="0"/>
              <a:t>switch</a:t>
            </a:r>
          </a:p>
          <a:p>
            <a:r>
              <a:rPr lang="sv-SE" sz="1400" b="1" dirty="0" err="1" smtClean="0"/>
              <a:t>synchronized</a:t>
            </a:r>
            <a:endParaRPr lang="sv-SE" sz="1400" b="1" dirty="0" smtClean="0"/>
          </a:p>
          <a:p>
            <a:r>
              <a:rPr lang="sv-SE" sz="1400" b="1" dirty="0" err="1" smtClean="0"/>
              <a:t>this</a:t>
            </a:r>
            <a:endParaRPr lang="sv-SE" sz="1400" b="1" dirty="0" smtClean="0"/>
          </a:p>
          <a:p>
            <a:r>
              <a:rPr lang="sv-SE" sz="1400" b="1" dirty="0" err="1" smtClean="0"/>
              <a:t>throw</a:t>
            </a:r>
            <a:endParaRPr lang="sv-SE" sz="1400" b="1" dirty="0" smtClean="0"/>
          </a:p>
          <a:p>
            <a:r>
              <a:rPr lang="sv-SE" sz="1400" b="1" dirty="0" err="1" smtClean="0"/>
              <a:t>throws</a:t>
            </a:r>
            <a:endParaRPr lang="sv-SE" sz="1400" b="1" dirty="0" smtClean="0"/>
          </a:p>
          <a:p>
            <a:r>
              <a:rPr lang="sv-SE" sz="1400" b="1" dirty="0" err="1" smtClean="0"/>
              <a:t>transient</a:t>
            </a:r>
            <a:endParaRPr lang="sv-SE" sz="1400" b="1" dirty="0" smtClean="0"/>
          </a:p>
          <a:p>
            <a:r>
              <a:rPr lang="sv-SE" sz="1400" b="1" dirty="0" err="1" smtClean="0"/>
              <a:t>true</a:t>
            </a:r>
            <a:endParaRPr lang="sv-SE" sz="1400" b="1" dirty="0" smtClean="0"/>
          </a:p>
          <a:p>
            <a:r>
              <a:rPr lang="sv-SE" sz="1400" b="1" dirty="0" smtClean="0"/>
              <a:t>try</a:t>
            </a:r>
          </a:p>
          <a:p>
            <a:r>
              <a:rPr lang="sv-SE" sz="1400" b="1" dirty="0" err="1" smtClean="0"/>
              <a:t>typeof</a:t>
            </a:r>
            <a:endParaRPr lang="sv-SE" sz="1400" b="1" dirty="0" smtClean="0"/>
          </a:p>
          <a:p>
            <a:r>
              <a:rPr lang="sv-SE" sz="1400" b="1" dirty="0" err="1" smtClean="0"/>
              <a:t>use</a:t>
            </a:r>
            <a:endParaRPr lang="sv-SE" sz="1400" b="1" dirty="0" smtClean="0"/>
          </a:p>
          <a:p>
            <a:r>
              <a:rPr lang="sv-SE" sz="1400" b="1" dirty="0" smtClean="0"/>
              <a:t>var</a:t>
            </a:r>
          </a:p>
          <a:p>
            <a:r>
              <a:rPr lang="sv-SE" sz="1400" b="1" dirty="0" err="1" smtClean="0"/>
              <a:t>void</a:t>
            </a:r>
            <a:endParaRPr lang="sv-SE" sz="1400" b="1" dirty="0" smtClean="0"/>
          </a:p>
          <a:p>
            <a:r>
              <a:rPr lang="sv-SE" sz="1400" b="1" dirty="0" smtClean="0"/>
              <a:t>volatile</a:t>
            </a:r>
          </a:p>
          <a:p>
            <a:r>
              <a:rPr lang="sv-SE" sz="1400" b="1" dirty="0" err="1" smtClean="0"/>
              <a:t>while</a:t>
            </a:r>
            <a:endParaRPr lang="sv-SE" sz="1400" b="1" dirty="0" smtClean="0"/>
          </a:p>
          <a:p>
            <a:r>
              <a:rPr lang="sv-SE" sz="1400" b="1" dirty="0" err="1" smtClean="0"/>
              <a:t>with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11670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Kommentarer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552" y="1885740"/>
            <a:ext cx="6400800" cy="21958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enradskommentar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kommentar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sträcker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över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än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en rad.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*/</a:t>
            </a:r>
            <a:endParaRPr lang="sv-SE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866" y="2271251"/>
            <a:ext cx="7920558" cy="29625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</a:rPr>
              <a:t>// Deklarera variabeln </a:t>
            </a:r>
            <a:r>
              <a:rPr lang="sv-SE" dirty="0" err="1" smtClean="0">
                <a:solidFill>
                  <a:srgbClr val="000000"/>
                </a:solidFill>
              </a:rPr>
              <a:t>minVariabel</a:t>
            </a:r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minVariabel1;</a:t>
            </a:r>
          </a:p>
          <a:p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dirty="0" smtClean="0">
                <a:solidFill>
                  <a:srgbClr val="000000"/>
                </a:solidFill>
              </a:rPr>
              <a:t>// Tilldela variabeln värdet 2004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minVariabel1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2004; </a:t>
            </a:r>
          </a:p>
          <a:p>
            <a:endParaRPr lang="sv-SE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sv-SE" dirty="0" smtClean="0">
                <a:solidFill>
                  <a:srgbClr val="000000"/>
                </a:solidFill>
                <a:cs typeface="Arial" pitchFamily="34" charset="0"/>
              </a:rPr>
              <a:t>// </a:t>
            </a:r>
            <a:r>
              <a:rPr lang="sv-SE" dirty="0">
                <a:solidFill>
                  <a:srgbClr val="000000"/>
                </a:solidFill>
                <a:cs typeface="Arial" pitchFamily="34" charset="0"/>
              </a:rPr>
              <a:t>Deklaration och tilldelning på en och samma gång.</a:t>
            </a:r>
            <a:br>
              <a:rPr lang="sv-SE" dirty="0">
                <a:solidFill>
                  <a:srgbClr val="000000"/>
                </a:solidFill>
                <a:cs typeface="Arial" pitchFamily="34" charset="0"/>
              </a:rPr>
            </a:b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minVariabel2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”Hot </a:t>
            </a:r>
            <a:r>
              <a:rPr lang="sv-SE" sz="2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Fuzz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”;</a:t>
            </a:r>
            <a:endParaRPr lang="sv-SE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7" y="1129308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Eftersom JavaScript är löst typat behöver vi inte ange datatypen när vi skapar en variabel. Scriptmotorn kommer själv att hålla reda på vilken </a:t>
            </a:r>
            <a:r>
              <a:rPr lang="sv-SE" dirty="0" err="1">
                <a:latin typeface="Minya Nouvelle" pitchFamily="2" charset="0"/>
              </a:rPr>
              <a:t>datatyp</a:t>
            </a:r>
            <a:r>
              <a:rPr lang="sv-SE" dirty="0">
                <a:latin typeface="Minya Nouvelle" pitchFamily="2" charset="0"/>
              </a:rPr>
              <a:t> som finns i </a:t>
            </a:r>
            <a:r>
              <a:rPr lang="sv-SE" dirty="0" smtClean="0">
                <a:latin typeface="Minya Nouvelle" pitchFamily="2" charset="0"/>
              </a:rPr>
              <a:t>variabeln</a:t>
            </a:r>
            <a:r>
              <a:rPr lang="sv-SE" dirty="0">
                <a:latin typeface="Minya Nouvelle" pitchFamily="2" charset="0"/>
              </a:rPr>
              <a:t>. Det enda vi behöver göra är att ange den generella typen var.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1690" y="2305878"/>
            <a:ext cx="572162" cy="1009597"/>
          </a:xfrm>
          <a:custGeom>
            <a:avLst/>
            <a:gdLst>
              <a:gd name="connsiteX0" fmla="*/ 15571 w 572162"/>
              <a:gd name="connsiteY0" fmla="*/ 0 h 1009597"/>
              <a:gd name="connsiteX1" fmla="*/ 25510 w 572162"/>
              <a:gd name="connsiteY1" fmla="*/ 606287 h 1009597"/>
              <a:gd name="connsiteX2" fmla="*/ 254110 w 572162"/>
              <a:gd name="connsiteY2" fmla="*/ 1003852 h 1009597"/>
              <a:gd name="connsiteX3" fmla="*/ 572162 w 572162"/>
              <a:gd name="connsiteY3" fmla="*/ 805070 h 100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162" h="1009597">
                <a:moveTo>
                  <a:pt x="15571" y="0"/>
                </a:moveTo>
                <a:cubicBezTo>
                  <a:pt x="662" y="219489"/>
                  <a:pt x="-14246" y="438978"/>
                  <a:pt x="25510" y="606287"/>
                </a:cubicBezTo>
                <a:cubicBezTo>
                  <a:pt x="65266" y="773596"/>
                  <a:pt x="163001" y="970722"/>
                  <a:pt x="254110" y="1003852"/>
                </a:cubicBezTo>
                <a:cubicBezTo>
                  <a:pt x="345219" y="1036982"/>
                  <a:pt x="458690" y="921026"/>
                  <a:pt x="572162" y="80507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 rot="19785861">
            <a:off x="8312" y="2104334"/>
            <a:ext cx="59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393435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Datatyper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20" y="2821845"/>
            <a:ext cx="5729860" cy="277195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undefined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boolean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”string”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number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object</a:t>
            </a:r>
            <a:r>
              <a:rPr lang="sv-SE" dirty="0" smtClean="0"/>
              <a:t>” eller ”</a:t>
            </a:r>
            <a:r>
              <a:rPr lang="sv-SE" dirty="0" err="1" smtClean="0"/>
              <a:t>null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function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7332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Operatorn </a:t>
            </a:r>
            <a:r>
              <a:rPr lang="sv-SE" dirty="0" err="1" smtClean="0">
                <a:latin typeface="Minya Nouvelle" pitchFamily="2" charset="0"/>
              </a:rPr>
              <a:t>typeof</a:t>
            </a:r>
            <a:r>
              <a:rPr lang="sv-SE" dirty="0" smtClean="0">
                <a:latin typeface="Minya Nouvelle" pitchFamily="2" charset="0"/>
              </a:rPr>
              <a:t> ger oss nedanstående datatyper beroende på </a:t>
            </a:r>
            <a:r>
              <a:rPr lang="sv-SE" dirty="0" err="1" smtClean="0">
                <a:latin typeface="Minya Nouvelle" pitchFamily="2" charset="0"/>
              </a:rPr>
              <a:t>varibeln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minVar:s</a:t>
            </a:r>
            <a:r>
              <a:rPr lang="sv-SE" dirty="0" smtClean="0">
                <a:latin typeface="Minya Nouvelle" pitchFamily="2" charset="0"/>
              </a:rPr>
              <a:t> innehåll: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128128"/>
            <a:ext cx="42484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minVar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251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1600" y="409228"/>
            <a:ext cx="2592288" cy="556684"/>
          </a:xfrm>
        </p:spPr>
        <p:txBody>
          <a:bodyPr/>
          <a:lstStyle/>
          <a:p>
            <a:r>
              <a:rPr lang="sv-SE" sz="3200" b="1" dirty="0" smtClean="0"/>
              <a:t>Värdetyper</a:t>
            </a:r>
            <a:endParaRPr lang="sv-SE" sz="3200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5076056" y="428608"/>
            <a:ext cx="3168352" cy="5566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3200" b="1" dirty="0" smtClean="0"/>
              <a:t>Referenstyper</a:t>
            </a:r>
            <a:endParaRPr lang="sv-SE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7300"/>
            <a:ext cx="185820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Undefined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Null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Boolean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Number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String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3467" y="1057300"/>
            <a:ext cx="16535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Object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Array</a:t>
            </a:r>
          </a:p>
          <a:p>
            <a:r>
              <a:rPr lang="sv-SE" sz="2800" dirty="0" smtClean="0">
                <a:latin typeface="Minya Nouvelle" pitchFamily="2" charset="0"/>
              </a:rPr>
              <a:t>Date</a:t>
            </a:r>
          </a:p>
          <a:p>
            <a:r>
              <a:rPr lang="sv-SE" sz="2800" dirty="0" err="1" smtClean="0">
                <a:latin typeface="Minya Nouvelle" pitchFamily="2" charset="0"/>
              </a:rPr>
              <a:t>RegExp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Function</a:t>
            </a:r>
            <a:endParaRPr lang="sv-SE" sz="2800" dirty="0" smtClean="0">
              <a:latin typeface="Minya Nouvelle" pitchFamily="2" charset="0"/>
            </a:endParaRPr>
          </a:p>
          <a:p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843808" y="1993404"/>
            <a:ext cx="288032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203848" y="22094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Kan temporärt omvandlas till objekttyper</a:t>
            </a:r>
          </a:p>
        </p:txBody>
      </p:sp>
    </p:spTree>
    <p:extLst>
      <p:ext uri="{BB962C8B-B14F-4D97-AF65-F5344CB8AC3E}">
        <p14:creationId xmlns:p14="http://schemas.microsoft.com/office/powerpoint/2010/main" val="56070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Freeform 4"/>
          <p:cNvSpPr/>
          <p:nvPr/>
        </p:nvSpPr>
        <p:spPr>
          <a:xfrm>
            <a:off x="4671391" y="805070"/>
            <a:ext cx="2504661" cy="501220"/>
          </a:xfrm>
          <a:custGeom>
            <a:avLst/>
            <a:gdLst>
              <a:gd name="connsiteX0" fmla="*/ 2504661 w 2504661"/>
              <a:gd name="connsiteY0" fmla="*/ 0 h 501220"/>
              <a:gd name="connsiteX1" fmla="*/ 1470992 w 2504661"/>
              <a:gd name="connsiteY1" fmla="*/ 496956 h 501220"/>
              <a:gd name="connsiteX2" fmla="*/ 0 w 2504661"/>
              <a:gd name="connsiteY2" fmla="*/ 198782 h 50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4661" h="501220">
                <a:moveTo>
                  <a:pt x="2504661" y="0"/>
                </a:moveTo>
                <a:cubicBezTo>
                  <a:pt x="2196548" y="231913"/>
                  <a:pt x="1888435" y="463826"/>
                  <a:pt x="1470992" y="496956"/>
                </a:cubicBezTo>
                <a:cubicBezTo>
                  <a:pt x="1053549" y="530086"/>
                  <a:pt x="526774" y="364434"/>
                  <a:pt x="0" y="198782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639428">
            <a:off x="6330902" y="366636"/>
            <a:ext cx="2708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Håller både heltal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och flyttal</a:t>
            </a:r>
            <a:r>
              <a:rPr lang="sv-SE" dirty="0" smtClean="0">
                <a:latin typeface="Minya Nouvelle" pitchFamily="2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417340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tal1 = 44;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tal2 = 44.0;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tal3 = 44.1;	// Flyttalet 44.1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66837" y="2610717"/>
            <a:ext cx="27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Dubbelt utrymme 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gentemot tal1 och tal2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2817" y="2286000"/>
            <a:ext cx="1061174" cy="357809"/>
          </a:xfrm>
          <a:custGeom>
            <a:avLst/>
            <a:gdLst>
              <a:gd name="connsiteX0" fmla="*/ 0 w 1061174"/>
              <a:gd name="connsiteY0" fmla="*/ 357809 h 357809"/>
              <a:gd name="connsiteX1" fmla="*/ 944218 w 1061174"/>
              <a:gd name="connsiteY1" fmla="*/ 258417 h 357809"/>
              <a:gd name="connsiteX2" fmla="*/ 1013792 w 1061174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174" h="357809">
                <a:moveTo>
                  <a:pt x="0" y="357809"/>
                </a:moveTo>
                <a:cubicBezTo>
                  <a:pt x="387626" y="337930"/>
                  <a:pt x="775253" y="318052"/>
                  <a:pt x="944218" y="258417"/>
                </a:cubicBezTo>
                <a:cubicBezTo>
                  <a:pt x="1113183" y="198782"/>
                  <a:pt x="1063487" y="99391"/>
                  <a:pt x="1013792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1187624" y="3721596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*2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Infinity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. Max: 1.7976931348623157e+308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84706</TotalTime>
  <Words>1213</Words>
  <Application>Microsoft Macintosh PowerPoint</Application>
  <PresentationFormat>On-screen Show (16:10)</PresentationFormat>
  <Paragraphs>393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Minya Nouvelle</vt:lpstr>
      <vt:lpstr>Calibri</vt:lpstr>
      <vt:lpstr>Office Theme</vt:lpstr>
      <vt:lpstr>E02 – "The Review"</vt:lpstr>
      <vt:lpstr>E02 - "The Review"</vt:lpstr>
      <vt:lpstr>Identifierare</vt:lpstr>
      <vt:lpstr>Reserverade ord</vt:lpstr>
      <vt:lpstr>Kommentarer</vt:lpstr>
      <vt:lpstr>Variabler</vt:lpstr>
      <vt:lpstr>Datatyper</vt:lpstr>
      <vt:lpstr>PowerPoint Presentation</vt:lpstr>
      <vt:lpstr>Number</vt:lpstr>
      <vt:lpstr>Problem?</vt:lpstr>
      <vt:lpstr>Number</vt:lpstr>
      <vt:lpstr>Konvertera sträng till heltal</vt:lpstr>
      <vt:lpstr>String</vt:lpstr>
      <vt:lpstr>Character Literals</vt:lpstr>
      <vt:lpstr>Exempel, stränghantering</vt:lpstr>
      <vt:lpstr>Operatorer</vt:lpstr>
      <vt:lpstr>Operatorer</vt:lpstr>
      <vt:lpstr>&amp;&amp;</vt:lpstr>
      <vt:lpstr>||</vt:lpstr>
      <vt:lpstr>Villkorssatsen</vt:lpstr>
      <vt:lpstr>Jämföra strängar</vt:lpstr>
      <vt:lpstr>switch</vt:lpstr>
      <vt:lpstr>while-loopen</vt:lpstr>
      <vt:lpstr>do....while</vt:lpstr>
      <vt:lpstr>for-loopen</vt:lpstr>
      <vt:lpstr>for-in</vt:lpstr>
      <vt:lpstr>break och continue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4970</cp:revision>
  <dcterms:created xsi:type="dcterms:W3CDTF">2009-01-05T10:26:14Z</dcterms:created>
  <dcterms:modified xsi:type="dcterms:W3CDTF">2013-11-13T12:37:22Z</dcterms:modified>
</cp:coreProperties>
</file>