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handoutMasterIdLst>
    <p:handoutMasterId r:id="rId32"/>
  </p:handoutMasterIdLst>
  <p:sldIdLst>
    <p:sldId id="328" r:id="rId2"/>
    <p:sldId id="268" r:id="rId3"/>
    <p:sldId id="305" r:id="rId4"/>
    <p:sldId id="312" r:id="rId5"/>
    <p:sldId id="313" r:id="rId6"/>
    <p:sldId id="308" r:id="rId7"/>
    <p:sldId id="326" r:id="rId8"/>
    <p:sldId id="307" r:id="rId9"/>
    <p:sldId id="322" r:id="rId10"/>
    <p:sldId id="319" r:id="rId11"/>
    <p:sldId id="327" r:id="rId12"/>
    <p:sldId id="323" r:id="rId13"/>
    <p:sldId id="325" r:id="rId14"/>
    <p:sldId id="324" r:id="rId15"/>
    <p:sldId id="330" r:id="rId16"/>
    <p:sldId id="303" r:id="rId17"/>
    <p:sldId id="315" r:id="rId18"/>
    <p:sldId id="316" r:id="rId19"/>
    <p:sldId id="331" r:id="rId20"/>
    <p:sldId id="332" r:id="rId21"/>
    <p:sldId id="320" r:id="rId22"/>
    <p:sldId id="321" r:id="rId23"/>
    <p:sldId id="310" r:id="rId24"/>
    <p:sldId id="317" r:id="rId25"/>
    <p:sldId id="318" r:id="rId26"/>
    <p:sldId id="311" r:id="rId27"/>
    <p:sldId id="306" r:id="rId28"/>
    <p:sldId id="309" r:id="rId29"/>
    <p:sldId id="329" r:id="rId30"/>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3" autoAdjust="0"/>
    <p:restoredTop sz="69719" autoAdjust="0"/>
  </p:normalViewPr>
  <p:slideViewPr>
    <p:cSldViewPr>
      <p:cViewPr>
        <p:scale>
          <a:sx n="96" d="100"/>
          <a:sy n="96" d="100"/>
        </p:scale>
        <p:origin x="-2008"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2013-11-13</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2013-11-13</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deklaration</a:t>
            </a:r>
            <a:r>
              <a:rPr lang="sv-SE" baseline="0" dirty="0" smtClean="0"/>
              <a:t> en är en äldre version. Kanske ska trycka mer på att använda </a:t>
            </a:r>
            <a:r>
              <a:rPr lang="sv-SE" baseline="0" dirty="0" err="1" smtClean="0"/>
              <a:t>uttrtyck</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5</a:t>
            </a:fld>
            <a:endParaRPr lang="sv-SE"/>
          </a:p>
        </p:txBody>
      </p:sp>
    </p:spTree>
    <p:extLst>
      <p:ext uri="{BB962C8B-B14F-4D97-AF65-F5344CB8AC3E}">
        <p14:creationId xmlns:p14="http://schemas.microsoft.com/office/powerpoint/2010/main" val="190137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catch</a:t>
            </a:r>
            <a:r>
              <a:rPr lang="sv-SE" dirty="0" smtClean="0"/>
              <a:t>(</a:t>
            </a:r>
            <a:r>
              <a:rPr lang="sv-SE" dirty="0" err="1" smtClean="0"/>
              <a:t>error</a:t>
            </a:r>
            <a:r>
              <a:rPr lang="sv-SE" dirty="0" smtClean="0"/>
              <a:t>){</a:t>
            </a:r>
          </a:p>
          <a:p>
            <a:endParaRPr lang="sv-SE" dirty="0" smtClean="0"/>
          </a:p>
          <a:p>
            <a:r>
              <a:rPr lang="sv-SE" dirty="0" smtClean="0"/>
              <a:t>}</a:t>
            </a:r>
            <a:r>
              <a:rPr lang="sv-SE" baseline="0" dirty="0" smtClean="0"/>
              <a:t> </a:t>
            </a:r>
            <a:r>
              <a:rPr lang="sv-SE" dirty="0" err="1" smtClean="0"/>
              <a:t>finally</a:t>
            </a:r>
            <a:r>
              <a:rPr lang="sv-SE" baseline="0" dirty="0" smtClean="0"/>
              <a:t> {</a:t>
            </a:r>
          </a:p>
          <a:p>
            <a:endParaRPr lang="sv-SE" baseline="0" dirty="0" smtClean="0"/>
          </a:p>
          <a:p>
            <a:endParaRPr lang="sv-SE" baseline="0" dirty="0" smtClean="0"/>
          </a:p>
          <a:p>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27</a:t>
            </a:fld>
            <a:endParaRPr lang="sv-SE"/>
          </a:p>
        </p:txBody>
      </p:sp>
    </p:spTree>
    <p:extLst>
      <p:ext uri="{BB962C8B-B14F-4D97-AF65-F5344CB8AC3E}">
        <p14:creationId xmlns:p14="http://schemas.microsoft.com/office/powerpoint/2010/main" val="390500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15</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28</a:t>
            </a:fld>
            <a:endParaRPr lang="sv-SE"/>
          </a:p>
        </p:txBody>
      </p:sp>
    </p:spTree>
    <p:extLst>
      <p:ext uri="{BB962C8B-B14F-4D97-AF65-F5344CB8AC3E}">
        <p14:creationId xmlns:p14="http://schemas.microsoft.com/office/powerpoint/2010/main" val="339267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Kanske ska skriva</a:t>
            </a:r>
            <a:r>
              <a:rPr lang="sv-SE" baseline="0" dirty="0" smtClean="0"/>
              <a:t> denna istället. Lite förvirrande att förklara.</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8</a:t>
            </a:fld>
            <a:endParaRPr lang="sv-SE"/>
          </a:p>
        </p:txBody>
      </p:sp>
    </p:spTree>
    <p:extLst>
      <p:ext uri="{BB962C8B-B14F-4D97-AF65-F5344CB8AC3E}">
        <p14:creationId xmlns:p14="http://schemas.microsoft.com/office/powerpoint/2010/main" val="11936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3716071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ex nihilo är latin för ”utifrån ingenting”. Vi</a:t>
            </a:r>
            <a:r>
              <a:rPr lang="sv-SE" baseline="0" dirty="0" smtClean="0"/>
              <a:t> skapar alltså objekt från scratch när vi använder detta sätt.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1248238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Fungerar även med new</a:t>
            </a:r>
            <a:r>
              <a:rPr lang="sv-SE" baseline="0" dirty="0" smtClean="0"/>
              <a:t> Array();</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16</a:t>
            </a:fld>
            <a:endParaRPr lang="sv-SE"/>
          </a:p>
        </p:txBody>
      </p:sp>
    </p:spTree>
    <p:extLst>
      <p:ext uri="{BB962C8B-B14F-4D97-AF65-F5344CB8AC3E}">
        <p14:creationId xmlns:p14="http://schemas.microsoft.com/office/powerpoint/2010/main" val="34787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solidFill>
                  <a:srgbClr val="FF0000"/>
                </a:solidFill>
                <a:latin typeface="Minya Nouvelle" pitchFamily="2" charset="0"/>
              </a:rPr>
              <a:t>Använda inte </a:t>
            </a:r>
            <a:r>
              <a:rPr lang="sv-SE" dirty="0" err="1" smtClean="0">
                <a:solidFill>
                  <a:srgbClr val="FF0000"/>
                </a:solidFill>
                <a:latin typeface="Minya Nouvelle" pitchFamily="2" charset="0"/>
              </a:rPr>
              <a:t>arrayer</a:t>
            </a:r>
            <a:r>
              <a:rPr lang="sv-SE" dirty="0" smtClean="0">
                <a:solidFill>
                  <a:srgbClr val="FF0000"/>
                </a:solidFill>
                <a:latin typeface="Minya Nouvelle" pitchFamily="2" charset="0"/>
              </a:rPr>
              <a:t> tillsammans med for-in eftersom for-in inte garanterar att gå igenom </a:t>
            </a:r>
            <a:r>
              <a:rPr lang="sv-SE" dirty="0" err="1" smtClean="0">
                <a:solidFill>
                  <a:srgbClr val="FF0000"/>
                </a:solidFill>
                <a:latin typeface="Minya Nouvelle" pitchFamily="2" charset="0"/>
              </a:rPr>
              <a:t>arrayen</a:t>
            </a:r>
            <a:r>
              <a:rPr lang="sv-SE" dirty="0" smtClean="0">
                <a:solidFill>
                  <a:srgbClr val="FF0000"/>
                </a:solidFill>
                <a:latin typeface="Minya Nouvelle" pitchFamily="2" charset="0"/>
              </a:rPr>
              <a:t> i ordning.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18</a:t>
            </a:fld>
            <a:endParaRPr lang="sv-SE"/>
          </a:p>
        </p:txBody>
      </p:sp>
    </p:spTree>
    <p:extLst>
      <p:ext uri="{BB962C8B-B14F-4D97-AF65-F5344CB8AC3E}">
        <p14:creationId xmlns:p14="http://schemas.microsoft.com/office/powerpoint/2010/main" val="62861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Vän av ordning frågar sig nu. Vad händer om vi lägger en ny </a:t>
            </a:r>
            <a:r>
              <a:rPr lang="sv-SE" dirty="0" err="1" smtClean="0"/>
              <a:t>array</a:t>
            </a:r>
            <a:r>
              <a:rPr lang="sv-SE" dirty="0" smtClean="0"/>
              <a:t> inuti ett element på en existerande </a:t>
            </a:r>
            <a:r>
              <a:rPr lang="sv-SE" dirty="0" err="1" smtClean="0"/>
              <a:t>array</a:t>
            </a:r>
            <a:r>
              <a:rPr lang="sv-SE" dirty="0" smtClean="0"/>
              <a:t>? Jo vi får någonting som kallas en </a:t>
            </a:r>
            <a:r>
              <a:rPr lang="sv-SE" b="1" dirty="0" smtClean="0"/>
              <a:t>multidimensionell </a:t>
            </a:r>
            <a:r>
              <a:rPr lang="sv-SE" b="1" dirty="0" err="1" smtClean="0"/>
              <a:t>array</a:t>
            </a:r>
            <a:r>
              <a:rPr lang="sv-SE" dirty="0" smtClean="0"/>
              <a:t>, eller en </a:t>
            </a:r>
            <a:r>
              <a:rPr lang="sv-SE" b="1" dirty="0" smtClean="0"/>
              <a:t>matris</a:t>
            </a:r>
            <a:r>
              <a:rPr lang="sv-SE" dirty="0" smtClean="0"/>
              <a:t>.</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21</a:t>
            </a:fld>
            <a:endParaRPr lang="sv-SE"/>
          </a:p>
        </p:txBody>
      </p:sp>
    </p:spTree>
    <p:extLst>
      <p:ext uri="{BB962C8B-B14F-4D97-AF65-F5344CB8AC3E}">
        <p14:creationId xmlns:p14="http://schemas.microsoft.com/office/powerpoint/2010/main" val="1178599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Rita upp detta exempel till höger.</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22</a:t>
            </a:fld>
            <a:endParaRPr lang="sv-SE"/>
          </a:p>
        </p:txBody>
      </p:sp>
    </p:spTree>
    <p:extLst>
      <p:ext uri="{BB962C8B-B14F-4D97-AF65-F5344CB8AC3E}">
        <p14:creationId xmlns:p14="http://schemas.microsoft.com/office/powerpoint/2010/main" val="154728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I boken står följande formel för att slumpa tal mellan 1 och 6:</a:t>
            </a:r>
          </a:p>
          <a:p>
            <a:pPr eaLnBrk="1" hangingPunct="1"/>
            <a:r>
              <a:rPr lang="sv-SE" b="1" dirty="0" err="1" smtClean="0"/>
              <a:t>Math.round</a:t>
            </a:r>
            <a:r>
              <a:rPr lang="sv-SE" b="1" dirty="0" smtClean="0"/>
              <a:t>(</a:t>
            </a:r>
            <a:r>
              <a:rPr lang="sv-SE" b="1" dirty="0" err="1" smtClean="0"/>
              <a:t>Math.random</a:t>
            </a:r>
            <a:r>
              <a:rPr lang="sv-SE" b="1" dirty="0" smtClean="0"/>
              <a:t>() * 5) +1;</a:t>
            </a:r>
          </a:p>
          <a:p>
            <a:pPr eaLnBrk="1" hangingPunct="1"/>
            <a:r>
              <a:rPr lang="sv-SE" dirty="0" smtClean="0"/>
              <a:t>Denna är dock inte speciellt bra då den använder round vilket kommer att göra att 1 och 6 kommer att representeras hälften så många gånger som talen emellan. Bättre är då att använda denna formel:</a:t>
            </a:r>
          </a:p>
          <a:p>
            <a:pPr eaLnBrk="1" hangingPunct="1"/>
            <a:r>
              <a:rPr lang="sv-SE" b="1" dirty="0" err="1" smtClean="0"/>
              <a:t>Math.floor</a:t>
            </a:r>
            <a:r>
              <a:rPr lang="sv-SE" b="1" dirty="0" smtClean="0"/>
              <a:t>(</a:t>
            </a:r>
            <a:r>
              <a:rPr lang="sv-SE" b="1" dirty="0" err="1" smtClean="0"/>
              <a:t>Math.random</a:t>
            </a:r>
            <a:r>
              <a:rPr lang="sv-SE" b="1" dirty="0" smtClean="0"/>
              <a:t>() * 6) +1;</a:t>
            </a:r>
          </a:p>
          <a:p>
            <a:pPr eaLnBrk="1" hangingPunct="1"/>
            <a:r>
              <a:rPr lang="sv-SE" dirty="0" smtClean="0"/>
              <a:t>Ovanstående formel är dessutom enklare att komma ihåg eftersom den kan skrivas om så här:</a:t>
            </a:r>
          </a:p>
          <a:p>
            <a:pPr eaLnBrk="1" hangingPunct="1"/>
            <a:r>
              <a:rPr lang="sv-SE" b="1" dirty="0" err="1" smtClean="0"/>
              <a:t>Math.floor</a:t>
            </a:r>
            <a:r>
              <a:rPr lang="sv-SE" b="1" dirty="0" smtClean="0"/>
              <a:t>(</a:t>
            </a:r>
            <a:r>
              <a:rPr lang="sv-SE" b="1" dirty="0" err="1" smtClean="0"/>
              <a:t>Math.random</a:t>
            </a:r>
            <a:r>
              <a:rPr lang="sv-SE" b="1" dirty="0" smtClean="0"/>
              <a:t>() * ((max-min)+1)) +min;</a:t>
            </a:r>
          </a:p>
          <a:p>
            <a:pPr eaLnBrk="1" hangingPunct="1"/>
            <a:endParaRPr lang="sv-SE" b="1" dirty="0" smtClean="0"/>
          </a:p>
          <a:p>
            <a:pPr eaLnBrk="1" hangingPunct="1"/>
            <a:r>
              <a:rPr lang="sv-SE" dirty="0" smtClean="0"/>
              <a:t>Således ger oss följande kod:</a:t>
            </a:r>
          </a:p>
          <a:p>
            <a:pPr eaLnBrk="1" hangingPunct="1"/>
            <a:r>
              <a:rPr lang="sv-SE" dirty="0" smtClean="0"/>
              <a:t>var </a:t>
            </a:r>
            <a:r>
              <a:rPr lang="sv-SE" dirty="0" err="1" smtClean="0"/>
              <a:t>length</a:t>
            </a:r>
            <a:r>
              <a:rPr lang="sv-SE" dirty="0" smtClean="0"/>
              <a:t> = 100;</a:t>
            </a:r>
          </a:p>
          <a:p>
            <a:pPr eaLnBrk="1" hangingPunct="1"/>
            <a:r>
              <a:rPr lang="sv-SE" dirty="0" smtClean="0"/>
              <a:t>var min = 1;</a:t>
            </a:r>
          </a:p>
          <a:p>
            <a:pPr eaLnBrk="1" hangingPunct="1"/>
            <a:endParaRPr lang="sv-SE" dirty="0" smtClean="0"/>
          </a:p>
          <a:p>
            <a:pPr eaLnBrk="1" hangingPunct="1"/>
            <a:r>
              <a:rPr lang="sv-SE" dirty="0" smtClean="0"/>
              <a:t>Tal mellan 1 och 100;</a:t>
            </a:r>
          </a:p>
          <a:p>
            <a:pPr eaLnBrk="1" hangingPunct="1"/>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26</a:t>
            </a:fld>
            <a:endParaRPr lang="sv-SE"/>
          </a:p>
        </p:txBody>
      </p:sp>
    </p:spTree>
    <p:extLst>
      <p:ext uri="{BB962C8B-B14F-4D97-AF65-F5344CB8AC3E}">
        <p14:creationId xmlns:p14="http://schemas.microsoft.com/office/powerpoint/2010/main" val="369212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E03 –</a:t>
            </a:r>
            <a:r>
              <a:rPr lang="sv-SE" sz="3600" b="1" dirty="0" smtClean="0"/>
              <a:t> "Day 3: 2:00 </a:t>
            </a:r>
            <a:r>
              <a:rPr lang="sv-SE" sz="3600" b="1" dirty="0" err="1" smtClean="0"/>
              <a:t>p.m</a:t>
            </a:r>
            <a:r>
              <a:rPr lang="sv-SE" sz="3600" b="1" dirty="0" smtClean="0"/>
              <a:t> – 3:00 </a:t>
            </a:r>
            <a:r>
              <a:rPr lang="sv-SE" sz="3600" b="1" dirty="0" err="1" smtClean="0"/>
              <a:t>p.m</a:t>
            </a:r>
            <a:r>
              <a:rPr lang="sv-SE" b="1" dirty="0" smtClean="0"/>
              <a:t>"</a:t>
            </a:r>
            <a:endParaRPr lang="sv-SE"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3</a:t>
            </a:r>
            <a:r>
              <a:rPr lang="sv-SE" sz="2800" b="1" smtClean="0">
                <a:latin typeface="Minya Nouvelle" pitchFamily="2" charset="0"/>
              </a:rPr>
              <a:t>, </a:t>
            </a:r>
            <a:r>
              <a:rPr lang="sv-SE" sz="2800" b="1" smtClean="0">
                <a:latin typeface="Minya Nouvelle" pitchFamily="2" charset="0"/>
              </a:rPr>
              <a:t>HT2013</a:t>
            </a:r>
            <a:endParaRPr lang="sv-SE" sz="2800" b="1" dirty="0" smtClean="0">
              <a:latin typeface="Minya Nouvelle" pitchFamily="2" charset="0"/>
            </a:endParaRPr>
          </a:p>
          <a:p>
            <a:r>
              <a:rPr lang="sv-SE" sz="2800" dirty="0" smtClean="0">
                <a:latin typeface="Minya Nouvelle" pitchFamily="2" charset="0"/>
              </a:rPr>
              <a:t>Funktioner och objekt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8171010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Variabelscope</a:t>
            </a:r>
            <a:endParaRPr lang="sv-SE" dirty="0"/>
          </a:p>
        </p:txBody>
      </p:sp>
      <p:sp>
        <p:nvSpPr>
          <p:cNvPr id="8" name="AutoShape 3"/>
          <p:cNvSpPr>
            <a:spLocks noChangeArrowheads="1"/>
          </p:cNvSpPr>
          <p:nvPr/>
        </p:nvSpPr>
        <p:spPr bwMode="auto">
          <a:xfrm>
            <a:off x="395536" y="1345332"/>
            <a:ext cx="3888556"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endParaRPr lang="nb-NO" dirty="0" smtClean="0">
              <a:solidFill>
                <a:srgbClr val="000000"/>
              </a:solidFill>
              <a:latin typeface="Courier New" pitchFamily="49" charset="0"/>
              <a:cs typeface="Times New Roman" pitchFamily="18" charset="0"/>
            </a:endParaRPr>
          </a:p>
          <a:p>
            <a:r>
              <a:rPr lang="nb-NO" b="1" dirty="0" smtClean="0">
                <a:solidFill>
                  <a:srgbClr val="C00000"/>
                </a:solidFill>
                <a:latin typeface="Courier New" pitchFamily="49" charset="0"/>
                <a:cs typeface="Times New Roman" pitchFamily="18" charset="0"/>
              </a:rPr>
              <a:t>var color = "blue";</a:t>
            </a:r>
          </a:p>
          <a:p>
            <a:endParaRPr lang="nb-NO" dirty="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function getColor(){</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	return </a:t>
            </a:r>
            <a:r>
              <a:rPr lang="nb-NO" dirty="0" smtClean="0">
                <a:solidFill>
                  <a:schemeClr val="tx1"/>
                </a:solidFill>
                <a:latin typeface="Courier New" pitchFamily="49" charset="0"/>
                <a:cs typeface="Times New Roman" pitchFamily="18" charset="0"/>
              </a:rPr>
              <a:t>color</a:t>
            </a:r>
            <a:r>
              <a:rPr lang="nb-NO" dirty="0" smtClean="0">
                <a:solidFill>
                  <a:srgbClr val="000000"/>
                </a:solidFill>
                <a:latin typeface="Courier New" pitchFamily="49" charset="0"/>
                <a:cs typeface="Times New Roman" pitchFamily="18" charset="0"/>
              </a:rPr>
              <a:t>;</a:t>
            </a:r>
            <a:endParaRPr lang="nb-NO" dirty="0">
              <a:solidFill>
                <a:srgbClr val="000000"/>
              </a:solidFill>
              <a:latin typeface="Courier New" pitchFamily="49" charset="0"/>
              <a:cs typeface="Times New Roman" pitchFamily="18" charset="0"/>
            </a:endParaRPr>
          </a:p>
          <a:p>
            <a:r>
              <a:rPr lang="nb-NO" dirty="0">
                <a:solidFill>
                  <a:srgbClr val="000000"/>
                </a:solidFill>
                <a:latin typeface="Courier New" pitchFamily="49" charset="0"/>
                <a:cs typeface="Times New Roman" pitchFamily="18" charset="0"/>
              </a:rPr>
              <a:t>}</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console.log(</a:t>
            </a:r>
            <a:r>
              <a:rPr lang="nb-NO" b="1" dirty="0" smtClean="0">
                <a:solidFill>
                  <a:srgbClr val="7030A0"/>
                </a:solidFill>
                <a:latin typeface="Courier New" pitchFamily="49" charset="0"/>
                <a:cs typeface="Times New Roman" pitchFamily="18" charset="0"/>
              </a:rPr>
              <a:t> getColor() </a:t>
            </a:r>
            <a:r>
              <a:rPr lang="nb-NO" dirty="0" smtClean="0">
                <a:solidFill>
                  <a:srgbClr val="000000"/>
                </a:solidFill>
                <a:latin typeface="Courier New" pitchFamily="49" charset="0"/>
                <a:cs typeface="Times New Roman" pitchFamily="18" charset="0"/>
              </a:rPr>
              <a:t>);</a:t>
            </a:r>
          </a:p>
          <a:p>
            <a:endParaRPr lang="nb-NO" dirty="0">
              <a:solidFill>
                <a:srgbClr val="000000"/>
              </a:solidFill>
              <a:latin typeface="Courier New" pitchFamily="49" charset="0"/>
              <a:cs typeface="Times New Roman" pitchFamily="18" charset="0"/>
            </a:endParaRPr>
          </a:p>
        </p:txBody>
      </p:sp>
      <p:pic>
        <p:nvPicPr>
          <p:cNvPr id="12"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11958" y="5224472"/>
            <a:ext cx="1811714" cy="369332"/>
          </a:xfrm>
          <a:prstGeom prst="rect">
            <a:avLst/>
          </a:prstGeom>
          <a:noFill/>
        </p:spPr>
        <p:txBody>
          <a:bodyPr wrap="none" rtlCol="0">
            <a:spAutoFit/>
          </a:bodyPr>
          <a:lstStyle/>
          <a:p>
            <a:r>
              <a:rPr lang="sv-SE" dirty="0" err="1" smtClean="0">
                <a:latin typeface="Minya Nouvelle" pitchFamily="2" charset="0"/>
              </a:rPr>
              <a:t>Zakas</a:t>
            </a:r>
            <a:r>
              <a:rPr lang="sv-SE" dirty="0" smtClean="0">
                <a:latin typeface="Minya Nouvelle" pitchFamily="2" charset="0"/>
              </a:rPr>
              <a:t>: sid 90-92</a:t>
            </a:r>
          </a:p>
        </p:txBody>
      </p:sp>
      <p:sp>
        <p:nvSpPr>
          <p:cNvPr id="9" name="AutoShape 3"/>
          <p:cNvSpPr>
            <a:spLocks noChangeArrowheads="1"/>
          </p:cNvSpPr>
          <p:nvPr/>
        </p:nvSpPr>
        <p:spPr bwMode="auto">
          <a:xfrm>
            <a:off x="4860032" y="1339815"/>
            <a:ext cx="3888556"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var color = "blue";</a:t>
            </a:r>
          </a:p>
          <a:p>
            <a:endParaRPr lang="nb-NO" dirty="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function getColor(){</a:t>
            </a:r>
            <a:br>
              <a:rPr lang="nb-NO" dirty="0" smtClean="0">
                <a:solidFill>
                  <a:srgbClr val="000000"/>
                </a:solidFill>
                <a:latin typeface="Courier New" pitchFamily="49" charset="0"/>
                <a:cs typeface="Times New Roman" pitchFamily="18" charset="0"/>
              </a:rPr>
            </a:br>
            <a:r>
              <a:rPr lang="nb-NO" dirty="0" smtClean="0">
                <a:solidFill>
                  <a:srgbClr val="000000"/>
                </a:solidFill>
                <a:latin typeface="Courier New" pitchFamily="49" charset="0"/>
                <a:cs typeface="Times New Roman" pitchFamily="18" charset="0"/>
              </a:rPr>
              <a:t>   </a:t>
            </a:r>
            <a:r>
              <a:rPr lang="nb-NO" b="1" dirty="0" smtClean="0">
                <a:solidFill>
                  <a:srgbClr val="C00000"/>
                </a:solidFill>
                <a:latin typeface="Courier New" pitchFamily="49" charset="0"/>
                <a:cs typeface="Times New Roman" pitchFamily="18" charset="0"/>
              </a:rPr>
              <a:t>var color = "red";</a:t>
            </a:r>
          </a:p>
          <a:p>
            <a:r>
              <a:rPr lang="nb-NO" dirty="0" smtClean="0">
                <a:solidFill>
                  <a:srgbClr val="000000"/>
                </a:solidFill>
                <a:latin typeface="Courier New" pitchFamily="49" charset="0"/>
                <a:cs typeface="Times New Roman" pitchFamily="18" charset="0"/>
              </a:rPr>
              <a:t>   return </a:t>
            </a:r>
            <a:r>
              <a:rPr lang="nb-NO" dirty="0" smtClean="0">
                <a:solidFill>
                  <a:schemeClr val="tx1"/>
                </a:solidFill>
                <a:latin typeface="Courier New" pitchFamily="49" charset="0"/>
                <a:cs typeface="Times New Roman" pitchFamily="18" charset="0"/>
              </a:rPr>
              <a:t>color</a:t>
            </a:r>
            <a:r>
              <a:rPr lang="nb-NO" dirty="0" smtClean="0">
                <a:solidFill>
                  <a:srgbClr val="000000"/>
                </a:solidFill>
                <a:latin typeface="Courier New" pitchFamily="49" charset="0"/>
                <a:cs typeface="Times New Roman" pitchFamily="18" charset="0"/>
              </a:rPr>
              <a:t>;</a:t>
            </a:r>
            <a:endParaRPr lang="nb-NO" dirty="0">
              <a:solidFill>
                <a:srgbClr val="000000"/>
              </a:solidFill>
              <a:latin typeface="Courier New" pitchFamily="49" charset="0"/>
              <a:cs typeface="Times New Roman" pitchFamily="18" charset="0"/>
            </a:endParaRPr>
          </a:p>
          <a:p>
            <a:r>
              <a:rPr lang="nb-NO" dirty="0">
                <a:solidFill>
                  <a:srgbClr val="000000"/>
                </a:solidFill>
                <a:latin typeface="Courier New" pitchFamily="49" charset="0"/>
                <a:cs typeface="Times New Roman" pitchFamily="18" charset="0"/>
              </a:rPr>
              <a:t>}</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console.log(</a:t>
            </a:r>
            <a:r>
              <a:rPr lang="nb-NO" b="1" dirty="0" smtClean="0">
                <a:solidFill>
                  <a:srgbClr val="7030A0"/>
                </a:solidFill>
                <a:latin typeface="Courier New" pitchFamily="49" charset="0"/>
                <a:cs typeface="Times New Roman" pitchFamily="18" charset="0"/>
              </a:rPr>
              <a:t> getColor() </a:t>
            </a:r>
            <a:r>
              <a:rPr lang="nb-NO" dirty="0" smtClean="0">
                <a:solidFill>
                  <a:srgbClr val="000000"/>
                </a:solidFill>
                <a:latin typeface="Courier New" pitchFamily="49" charset="0"/>
                <a:cs typeface="Times New Roman" pitchFamily="18" charset="0"/>
              </a:rPr>
              <a:t>);</a:t>
            </a:r>
          </a:p>
          <a:p>
            <a:endParaRPr lang="nb-NO"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373921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Objekt</a:t>
            </a:r>
            <a:endParaRPr lang="sv-SE" dirty="0"/>
          </a:p>
        </p:txBody>
      </p:sp>
      <p:sp>
        <p:nvSpPr>
          <p:cNvPr id="3" name="Subtitle 2"/>
          <p:cNvSpPr>
            <a:spLocks noGrp="1"/>
          </p:cNvSpPr>
          <p:nvPr>
            <p:ph type="subTitle" idx="1"/>
          </p:nvPr>
        </p:nvSpPr>
        <p:spPr>
          <a:xfrm>
            <a:off x="3275856" y="1882907"/>
            <a:ext cx="5256584" cy="2846801"/>
          </a:xfrm>
        </p:spPr>
        <p:txBody>
          <a:bodyPr/>
          <a:lstStyle/>
          <a:p>
            <a:r>
              <a:rPr lang="sv-SE" b="1" dirty="0" smtClean="0"/>
              <a:t>Objekt</a:t>
            </a:r>
            <a:r>
              <a:rPr lang="sv-SE" dirty="0" smtClean="0"/>
              <a:t> är en oerhört central del i JavaScript. Språket är i allra högsta grad objektorienterad, till och med objektbaserat.</a:t>
            </a:r>
          </a:p>
          <a:p>
            <a:endParaRPr lang="sv-SE" dirty="0"/>
          </a:p>
          <a:p>
            <a:r>
              <a:rPr lang="sv-SE" dirty="0" smtClean="0"/>
              <a:t>Nästan allt är </a:t>
            </a:r>
            <a:r>
              <a:rPr lang="sv-SE" b="1" dirty="0" smtClean="0"/>
              <a:t>objekt</a:t>
            </a:r>
            <a:r>
              <a:rPr lang="sv-SE" dirty="0" smtClean="0"/>
              <a:t> i grunden.</a:t>
            </a:r>
            <a:endParaRPr lang="sv-SE" dirty="0"/>
          </a:p>
        </p:txBody>
      </p:sp>
      <p:pic>
        <p:nvPicPr>
          <p:cNvPr id="8194" name="Picture 2" descr="P:\Icons\128x128\shadow\cub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21396"/>
            <a:ext cx="2160240"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9243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egna objekt</a:t>
            </a:r>
            <a:endParaRPr lang="sv-SE" dirty="0"/>
          </a:p>
        </p:txBody>
      </p:sp>
      <p:sp>
        <p:nvSpPr>
          <p:cNvPr id="5" name="Rectangle 4"/>
          <p:cNvSpPr/>
          <p:nvPr/>
        </p:nvSpPr>
        <p:spPr>
          <a:xfrm>
            <a:off x="333098" y="1244476"/>
            <a:ext cx="8415366" cy="146900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rect</a:t>
            </a:r>
            <a:r>
              <a:rPr lang="sv-SE" b="1" dirty="0" smtClean="0">
                <a:solidFill>
                  <a:schemeClr val="tx1"/>
                </a:solidFill>
                <a:latin typeface="Courier New" pitchFamily="49" charset="0"/>
                <a:cs typeface="Courier New" pitchFamily="49" charset="0"/>
              </a:rPr>
              <a:t> = new </a:t>
            </a:r>
            <a:r>
              <a:rPr lang="sv-SE" b="1" dirty="0" err="1" smtClean="0">
                <a:solidFill>
                  <a:schemeClr val="tx1"/>
                </a:solidFill>
                <a:latin typeface="Courier New" pitchFamily="49" charset="0"/>
                <a:cs typeface="Courier New" pitchFamily="49" charset="0"/>
              </a:rPr>
              <a:t>Object</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200;</a:t>
            </a:r>
          </a:p>
          <a:p>
            <a:pPr>
              <a:defRPr/>
            </a:pP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 = 300;</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p:txBody>
      </p:sp>
      <p:sp>
        <p:nvSpPr>
          <p:cNvPr id="9" name="Rectangle 8"/>
          <p:cNvSpPr/>
          <p:nvPr/>
        </p:nvSpPr>
        <p:spPr>
          <a:xfrm>
            <a:off x="333098" y="3497592"/>
            <a:ext cx="8415366" cy="152014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err="1" smtClean="0">
                <a:solidFill>
                  <a:schemeClr val="tx1"/>
                </a:solidFill>
                <a:latin typeface="Courier New" pitchFamily="49" charset="0"/>
                <a:cs typeface="Courier New" pitchFamily="49" charset="0"/>
              </a:rPr>
              <a:t>rect.area</a:t>
            </a:r>
            <a:r>
              <a:rPr lang="sv-SE" b="1" dirty="0" smtClean="0">
                <a:solidFill>
                  <a:schemeClr val="tx1"/>
                </a:solidFill>
                <a:latin typeface="Courier New" pitchFamily="49" charset="0"/>
                <a:cs typeface="Courier New" pitchFamily="49" charset="0"/>
              </a:rPr>
              <a:t> = function(){</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rect.area</a:t>
            </a:r>
            <a:r>
              <a:rPr lang="sv-SE" b="1" dirty="0" smtClean="0">
                <a:solidFill>
                  <a:schemeClr val="tx1"/>
                </a:solidFill>
                <a:latin typeface="Courier New" pitchFamily="49" charset="0"/>
                <a:cs typeface="Courier New" pitchFamily="49" charset="0"/>
              </a:rPr>
              <a:t>());</a:t>
            </a:r>
          </a:p>
        </p:txBody>
      </p:sp>
      <p:sp>
        <p:nvSpPr>
          <p:cNvPr id="10" name="TextBox 9"/>
          <p:cNvSpPr txBox="1"/>
          <p:nvPr/>
        </p:nvSpPr>
        <p:spPr>
          <a:xfrm>
            <a:off x="251520" y="3145532"/>
            <a:ext cx="7382983" cy="338554"/>
          </a:xfrm>
          <a:prstGeom prst="rect">
            <a:avLst/>
          </a:prstGeom>
          <a:noFill/>
        </p:spPr>
        <p:txBody>
          <a:bodyPr wrap="none" rtlCol="0">
            <a:spAutoFit/>
          </a:bodyPr>
          <a:lstStyle/>
          <a:p>
            <a:r>
              <a:rPr lang="sv-SE" sz="1600" dirty="0" smtClean="0">
                <a:latin typeface="Minya Nouvelle" pitchFamily="2" charset="0"/>
              </a:rPr>
              <a:t>Vi kan även skapa metoder på vårt objekt med hjälp av en anonym funktion:</a:t>
            </a:r>
            <a:endParaRPr lang="sv-SE" sz="1600" dirty="0">
              <a:latin typeface="Minya Nouvelle" pitchFamily="2" charset="0"/>
            </a:endParaRPr>
          </a:p>
        </p:txBody>
      </p:sp>
      <p:sp>
        <p:nvSpPr>
          <p:cNvPr id="3" name="TextBox 2"/>
          <p:cNvSpPr txBox="1"/>
          <p:nvPr/>
        </p:nvSpPr>
        <p:spPr>
          <a:xfrm rot="21010551">
            <a:off x="325025" y="529476"/>
            <a:ext cx="1197764" cy="369332"/>
          </a:xfrm>
          <a:prstGeom prst="rect">
            <a:avLst/>
          </a:prstGeom>
          <a:noFill/>
        </p:spPr>
        <p:txBody>
          <a:bodyPr wrap="none" rtlCol="0">
            <a:spAutoFit/>
          </a:bodyPr>
          <a:lstStyle/>
          <a:p>
            <a:r>
              <a:rPr lang="sv-SE" b="1" dirty="0" smtClean="0">
                <a:solidFill>
                  <a:srgbClr val="FF0000"/>
                </a:solidFill>
                <a:latin typeface="Minya Nouvelle" pitchFamily="2" charset="0"/>
              </a:rPr>
              <a:t>ex nihilo</a:t>
            </a:r>
          </a:p>
        </p:txBody>
      </p:sp>
      <p:sp>
        <p:nvSpPr>
          <p:cNvPr id="11" name="Freeform 10"/>
          <p:cNvSpPr/>
          <p:nvPr/>
        </p:nvSpPr>
        <p:spPr>
          <a:xfrm>
            <a:off x="1252330" y="265044"/>
            <a:ext cx="1749287" cy="796149"/>
          </a:xfrm>
          <a:custGeom>
            <a:avLst/>
            <a:gdLst>
              <a:gd name="connsiteX0" fmla="*/ 0 w 1749287"/>
              <a:gd name="connsiteY0" fmla="*/ 579782 h 796149"/>
              <a:gd name="connsiteX1" fmla="*/ 536713 w 1749287"/>
              <a:gd name="connsiteY1" fmla="*/ 768626 h 796149"/>
              <a:gd name="connsiteX2" fmla="*/ 765313 w 1749287"/>
              <a:gd name="connsiteY2" fmla="*/ 53008 h 796149"/>
              <a:gd name="connsiteX3" fmla="*/ 1749287 w 1749287"/>
              <a:gd name="connsiteY3" fmla="*/ 53008 h 796149"/>
            </a:gdLst>
            <a:ahLst/>
            <a:cxnLst>
              <a:cxn ang="0">
                <a:pos x="connsiteX0" y="connsiteY0"/>
              </a:cxn>
              <a:cxn ang="0">
                <a:pos x="connsiteX1" y="connsiteY1"/>
              </a:cxn>
              <a:cxn ang="0">
                <a:pos x="connsiteX2" y="connsiteY2"/>
              </a:cxn>
              <a:cxn ang="0">
                <a:pos x="connsiteX3" y="connsiteY3"/>
              </a:cxn>
            </a:cxnLst>
            <a:rect l="l" t="t" r="r" b="b"/>
            <a:pathLst>
              <a:path w="1749287" h="796149">
                <a:moveTo>
                  <a:pt x="0" y="579782"/>
                </a:moveTo>
                <a:cubicBezTo>
                  <a:pt x="204580" y="718102"/>
                  <a:pt x="409161" y="856422"/>
                  <a:pt x="536713" y="768626"/>
                </a:cubicBezTo>
                <a:cubicBezTo>
                  <a:pt x="664265" y="680830"/>
                  <a:pt x="563217" y="172278"/>
                  <a:pt x="765313" y="53008"/>
                </a:cubicBezTo>
                <a:cubicBezTo>
                  <a:pt x="967409" y="-66262"/>
                  <a:pt x="1749287" y="53008"/>
                  <a:pt x="1749287" y="53008"/>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2" name="Picture 2" descr="P:\Icons\128x128\shadow\cube_blue_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285" y="265212"/>
            <a:ext cx="616187" cy="61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4608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dirty="0" smtClean="0"/>
              <a:t>Ta bort egenskaper och objekt</a:t>
            </a:r>
            <a:endParaRPr lang="sv-SE" sz="4000" dirty="0"/>
          </a:p>
        </p:txBody>
      </p:sp>
      <p:sp>
        <p:nvSpPr>
          <p:cNvPr id="4" name="Rectangle 3"/>
          <p:cNvSpPr/>
          <p:nvPr/>
        </p:nvSpPr>
        <p:spPr>
          <a:xfrm>
            <a:off x="541463" y="1643873"/>
            <a:ext cx="5546530" cy="92559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err="1" smtClean="0">
                <a:solidFill>
                  <a:schemeClr val="tx1"/>
                </a:solidFill>
                <a:latin typeface="Courier New" pitchFamily="49" charset="0"/>
                <a:cs typeface="Courier New" pitchFamily="49" charset="0"/>
              </a:rPr>
              <a:t>delete</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p:txBody>
      </p:sp>
      <p:sp>
        <p:nvSpPr>
          <p:cNvPr id="5" name="TextBox 4"/>
          <p:cNvSpPr txBox="1"/>
          <p:nvPr/>
        </p:nvSpPr>
        <p:spPr>
          <a:xfrm>
            <a:off x="467544" y="1229815"/>
            <a:ext cx="5620449" cy="369332"/>
          </a:xfrm>
          <a:prstGeom prst="rect">
            <a:avLst/>
          </a:prstGeom>
          <a:noFill/>
        </p:spPr>
        <p:txBody>
          <a:bodyPr wrap="none" rtlCol="0">
            <a:spAutoFit/>
          </a:bodyPr>
          <a:lstStyle/>
          <a:p>
            <a:r>
              <a:rPr lang="sv-SE" dirty="0">
                <a:latin typeface="Minya Nouvelle" pitchFamily="2" charset="0"/>
              </a:rPr>
              <a:t>Vi kan ta bort egenskaper genom </a:t>
            </a:r>
            <a:r>
              <a:rPr lang="sv-SE" dirty="0" err="1" smtClean="0">
                <a:latin typeface="Minya Nouvelle" pitchFamily="2" charset="0"/>
              </a:rPr>
              <a:t>delete</a:t>
            </a:r>
            <a:r>
              <a:rPr lang="sv-SE" dirty="0" smtClean="0">
                <a:latin typeface="Minya Nouvelle" pitchFamily="2" charset="0"/>
              </a:rPr>
              <a:t>-operatorn:</a:t>
            </a:r>
            <a:endParaRPr lang="sv-SE" dirty="0">
              <a:latin typeface="Minya Nouvelle" pitchFamily="2" charset="0"/>
            </a:endParaRPr>
          </a:p>
        </p:txBody>
      </p:sp>
      <p:sp>
        <p:nvSpPr>
          <p:cNvPr id="6" name="TextBox 5"/>
          <p:cNvSpPr txBox="1"/>
          <p:nvPr/>
        </p:nvSpPr>
        <p:spPr>
          <a:xfrm>
            <a:off x="467545" y="2857500"/>
            <a:ext cx="8352928" cy="646331"/>
          </a:xfrm>
          <a:prstGeom prst="rect">
            <a:avLst/>
          </a:prstGeom>
          <a:noFill/>
        </p:spPr>
        <p:txBody>
          <a:bodyPr wrap="square" rtlCol="0">
            <a:spAutoFit/>
          </a:bodyPr>
          <a:lstStyle/>
          <a:p>
            <a:r>
              <a:rPr lang="sv-SE" dirty="0" smtClean="0">
                <a:latin typeface="Minya Nouvelle" pitchFamily="2" charset="0"/>
              </a:rPr>
              <a:t>För att ta bort ett objekt använder vi inte </a:t>
            </a:r>
            <a:r>
              <a:rPr lang="sv-SE" dirty="0" err="1" smtClean="0">
                <a:latin typeface="Minya Nouvelle" pitchFamily="2" charset="0"/>
              </a:rPr>
              <a:t>delete</a:t>
            </a:r>
            <a:r>
              <a:rPr lang="sv-SE" dirty="0" smtClean="0">
                <a:latin typeface="Minya Nouvelle" pitchFamily="2" charset="0"/>
              </a:rPr>
              <a:t>, utan vi ser till att det inte finns några referenser till objektet:</a:t>
            </a:r>
            <a:endParaRPr lang="sv-SE" dirty="0">
              <a:latin typeface="Minya Nouvelle" pitchFamily="2" charset="0"/>
            </a:endParaRPr>
          </a:p>
        </p:txBody>
      </p:sp>
      <p:sp>
        <p:nvSpPr>
          <p:cNvPr id="7" name="Rectangle 6"/>
          <p:cNvSpPr/>
          <p:nvPr/>
        </p:nvSpPr>
        <p:spPr>
          <a:xfrm>
            <a:off x="477114" y="3620740"/>
            <a:ext cx="4094886" cy="146900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 = new </a:t>
            </a:r>
            <a:r>
              <a:rPr lang="sv-SE" b="1" dirty="0" err="1" smtClean="0">
                <a:solidFill>
                  <a:schemeClr val="tx1"/>
                </a:solidFill>
                <a:latin typeface="Courier New" pitchFamily="49" charset="0"/>
                <a:cs typeface="Courier New" pitchFamily="49" charset="0"/>
              </a:rPr>
              <a:t>Object</a:t>
            </a: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oneMore</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null</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oneMore</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null</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a:p>
            <a:pPr>
              <a:defRPr/>
            </a:pPr>
            <a:endParaRPr lang="sv-SE" b="1" dirty="0" smtClean="0">
              <a:solidFill>
                <a:schemeClr val="tx1"/>
              </a:solidFill>
              <a:latin typeface="Courier New" pitchFamily="49" charset="0"/>
              <a:cs typeface="Courier New" pitchFamily="49" charset="0"/>
            </a:endParaRPr>
          </a:p>
        </p:txBody>
      </p:sp>
      <p:pic>
        <p:nvPicPr>
          <p:cNvPr id="6146" name="Picture 2" descr="P:\Icons\128x12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504" y="3753840"/>
            <a:ext cx="1202808" cy="120280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P:\Icons\128x128\shadow\cube_blue_dele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566886" cy="56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052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Object</a:t>
            </a:r>
            <a:r>
              <a:rPr lang="sv-SE" dirty="0" smtClean="0"/>
              <a:t> </a:t>
            </a:r>
            <a:r>
              <a:rPr lang="sv-SE" dirty="0" err="1" smtClean="0"/>
              <a:t>literals</a:t>
            </a:r>
            <a:r>
              <a:rPr lang="sv-SE" dirty="0" smtClean="0"/>
              <a:t> { }</a:t>
            </a:r>
            <a:endParaRPr lang="sv-SE" dirty="0"/>
          </a:p>
        </p:txBody>
      </p:sp>
      <p:sp>
        <p:nvSpPr>
          <p:cNvPr id="4" name="Rectangle 3"/>
          <p:cNvSpPr/>
          <p:nvPr/>
        </p:nvSpPr>
        <p:spPr>
          <a:xfrm>
            <a:off x="539552" y="2006514"/>
            <a:ext cx="8104414" cy="308323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rect</a:t>
            </a:r>
            <a:r>
              <a:rPr lang="sv-SE" b="1" dirty="0" smtClean="0">
                <a:solidFill>
                  <a:schemeClr val="tx1"/>
                </a:solidFill>
                <a:latin typeface="Courier New" pitchFamily="49" charset="0"/>
                <a:cs typeface="Courier New" pitchFamily="49" charset="0"/>
              </a:rPr>
              <a:t> = {</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width</a:t>
            </a:r>
            <a:r>
              <a:rPr lang="sv-SE" b="1" dirty="0" smtClean="0">
                <a:solidFill>
                  <a:schemeClr val="tx1"/>
                </a:solidFill>
                <a:latin typeface="Courier New" pitchFamily="49" charset="0"/>
                <a:cs typeface="Courier New" pitchFamily="49" charset="0"/>
              </a:rPr>
              <a:t>: 200,</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height</a:t>
            </a:r>
            <a:r>
              <a:rPr lang="sv-SE" b="1" dirty="0" smtClean="0">
                <a:solidFill>
                  <a:schemeClr val="tx1"/>
                </a:solidFill>
                <a:latin typeface="Courier New" pitchFamily="49" charset="0"/>
                <a:cs typeface="Courier New" pitchFamily="49" charset="0"/>
              </a:rPr>
              <a:t>: 300,</a:t>
            </a:r>
          </a:p>
          <a:p>
            <a:pPr>
              <a:defRPr/>
            </a:pPr>
            <a:endParaRPr lang="sv-SE" b="1"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area: </a:t>
            </a: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this.width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this.height</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t>
            </a:r>
          </a:p>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a:t>
            </a:r>
          </a:p>
        </p:txBody>
      </p:sp>
      <p:pic>
        <p:nvPicPr>
          <p:cNvPr id="7170" name="Picture 2" descr="P:\Icons\128x128\shadow\cube_blue_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285" y="265212"/>
            <a:ext cx="616187" cy="6161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9552" y="1222810"/>
            <a:ext cx="8127334" cy="48256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point</a:t>
            </a:r>
            <a:r>
              <a:rPr lang="sv-SE" b="1" dirty="0" smtClean="0">
                <a:solidFill>
                  <a:schemeClr val="tx1"/>
                </a:solidFill>
                <a:latin typeface="Courier New" pitchFamily="49" charset="0"/>
                <a:cs typeface="Courier New" pitchFamily="49" charset="0"/>
              </a:rPr>
              <a:t> = {x:15, y:12};</a:t>
            </a:r>
          </a:p>
        </p:txBody>
      </p:sp>
    </p:spTree>
    <p:extLst>
      <p:ext uri="{BB962C8B-B14F-4D97-AF65-F5344CB8AC3E}">
        <p14:creationId xmlns:p14="http://schemas.microsoft.com/office/powerpoint/2010/main" val="9502444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Komma åt egenskaper</a:t>
            </a:r>
            <a:endParaRPr lang="sv-SE" dirty="0"/>
          </a:p>
        </p:txBody>
      </p:sp>
      <p:sp>
        <p:nvSpPr>
          <p:cNvPr id="5" name="Rectangle 4"/>
          <p:cNvSpPr/>
          <p:nvPr/>
        </p:nvSpPr>
        <p:spPr>
          <a:xfrm>
            <a:off x="539552" y="1633364"/>
            <a:ext cx="8104414" cy="308323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var </a:t>
            </a:r>
            <a:r>
              <a:rPr lang="sv-SE" b="1" dirty="0" err="1">
                <a:solidFill>
                  <a:schemeClr val="tx1"/>
                </a:solidFill>
                <a:latin typeface="Courier New" pitchFamily="49" charset="0"/>
                <a:cs typeface="Courier New" pitchFamily="49" charset="0"/>
              </a:rPr>
              <a:t>objectives</a:t>
            </a:r>
            <a:r>
              <a:rPr lang="sv-SE" b="1" dirty="0">
                <a:solidFill>
                  <a:schemeClr val="tx1"/>
                </a:solidFill>
                <a:latin typeface="Courier New" pitchFamily="49" charset="0"/>
                <a:cs typeface="Courier New" pitchFamily="49" charset="0"/>
              </a:rPr>
              <a:t> = {</a:t>
            </a:r>
          </a:p>
          <a:p>
            <a:pPr>
              <a:defRPr/>
            </a:pPr>
            <a:r>
              <a:rPr lang="sv-SE" b="1" dirty="0" smtClean="0">
                <a:solidFill>
                  <a:schemeClr val="tx1"/>
                </a:solidFill>
                <a:latin typeface="Courier New" pitchFamily="49" charset="0"/>
                <a:cs typeface="Courier New" pitchFamily="49" charset="0"/>
              </a:rPr>
              <a:t>     info</a:t>
            </a:r>
            <a:r>
              <a:rPr lang="sv-SE" b="1" dirty="0">
                <a:solidFill>
                  <a:schemeClr val="tx1"/>
                </a:solidFill>
                <a:latin typeface="Courier New" pitchFamily="49" charset="0"/>
                <a:cs typeface="Courier New" pitchFamily="49" charset="0"/>
              </a:rPr>
              <a:t>: "Save the </a:t>
            </a:r>
            <a:r>
              <a:rPr lang="sv-SE" b="1" dirty="0" err="1">
                <a:solidFill>
                  <a:schemeClr val="tx1"/>
                </a:solidFill>
                <a:latin typeface="Courier New" pitchFamily="49" charset="0"/>
                <a:cs typeface="Courier New" pitchFamily="49" charset="0"/>
              </a:rPr>
              <a:t>world</a:t>
            </a:r>
            <a:r>
              <a:rPr lang="sv-SE" b="1" dirty="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  }</a:t>
            </a:r>
            <a:endParaRPr lang="sv-SE" b="1" dirty="0">
              <a:solidFill>
                <a:schemeClr val="tx1"/>
              </a:solidFill>
              <a:latin typeface="Courier New" pitchFamily="49" charset="0"/>
              <a:cs typeface="Courier New" pitchFamily="49" charset="0"/>
            </a:endParaRP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console.log(objectives.info); </a:t>
            </a:r>
            <a:r>
              <a:rPr lang="sv-SE" dirty="0" smtClean="0">
                <a:solidFill>
                  <a:schemeClr val="tx1"/>
                </a:solidFill>
                <a:latin typeface="Courier New" pitchFamily="49" charset="0"/>
                <a:cs typeface="Courier New" pitchFamily="49" charset="0"/>
              </a:rPr>
              <a:t>// Save the </a:t>
            </a:r>
            <a:r>
              <a:rPr lang="sv-SE" dirty="0" err="1" smtClean="0">
                <a:solidFill>
                  <a:schemeClr val="tx1"/>
                </a:solidFill>
                <a:latin typeface="Courier New" pitchFamily="49" charset="0"/>
                <a:cs typeface="Courier New" pitchFamily="49" charset="0"/>
              </a:rPr>
              <a:t>world</a:t>
            </a:r>
            <a:endParaRPr lang="sv-SE"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t>
            </a:r>
          </a:p>
          <a:p>
            <a:pPr>
              <a:defRPr/>
            </a:pPr>
            <a:r>
              <a:rPr lang="sv-SE" b="1" dirty="0" smtClean="0">
                <a:solidFill>
                  <a:schemeClr val="tx1"/>
                </a:solidFill>
                <a:latin typeface="Courier New" pitchFamily="49" charset="0"/>
                <a:cs typeface="Courier New" pitchFamily="49" charset="0"/>
              </a:rPr>
              <a:t>  console.log( </a:t>
            </a:r>
            <a:r>
              <a:rPr lang="sv-SE" b="1" dirty="0" err="1" smtClean="0">
                <a:solidFill>
                  <a:srgbClr val="C00000"/>
                </a:solidFill>
                <a:latin typeface="Courier New" pitchFamily="49" charset="0"/>
                <a:cs typeface="Courier New" pitchFamily="49" charset="0"/>
              </a:rPr>
              <a:t>objectives</a:t>
            </a:r>
            <a:r>
              <a:rPr lang="sv-SE" b="1" dirty="0">
                <a:solidFill>
                  <a:srgbClr val="C00000"/>
                </a:solidFill>
                <a:latin typeface="Courier New" pitchFamily="49" charset="0"/>
                <a:cs typeface="Courier New" pitchFamily="49" charset="0"/>
              </a:rPr>
              <a:t>["info</a:t>
            </a:r>
            <a:r>
              <a:rPr lang="sv-SE" b="1" dirty="0" smtClean="0">
                <a:solidFill>
                  <a:srgbClr val="C00000"/>
                </a:solidFill>
                <a:latin typeface="Courier New" pitchFamily="49" charset="0"/>
                <a:cs typeface="Courier New" pitchFamily="49" charset="0"/>
              </a:rPr>
              <a:t>"] </a:t>
            </a:r>
            <a:r>
              <a:rPr lang="sv-SE" b="1" dirty="0" smtClean="0">
                <a:solidFill>
                  <a:schemeClr val="tx1"/>
                </a:solidFill>
                <a:latin typeface="Courier New" pitchFamily="49" charset="0"/>
                <a:cs typeface="Courier New" pitchFamily="49" charset="0"/>
              </a:rPr>
              <a:t>); </a:t>
            </a:r>
            <a:r>
              <a:rPr lang="sv-SE" dirty="0" smtClean="0">
                <a:solidFill>
                  <a:schemeClr val="tx1"/>
                </a:solidFill>
                <a:latin typeface="Courier New" pitchFamily="49" charset="0"/>
                <a:cs typeface="Courier New" pitchFamily="49" charset="0"/>
              </a:rPr>
              <a:t>// Save the </a:t>
            </a:r>
            <a:r>
              <a:rPr lang="sv-SE" dirty="0" err="1" smtClean="0">
                <a:solidFill>
                  <a:schemeClr val="tx1"/>
                </a:solidFill>
                <a:latin typeface="Courier New" pitchFamily="49" charset="0"/>
                <a:cs typeface="Courier New" pitchFamily="49" charset="0"/>
              </a:rPr>
              <a:t>world</a:t>
            </a:r>
            <a:endParaRPr lang="sv-SE" b="1"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6272893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39552" y="1129308"/>
            <a:ext cx="8352928" cy="1107996"/>
          </a:xfrm>
          <a:prstGeom prst="rect">
            <a:avLst/>
          </a:prstGeom>
          <a:noFill/>
        </p:spPr>
        <p:txBody>
          <a:bodyPr wrap="square" rtlCol="0">
            <a:spAutoFit/>
          </a:bodyPr>
          <a:lstStyle/>
          <a:p>
            <a:r>
              <a:rPr lang="sv-SE" sz="1600" dirty="0">
                <a:latin typeface="Minya Nouvelle" pitchFamily="2" charset="0"/>
              </a:rPr>
              <a:t>En </a:t>
            </a:r>
            <a:r>
              <a:rPr lang="sv-SE" sz="1600" dirty="0" err="1">
                <a:latin typeface="Minya Nouvelle" pitchFamily="2" charset="0"/>
              </a:rPr>
              <a:t>array</a:t>
            </a:r>
            <a:r>
              <a:rPr lang="sv-SE" sz="1600" dirty="0">
                <a:latin typeface="Minya Nouvelle" pitchFamily="2" charset="0"/>
              </a:rPr>
              <a:t> är </a:t>
            </a:r>
            <a:r>
              <a:rPr lang="sv-SE" sz="1600" dirty="0" smtClean="0">
                <a:latin typeface="Minya Nouvelle" pitchFamily="2" charset="0"/>
              </a:rPr>
              <a:t>ett inbyggt objekt som kan användas för att spara flera värden. </a:t>
            </a:r>
            <a:br>
              <a:rPr lang="sv-SE" sz="1600" dirty="0" smtClean="0">
                <a:latin typeface="Minya Nouvelle" pitchFamily="2" charset="0"/>
              </a:rPr>
            </a:br>
            <a:r>
              <a:rPr lang="sv-SE" sz="1600" dirty="0" smtClean="0">
                <a:latin typeface="Minya Nouvelle" pitchFamily="2" charset="0"/>
              </a:rPr>
              <a:t>Vi </a:t>
            </a:r>
            <a:r>
              <a:rPr lang="sv-SE" sz="1600" dirty="0">
                <a:latin typeface="Minya Nouvelle" pitchFamily="2" charset="0"/>
              </a:rPr>
              <a:t>har lärt oss att variabler kan hålla ett och endast ett värde åt gången. </a:t>
            </a:r>
            <a:r>
              <a:rPr lang="sv-SE" sz="1600" dirty="0" err="1">
                <a:latin typeface="Minya Nouvelle" pitchFamily="2" charset="0"/>
              </a:rPr>
              <a:t>Arrayer</a:t>
            </a:r>
            <a:r>
              <a:rPr lang="sv-SE" sz="1600" dirty="0">
                <a:latin typeface="Minya Nouvelle" pitchFamily="2" charset="0"/>
              </a:rPr>
              <a:t> kan däremot hålla flera värden på samma gång.</a:t>
            </a:r>
          </a:p>
          <a:p>
            <a:endParaRPr lang="sv-SE" sz="1600" dirty="0" smtClean="0">
              <a:latin typeface="Minya Nouvelle" pitchFamily="2" charset="0"/>
            </a:endParaRPr>
          </a:p>
        </p:txBody>
      </p:sp>
      <p:sp>
        <p:nvSpPr>
          <p:cNvPr id="2" name="Title 1"/>
          <p:cNvSpPr>
            <a:spLocks noGrp="1"/>
          </p:cNvSpPr>
          <p:nvPr>
            <p:ph type="ctrTitle"/>
          </p:nvPr>
        </p:nvSpPr>
        <p:spPr/>
        <p:txBody>
          <a:bodyPr/>
          <a:lstStyle/>
          <a:p>
            <a:r>
              <a:rPr lang="sv-SE" dirty="0" smtClean="0"/>
              <a:t>Array [ ]</a:t>
            </a:r>
            <a:endParaRPr lang="sv-SE" dirty="0"/>
          </a:p>
        </p:txBody>
      </p:sp>
      <p:grpSp>
        <p:nvGrpSpPr>
          <p:cNvPr id="4" name="Group 40"/>
          <p:cNvGrpSpPr>
            <a:grpSpLocks/>
          </p:cNvGrpSpPr>
          <p:nvPr/>
        </p:nvGrpSpPr>
        <p:grpSpPr bwMode="auto">
          <a:xfrm>
            <a:off x="4263082" y="2002803"/>
            <a:ext cx="1298575" cy="1084263"/>
            <a:chOff x="2364" y="1902"/>
            <a:chExt cx="1479" cy="1479"/>
          </a:xfrm>
        </p:grpSpPr>
        <p:sp>
          <p:nvSpPr>
            <p:cNvPr id="5" name="AutoShape 41"/>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[1]</a:t>
              </a:r>
            </a:p>
          </p:txBody>
        </p:sp>
        <p:sp>
          <p:nvSpPr>
            <p:cNvPr id="6" name="Line 42"/>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grpSp>
        <p:nvGrpSpPr>
          <p:cNvPr id="7" name="Group 43"/>
          <p:cNvGrpSpPr>
            <a:grpSpLocks/>
          </p:cNvGrpSpPr>
          <p:nvPr/>
        </p:nvGrpSpPr>
        <p:grpSpPr bwMode="auto">
          <a:xfrm>
            <a:off x="5229870" y="2002803"/>
            <a:ext cx="1298575" cy="1084263"/>
            <a:chOff x="2364" y="1902"/>
            <a:chExt cx="1479" cy="1479"/>
          </a:xfrm>
          <a:solidFill>
            <a:srgbClr val="8BC5FF"/>
          </a:solidFill>
        </p:grpSpPr>
        <p:sp>
          <p:nvSpPr>
            <p:cNvPr id="8" name="AutoShape 44"/>
            <p:cNvSpPr>
              <a:spLocks noChangeArrowheads="1"/>
            </p:cNvSpPr>
            <p:nvPr/>
          </p:nvSpPr>
          <p:spPr bwMode="auto">
            <a:xfrm>
              <a:off x="2364" y="1902"/>
              <a:ext cx="1479" cy="1479"/>
            </a:xfrm>
            <a:prstGeom prst="cube">
              <a:avLst>
                <a:gd name="adj" fmla="val 25000"/>
              </a:avLst>
            </a:prstGeom>
            <a:grp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[2]</a:t>
              </a:r>
            </a:p>
          </p:txBody>
        </p:sp>
        <p:sp>
          <p:nvSpPr>
            <p:cNvPr id="9" name="Line 45"/>
            <p:cNvSpPr>
              <a:spLocks noChangeShapeType="1"/>
            </p:cNvSpPr>
            <p:nvPr/>
          </p:nvSpPr>
          <p:spPr bwMode="auto">
            <a:xfrm>
              <a:off x="2739" y="1906"/>
              <a:ext cx="0" cy="367"/>
            </a:xfrm>
            <a:prstGeom prst="line">
              <a:avLst/>
            </a:prstGeom>
            <a:grpFill/>
            <a:ln w="9525">
              <a:solidFill>
                <a:schemeClr val="tx1"/>
              </a:solidFill>
              <a:round/>
              <a:headEnd/>
              <a:tailEnd/>
            </a:ln>
          </p:spPr>
          <p:txBody>
            <a:bodyPr wrap="none" lIns="90000" tIns="43200" rIns="90000" bIns="43200" anchor="ctr"/>
            <a:lstStyle/>
            <a:p>
              <a:endParaRPr lang="sv-SE"/>
            </a:p>
          </p:txBody>
        </p:sp>
      </p:grpSp>
      <p:grpSp>
        <p:nvGrpSpPr>
          <p:cNvPr id="10" name="Group 46"/>
          <p:cNvGrpSpPr>
            <a:grpSpLocks/>
          </p:cNvGrpSpPr>
          <p:nvPr/>
        </p:nvGrpSpPr>
        <p:grpSpPr bwMode="auto">
          <a:xfrm>
            <a:off x="6195070" y="2002803"/>
            <a:ext cx="1298575" cy="1084263"/>
            <a:chOff x="2364" y="1902"/>
            <a:chExt cx="1479" cy="1479"/>
          </a:xfrm>
        </p:grpSpPr>
        <p:sp>
          <p:nvSpPr>
            <p:cNvPr id="11" name="AutoShape 47"/>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[3]</a:t>
              </a:r>
            </a:p>
          </p:txBody>
        </p:sp>
        <p:sp>
          <p:nvSpPr>
            <p:cNvPr id="12" name="Line 48"/>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grpSp>
        <p:nvGrpSpPr>
          <p:cNvPr id="13" name="Group 49"/>
          <p:cNvGrpSpPr>
            <a:grpSpLocks/>
          </p:cNvGrpSpPr>
          <p:nvPr/>
        </p:nvGrpSpPr>
        <p:grpSpPr bwMode="auto">
          <a:xfrm>
            <a:off x="7161857" y="2002803"/>
            <a:ext cx="1298575" cy="1084263"/>
            <a:chOff x="2364" y="1902"/>
            <a:chExt cx="1479" cy="1479"/>
          </a:xfrm>
          <a:solidFill>
            <a:srgbClr val="8BC5FF"/>
          </a:solidFill>
        </p:grpSpPr>
        <p:sp>
          <p:nvSpPr>
            <p:cNvPr id="14" name="AutoShape 50"/>
            <p:cNvSpPr>
              <a:spLocks noChangeArrowheads="1"/>
            </p:cNvSpPr>
            <p:nvPr/>
          </p:nvSpPr>
          <p:spPr bwMode="auto">
            <a:xfrm>
              <a:off x="2364" y="1902"/>
              <a:ext cx="1479" cy="1479"/>
            </a:xfrm>
            <a:prstGeom prst="cube">
              <a:avLst>
                <a:gd name="adj" fmla="val 25000"/>
              </a:avLst>
            </a:prstGeom>
            <a:grp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[4]</a:t>
              </a:r>
            </a:p>
          </p:txBody>
        </p:sp>
        <p:sp>
          <p:nvSpPr>
            <p:cNvPr id="15" name="Line 51"/>
            <p:cNvSpPr>
              <a:spLocks noChangeShapeType="1"/>
            </p:cNvSpPr>
            <p:nvPr/>
          </p:nvSpPr>
          <p:spPr bwMode="auto">
            <a:xfrm>
              <a:off x="2739" y="1906"/>
              <a:ext cx="0" cy="367"/>
            </a:xfrm>
            <a:prstGeom prst="line">
              <a:avLst/>
            </a:prstGeom>
            <a:grpFill/>
            <a:ln w="9525">
              <a:solidFill>
                <a:schemeClr val="tx1"/>
              </a:solidFill>
              <a:round/>
              <a:headEnd/>
              <a:tailEnd/>
            </a:ln>
          </p:spPr>
          <p:txBody>
            <a:bodyPr wrap="none" lIns="90000" tIns="43200" rIns="90000" bIns="43200" anchor="ctr"/>
            <a:lstStyle/>
            <a:p>
              <a:endParaRPr lang="sv-SE"/>
            </a:p>
          </p:txBody>
        </p:sp>
      </p:grpSp>
      <p:sp>
        <p:nvSpPr>
          <p:cNvPr id="16" name="Text Box 55"/>
          <p:cNvSpPr txBox="1">
            <a:spLocks noChangeArrowheads="1"/>
          </p:cNvSpPr>
          <p:nvPr/>
        </p:nvSpPr>
        <p:spPr bwMode="auto">
          <a:xfrm>
            <a:off x="5508104" y="2001216"/>
            <a:ext cx="702541" cy="33346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dirty="0" smtClean="0">
                <a:effectLst>
                  <a:outerShdw blurRad="38100" dist="38100" dir="2700000" algn="tl">
                    <a:srgbClr val="C0C0C0"/>
                  </a:outerShdw>
                </a:effectLst>
              </a:rPr>
              <a:t>”Jack”</a:t>
            </a:r>
            <a:endParaRPr lang="sv-SE" sz="1600" b="1" dirty="0">
              <a:solidFill>
                <a:schemeClr val="tx1"/>
              </a:solidFill>
              <a:effectLst>
                <a:outerShdw blurRad="38100" dist="38100" dir="2700000" algn="tl">
                  <a:srgbClr val="C0C0C0"/>
                </a:outerShdw>
              </a:effectLst>
            </a:endParaRPr>
          </a:p>
        </p:txBody>
      </p:sp>
      <p:sp>
        <p:nvSpPr>
          <p:cNvPr id="17" name="Text Box 56"/>
          <p:cNvSpPr txBox="1">
            <a:spLocks noChangeArrowheads="1"/>
          </p:cNvSpPr>
          <p:nvPr/>
        </p:nvSpPr>
        <p:spPr bwMode="auto">
          <a:xfrm>
            <a:off x="4683770" y="2002803"/>
            <a:ext cx="473075" cy="33337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a:solidFill>
                  <a:schemeClr val="tx1"/>
                </a:solidFill>
                <a:effectLst>
                  <a:outerShdw blurRad="38100" dist="38100" dir="2700000" algn="tl">
                    <a:srgbClr val="C0C0C0"/>
                  </a:outerShdw>
                </a:effectLst>
              </a:rPr>
              <a:t>34</a:t>
            </a:r>
          </a:p>
        </p:txBody>
      </p:sp>
      <p:sp>
        <p:nvSpPr>
          <p:cNvPr id="18" name="Text Box 57"/>
          <p:cNvSpPr txBox="1">
            <a:spLocks noChangeArrowheads="1"/>
          </p:cNvSpPr>
          <p:nvPr/>
        </p:nvSpPr>
        <p:spPr bwMode="auto">
          <a:xfrm>
            <a:off x="6516216" y="2002803"/>
            <a:ext cx="653041" cy="33346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dirty="0" smtClean="0">
                <a:solidFill>
                  <a:schemeClr val="tx1"/>
                </a:solidFill>
                <a:effectLst>
                  <a:outerShdw blurRad="38100" dist="38100" dir="2700000" algn="tl">
                    <a:srgbClr val="C0C0C0"/>
                  </a:outerShdw>
                </a:effectLst>
              </a:rPr>
              <a:t>84.23</a:t>
            </a:r>
            <a:endParaRPr lang="sv-SE" sz="1600" b="1" dirty="0">
              <a:solidFill>
                <a:schemeClr val="tx1"/>
              </a:solidFill>
              <a:effectLst>
                <a:outerShdw blurRad="38100" dist="38100" dir="2700000" algn="tl">
                  <a:srgbClr val="C0C0C0"/>
                </a:outerShdw>
              </a:effectLst>
            </a:endParaRPr>
          </a:p>
        </p:txBody>
      </p:sp>
      <p:grpSp>
        <p:nvGrpSpPr>
          <p:cNvPr id="20" name="Group 64"/>
          <p:cNvGrpSpPr>
            <a:grpSpLocks/>
          </p:cNvGrpSpPr>
          <p:nvPr/>
        </p:nvGrpSpPr>
        <p:grpSpPr bwMode="auto">
          <a:xfrm>
            <a:off x="1383357" y="1986928"/>
            <a:ext cx="1298575" cy="1084263"/>
            <a:chOff x="2364" y="1902"/>
            <a:chExt cx="1479" cy="1479"/>
          </a:xfrm>
        </p:grpSpPr>
        <p:sp>
          <p:nvSpPr>
            <p:cNvPr id="21" name="AutoShape 65"/>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endParaRPr lang="sv-SE" sz="1000" b="1">
                <a:solidFill>
                  <a:schemeClr val="tx1"/>
                </a:solidFill>
                <a:latin typeface="Courier New" pitchFamily="49" charset="0"/>
              </a:endParaRPr>
            </a:p>
          </p:txBody>
        </p:sp>
        <p:sp>
          <p:nvSpPr>
            <p:cNvPr id="22" name="Line 66"/>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sp>
        <p:nvSpPr>
          <p:cNvPr id="23" name="Text Box 67"/>
          <p:cNvSpPr txBox="1">
            <a:spLocks noChangeArrowheads="1"/>
          </p:cNvSpPr>
          <p:nvPr/>
        </p:nvSpPr>
        <p:spPr bwMode="auto">
          <a:xfrm>
            <a:off x="1784995" y="1986928"/>
            <a:ext cx="619125" cy="33337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a:solidFill>
                  <a:schemeClr val="tx1"/>
                </a:solidFill>
                <a:effectLst>
                  <a:outerShdw blurRad="38100" dist="38100" dir="2700000" algn="tl">
                    <a:srgbClr val="C0C0C0"/>
                  </a:outerShdw>
                </a:effectLst>
              </a:rPr>
              <a:t>567</a:t>
            </a:r>
          </a:p>
        </p:txBody>
      </p:sp>
      <p:sp>
        <p:nvSpPr>
          <p:cNvPr id="25" name="TextBox 24"/>
          <p:cNvSpPr txBox="1"/>
          <p:nvPr/>
        </p:nvSpPr>
        <p:spPr>
          <a:xfrm>
            <a:off x="1537929" y="3015058"/>
            <a:ext cx="801823"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myVar</a:t>
            </a:r>
            <a:endParaRPr lang="sv-SE" sz="1600" dirty="0" smtClean="0">
              <a:latin typeface="Courier New" pitchFamily="49" charset="0"/>
              <a:cs typeface="Courier New" pitchFamily="49" charset="0"/>
            </a:endParaRPr>
          </a:p>
        </p:txBody>
      </p:sp>
      <p:sp>
        <p:nvSpPr>
          <p:cNvPr id="26" name="TextBox 25"/>
          <p:cNvSpPr txBox="1"/>
          <p:nvPr/>
        </p:nvSpPr>
        <p:spPr>
          <a:xfrm>
            <a:off x="4211960"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[0]</a:t>
            </a:r>
          </a:p>
        </p:txBody>
      </p:sp>
      <p:sp>
        <p:nvSpPr>
          <p:cNvPr id="30" name="TextBox 29"/>
          <p:cNvSpPr txBox="1"/>
          <p:nvPr/>
        </p:nvSpPr>
        <p:spPr>
          <a:xfrm>
            <a:off x="5285668"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[1]</a:t>
            </a:r>
          </a:p>
        </p:txBody>
      </p:sp>
      <p:sp>
        <p:nvSpPr>
          <p:cNvPr id="31" name="TextBox 30"/>
          <p:cNvSpPr txBox="1"/>
          <p:nvPr/>
        </p:nvSpPr>
        <p:spPr>
          <a:xfrm>
            <a:off x="6241760"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[2]</a:t>
            </a:r>
          </a:p>
        </p:txBody>
      </p:sp>
      <p:sp>
        <p:nvSpPr>
          <p:cNvPr id="32" name="TextBox 31"/>
          <p:cNvSpPr txBox="1"/>
          <p:nvPr/>
        </p:nvSpPr>
        <p:spPr>
          <a:xfrm>
            <a:off x="7249872"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[3]</a:t>
            </a:r>
          </a:p>
        </p:txBody>
      </p:sp>
      <p:sp>
        <p:nvSpPr>
          <p:cNvPr id="3" name="TextBox 2"/>
          <p:cNvSpPr txBox="1"/>
          <p:nvPr/>
        </p:nvSpPr>
        <p:spPr>
          <a:xfrm>
            <a:off x="3296451" y="2529059"/>
            <a:ext cx="843501" cy="369332"/>
          </a:xfrm>
          <a:prstGeom prst="rect">
            <a:avLst/>
          </a:prstGeom>
          <a:noFill/>
        </p:spPr>
        <p:txBody>
          <a:bodyPr wrap="none" rtlCol="0">
            <a:spAutoFit/>
          </a:bodyPr>
          <a:lstStyle/>
          <a:p>
            <a:r>
              <a:rPr lang="sv-SE" dirty="0" smtClean="0">
                <a:latin typeface="Minya Nouvelle" pitchFamily="2" charset="0"/>
              </a:rPr>
              <a:t>Array:</a:t>
            </a:r>
          </a:p>
        </p:txBody>
      </p:sp>
      <p:sp>
        <p:nvSpPr>
          <p:cNvPr id="33" name="TextBox 32"/>
          <p:cNvSpPr txBox="1"/>
          <p:nvPr/>
        </p:nvSpPr>
        <p:spPr>
          <a:xfrm>
            <a:off x="323528" y="2511002"/>
            <a:ext cx="1078885" cy="369332"/>
          </a:xfrm>
          <a:prstGeom prst="rect">
            <a:avLst/>
          </a:prstGeom>
          <a:noFill/>
        </p:spPr>
        <p:txBody>
          <a:bodyPr wrap="none" rtlCol="0">
            <a:spAutoFit/>
          </a:bodyPr>
          <a:lstStyle/>
          <a:p>
            <a:r>
              <a:rPr lang="sv-SE" dirty="0" smtClean="0">
                <a:latin typeface="Minya Nouvelle" pitchFamily="2" charset="0"/>
              </a:rPr>
              <a:t>Variabel:</a:t>
            </a:r>
          </a:p>
        </p:txBody>
      </p:sp>
      <p:sp>
        <p:nvSpPr>
          <p:cNvPr id="34" name="AutoShape 4"/>
          <p:cNvSpPr>
            <a:spLocks noChangeArrowheads="1"/>
          </p:cNvSpPr>
          <p:nvPr/>
        </p:nvSpPr>
        <p:spPr bwMode="auto">
          <a:xfrm>
            <a:off x="467544" y="3367073"/>
            <a:ext cx="8059737" cy="19697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1400" i="1" dirty="0">
                <a:solidFill>
                  <a:srgbClr val="000000"/>
                </a:solidFill>
                <a:latin typeface="Courier New" pitchFamily="49" charset="0"/>
                <a:cs typeface="Times New Roman" pitchFamily="18" charset="0"/>
              </a:rPr>
              <a:t>// Dekalarera användningen av en ny array</a:t>
            </a:r>
          </a:p>
          <a:p>
            <a:r>
              <a:rPr lang="nb-NO" b="1" dirty="0">
                <a:solidFill>
                  <a:srgbClr val="000000"/>
                </a:solidFill>
                <a:latin typeface="Courier New" pitchFamily="49" charset="0"/>
                <a:cs typeface="Times New Roman" pitchFamily="18" charset="0"/>
              </a:rPr>
              <a:t>var myArr = </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myArr[0] = 34;</a:t>
            </a:r>
          </a:p>
          <a:p>
            <a:r>
              <a:rPr lang="nb-NO" b="1" dirty="0">
                <a:solidFill>
                  <a:srgbClr val="000000"/>
                </a:solidFill>
                <a:latin typeface="Courier New" pitchFamily="49" charset="0"/>
                <a:cs typeface="Times New Roman" pitchFamily="18" charset="0"/>
              </a:rPr>
              <a:t>myArr[1] = </a:t>
            </a:r>
            <a:r>
              <a:rPr lang="sv-SE" b="1" dirty="0">
                <a:effectLst>
                  <a:outerShdw blurRad="38100" dist="38100" dir="2700000" algn="tl">
                    <a:srgbClr val="C0C0C0"/>
                  </a:outerShdw>
                </a:effectLst>
                <a:latin typeface="Courier New" pitchFamily="49" charset="0"/>
                <a:cs typeface="Courier New" pitchFamily="49" charset="0"/>
              </a:rPr>
              <a:t>"</a:t>
            </a:r>
            <a:r>
              <a:rPr lang="sv-SE" b="1" dirty="0" smtClean="0">
                <a:effectLst>
                  <a:outerShdw blurRad="38100" dist="38100" dir="2700000" algn="tl">
                    <a:srgbClr val="C0C0C0"/>
                  </a:outerShdw>
                </a:effectLst>
                <a:latin typeface="Courier New" pitchFamily="49" charset="0"/>
                <a:cs typeface="Courier New" pitchFamily="49" charset="0"/>
              </a:rPr>
              <a:t>Jack"</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myArr[2] = </a:t>
            </a:r>
            <a:r>
              <a:rPr lang="nb-NO" b="1" dirty="0" smtClean="0">
                <a:solidFill>
                  <a:srgbClr val="000000"/>
                </a:solidFill>
                <a:latin typeface="Courier New" pitchFamily="49" charset="0"/>
                <a:cs typeface="Times New Roman" pitchFamily="18" charset="0"/>
              </a:rPr>
              <a:t>84.23;</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myArr[3] = </a:t>
            </a:r>
            <a:r>
              <a:rPr lang="nb-NO" b="1" dirty="0" smtClean="0">
                <a:solidFill>
                  <a:srgbClr val="000000"/>
                </a:solidFill>
                <a:latin typeface="Courier New" pitchFamily="49" charset="0"/>
                <a:cs typeface="Times New Roman" pitchFamily="18" charset="0"/>
              </a:rPr>
              <a:t>{};</a:t>
            </a:r>
          </a:p>
          <a:p>
            <a:r>
              <a:rPr lang="nb-NO" b="1" dirty="0" smtClean="0">
                <a:solidFill>
                  <a:srgbClr val="000000"/>
                </a:solidFill>
                <a:latin typeface="Courier New" pitchFamily="49" charset="0"/>
                <a:cs typeface="Times New Roman" pitchFamily="18" charset="0"/>
              </a:rPr>
              <a:t>myArr = [34, "</a:t>
            </a:r>
            <a:r>
              <a:rPr lang="sv-SE" b="1" dirty="0" smtClean="0">
                <a:effectLst>
                  <a:outerShdw blurRad="38100" dist="38100" dir="2700000" algn="tl">
                    <a:srgbClr val="C0C0C0"/>
                  </a:outerShdw>
                </a:effectLst>
                <a:latin typeface="Courier New" pitchFamily="49" charset="0"/>
                <a:cs typeface="Courier New" pitchFamily="49" charset="0"/>
              </a:rPr>
              <a:t>Jack", 84.23, {}</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p:txBody>
      </p:sp>
      <p:pic>
        <p:nvPicPr>
          <p:cNvPr id="2050"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51"/>
          <p:cNvSpPr>
            <a:spLocks noChangeShapeType="1"/>
          </p:cNvSpPr>
          <p:nvPr/>
        </p:nvSpPr>
        <p:spPr bwMode="auto">
          <a:xfrm>
            <a:off x="1548858" y="1387970"/>
            <a:ext cx="0" cy="269050"/>
          </a:xfrm>
          <a:prstGeom prst="line">
            <a:avLst/>
          </a:prstGeom>
          <a:noFill/>
          <a:ln w="9525">
            <a:solidFill>
              <a:schemeClr val="tx1"/>
            </a:solidFill>
            <a:round/>
            <a:headEnd/>
            <a:tailEnd/>
          </a:ln>
        </p:spPr>
        <p:txBody>
          <a:bodyPr wrap="none" lIns="90000" tIns="43200" rIns="90000" bIns="43200" anchor="ctr"/>
          <a:lstStyle/>
          <a:p>
            <a:endParaRPr lang="sv-SE"/>
          </a:p>
        </p:txBody>
      </p:sp>
      <p:pic>
        <p:nvPicPr>
          <p:cNvPr id="43" name="Picture 2" descr="P:\Icons\128x128\shadow\cube_blue_n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050" y="1909707"/>
            <a:ext cx="616187" cy="61618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7390251" y="2294978"/>
            <a:ext cx="715111" cy="270149"/>
          </a:xfrm>
          <a:prstGeom prst="rect">
            <a:avLst/>
          </a:prstGeom>
          <a:solidFill>
            <a:srgbClr val="8BC5FF"/>
          </a:solidFill>
          <a:ln w="19050">
            <a:no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23104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Array</a:t>
            </a:r>
            <a:endParaRPr lang="sv-SE" dirty="0"/>
          </a:p>
        </p:txBody>
      </p:sp>
      <p:sp>
        <p:nvSpPr>
          <p:cNvPr id="3" name="Subtitle 2"/>
          <p:cNvSpPr>
            <a:spLocks noGrp="1"/>
          </p:cNvSpPr>
          <p:nvPr>
            <p:ph type="subTitle" idx="1"/>
          </p:nvPr>
        </p:nvSpPr>
        <p:spPr>
          <a:xfrm>
            <a:off x="467544" y="1057300"/>
            <a:ext cx="8178132" cy="576064"/>
          </a:xfrm>
        </p:spPr>
        <p:txBody>
          <a:bodyPr/>
          <a:lstStyle/>
          <a:p>
            <a:r>
              <a:rPr lang="sv-SE" dirty="0" err="1" smtClean="0"/>
              <a:t>Arrayer</a:t>
            </a:r>
            <a:r>
              <a:rPr lang="sv-SE" dirty="0" smtClean="0"/>
              <a:t> har ett antal nyttiga metoder och egenskaper</a:t>
            </a:r>
            <a:endParaRPr lang="sv-SE" dirty="0"/>
          </a:p>
        </p:txBody>
      </p:sp>
      <p:sp>
        <p:nvSpPr>
          <p:cNvPr id="4" name="TextBox 3"/>
          <p:cNvSpPr txBox="1"/>
          <p:nvPr/>
        </p:nvSpPr>
        <p:spPr>
          <a:xfrm>
            <a:off x="899592" y="1921396"/>
            <a:ext cx="1306768" cy="523220"/>
          </a:xfrm>
          <a:prstGeom prst="rect">
            <a:avLst/>
          </a:prstGeom>
          <a:noFill/>
        </p:spPr>
        <p:txBody>
          <a:bodyPr wrap="none" rtlCol="0">
            <a:spAutoFit/>
          </a:bodyPr>
          <a:lstStyle/>
          <a:p>
            <a:r>
              <a:rPr lang="sv-SE" sz="2800" b="1" dirty="0" err="1" smtClean="0">
                <a:latin typeface="Minya Nouvelle" pitchFamily="2" charset="0"/>
              </a:rPr>
              <a:t>length</a:t>
            </a:r>
            <a:endParaRPr lang="sv-SE" sz="2800" b="1" dirty="0" smtClean="0">
              <a:latin typeface="Minya Nouvelle" pitchFamily="2" charset="0"/>
            </a:endParaRPr>
          </a:p>
        </p:txBody>
      </p:sp>
      <p:sp>
        <p:nvSpPr>
          <p:cNvPr id="5" name="TextBox 4"/>
          <p:cNvSpPr txBox="1"/>
          <p:nvPr/>
        </p:nvSpPr>
        <p:spPr>
          <a:xfrm>
            <a:off x="6274292" y="2569298"/>
            <a:ext cx="1314784" cy="461665"/>
          </a:xfrm>
          <a:prstGeom prst="rect">
            <a:avLst/>
          </a:prstGeom>
          <a:noFill/>
        </p:spPr>
        <p:txBody>
          <a:bodyPr wrap="none" rtlCol="0">
            <a:spAutoFit/>
          </a:bodyPr>
          <a:lstStyle/>
          <a:p>
            <a:r>
              <a:rPr lang="sv-SE" sz="2400" dirty="0" err="1" smtClean="0">
                <a:latin typeface="Minya Nouvelle" pitchFamily="2" charset="0"/>
              </a:rPr>
              <a:t>concat</a:t>
            </a:r>
            <a:r>
              <a:rPr lang="sv-SE" sz="2400" dirty="0" smtClean="0">
                <a:latin typeface="Minya Nouvelle" pitchFamily="2" charset="0"/>
              </a:rPr>
              <a:t>()</a:t>
            </a:r>
          </a:p>
        </p:txBody>
      </p:sp>
      <p:sp>
        <p:nvSpPr>
          <p:cNvPr id="6" name="TextBox 5"/>
          <p:cNvSpPr txBox="1"/>
          <p:nvPr/>
        </p:nvSpPr>
        <p:spPr>
          <a:xfrm>
            <a:off x="846692" y="3030963"/>
            <a:ext cx="1040670" cy="461665"/>
          </a:xfrm>
          <a:prstGeom prst="rect">
            <a:avLst/>
          </a:prstGeom>
          <a:noFill/>
        </p:spPr>
        <p:txBody>
          <a:bodyPr wrap="none" rtlCol="0">
            <a:spAutoFit/>
          </a:bodyPr>
          <a:lstStyle/>
          <a:p>
            <a:r>
              <a:rPr lang="sv-SE" sz="2400" dirty="0" smtClean="0">
                <a:latin typeface="Minya Nouvelle" pitchFamily="2" charset="0"/>
              </a:rPr>
              <a:t>slice()</a:t>
            </a:r>
          </a:p>
        </p:txBody>
      </p:sp>
      <p:sp>
        <p:nvSpPr>
          <p:cNvPr id="7" name="TextBox 6"/>
          <p:cNvSpPr txBox="1"/>
          <p:nvPr/>
        </p:nvSpPr>
        <p:spPr>
          <a:xfrm>
            <a:off x="2655969" y="1834579"/>
            <a:ext cx="947695" cy="461665"/>
          </a:xfrm>
          <a:prstGeom prst="rect">
            <a:avLst/>
          </a:prstGeom>
          <a:noFill/>
        </p:spPr>
        <p:txBody>
          <a:bodyPr wrap="none" rtlCol="0">
            <a:spAutoFit/>
          </a:bodyPr>
          <a:lstStyle/>
          <a:p>
            <a:r>
              <a:rPr lang="sv-SE" sz="2400" dirty="0" err="1" smtClean="0">
                <a:latin typeface="Minya Nouvelle" pitchFamily="2" charset="0"/>
              </a:rPr>
              <a:t>join</a:t>
            </a:r>
            <a:r>
              <a:rPr lang="sv-SE" sz="2400" dirty="0" smtClean="0">
                <a:latin typeface="Minya Nouvelle" pitchFamily="2" charset="0"/>
              </a:rPr>
              <a:t>()</a:t>
            </a:r>
          </a:p>
        </p:txBody>
      </p:sp>
      <p:sp>
        <p:nvSpPr>
          <p:cNvPr id="8" name="TextBox 7"/>
          <p:cNvSpPr txBox="1"/>
          <p:nvPr/>
        </p:nvSpPr>
        <p:spPr>
          <a:xfrm>
            <a:off x="432156" y="4070783"/>
            <a:ext cx="934871" cy="461665"/>
          </a:xfrm>
          <a:prstGeom prst="rect">
            <a:avLst/>
          </a:prstGeom>
          <a:noFill/>
        </p:spPr>
        <p:txBody>
          <a:bodyPr wrap="none" rtlCol="0">
            <a:spAutoFit/>
          </a:bodyPr>
          <a:lstStyle/>
          <a:p>
            <a:r>
              <a:rPr lang="sv-SE" sz="2400" dirty="0" smtClean="0">
                <a:latin typeface="Minya Nouvelle" pitchFamily="2" charset="0"/>
              </a:rPr>
              <a:t>sort()</a:t>
            </a:r>
          </a:p>
        </p:txBody>
      </p:sp>
      <p:sp>
        <p:nvSpPr>
          <p:cNvPr id="9" name="TextBox 8"/>
          <p:cNvSpPr txBox="1"/>
          <p:nvPr/>
        </p:nvSpPr>
        <p:spPr>
          <a:xfrm>
            <a:off x="2524522" y="2569298"/>
            <a:ext cx="1079142" cy="369332"/>
          </a:xfrm>
          <a:prstGeom prst="rect">
            <a:avLst/>
          </a:prstGeom>
          <a:noFill/>
        </p:spPr>
        <p:txBody>
          <a:bodyPr wrap="none" rtlCol="0">
            <a:spAutoFit/>
          </a:bodyPr>
          <a:lstStyle/>
          <a:p>
            <a:r>
              <a:rPr lang="sv-SE" dirty="0" err="1" smtClean="0">
                <a:latin typeface="Minya Nouvelle" pitchFamily="2" charset="0"/>
              </a:rPr>
              <a:t>reverse</a:t>
            </a:r>
            <a:r>
              <a:rPr lang="sv-SE" dirty="0" smtClean="0">
                <a:latin typeface="Minya Nouvelle" pitchFamily="2" charset="0"/>
              </a:rPr>
              <a:t>()</a:t>
            </a:r>
          </a:p>
        </p:txBody>
      </p:sp>
      <p:sp>
        <p:nvSpPr>
          <p:cNvPr id="10" name="TextBox 9"/>
          <p:cNvSpPr txBox="1"/>
          <p:nvPr/>
        </p:nvSpPr>
        <p:spPr>
          <a:xfrm>
            <a:off x="1259632" y="4657700"/>
            <a:ext cx="1090363" cy="461665"/>
          </a:xfrm>
          <a:prstGeom prst="rect">
            <a:avLst/>
          </a:prstGeom>
          <a:noFill/>
        </p:spPr>
        <p:txBody>
          <a:bodyPr wrap="none" rtlCol="0">
            <a:spAutoFit/>
          </a:bodyPr>
          <a:lstStyle/>
          <a:p>
            <a:r>
              <a:rPr lang="sv-SE" sz="2400" b="1" dirty="0" smtClean="0">
                <a:latin typeface="Minya Nouvelle" pitchFamily="2" charset="0"/>
              </a:rPr>
              <a:t>push()</a:t>
            </a:r>
          </a:p>
        </p:txBody>
      </p:sp>
      <p:sp>
        <p:nvSpPr>
          <p:cNvPr id="11" name="TextBox 10"/>
          <p:cNvSpPr txBox="1"/>
          <p:nvPr/>
        </p:nvSpPr>
        <p:spPr>
          <a:xfrm>
            <a:off x="4594881" y="2065411"/>
            <a:ext cx="782587" cy="400110"/>
          </a:xfrm>
          <a:prstGeom prst="rect">
            <a:avLst/>
          </a:prstGeom>
          <a:noFill/>
        </p:spPr>
        <p:txBody>
          <a:bodyPr wrap="none" rtlCol="0">
            <a:spAutoFit/>
          </a:bodyPr>
          <a:lstStyle/>
          <a:p>
            <a:r>
              <a:rPr lang="sv-SE" sz="2000" b="1" dirty="0" smtClean="0">
                <a:latin typeface="Minya Nouvelle" pitchFamily="2" charset="0"/>
              </a:rPr>
              <a:t>pop()</a:t>
            </a:r>
          </a:p>
        </p:txBody>
      </p:sp>
      <p:pic>
        <p:nvPicPr>
          <p:cNvPr id="1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277888" y="5152464"/>
            <a:ext cx="7686600" cy="369332"/>
          </a:xfrm>
          <a:prstGeom prst="rect">
            <a:avLst/>
          </a:prstGeom>
        </p:spPr>
        <p:txBody>
          <a:bodyPr wrap="square">
            <a:spAutoFit/>
          </a:bodyPr>
          <a:lstStyle/>
          <a:p>
            <a:pPr algn="r"/>
            <a:r>
              <a:rPr lang="sv-SE" dirty="0"/>
              <a:t>https://developer.mozilla.org/en/JavaScript/Reference/Global_Objects/Array</a:t>
            </a:r>
          </a:p>
        </p:txBody>
      </p:sp>
      <p:sp>
        <p:nvSpPr>
          <p:cNvPr id="17" name="TextBox 16"/>
          <p:cNvSpPr txBox="1"/>
          <p:nvPr/>
        </p:nvSpPr>
        <p:spPr>
          <a:xfrm>
            <a:off x="3275856" y="3788696"/>
            <a:ext cx="1079142" cy="369332"/>
          </a:xfrm>
          <a:prstGeom prst="rect">
            <a:avLst/>
          </a:prstGeom>
          <a:noFill/>
        </p:spPr>
        <p:txBody>
          <a:bodyPr wrap="none" rtlCol="0">
            <a:spAutoFit/>
          </a:bodyPr>
          <a:lstStyle/>
          <a:p>
            <a:r>
              <a:rPr lang="sv-SE" dirty="0" err="1" smtClean="0">
                <a:latin typeface="Minya Nouvelle" pitchFamily="2" charset="0"/>
              </a:rPr>
              <a:t>reverse</a:t>
            </a:r>
            <a:r>
              <a:rPr lang="sv-SE" dirty="0" smtClean="0">
                <a:latin typeface="Minya Nouvelle" pitchFamily="2" charset="0"/>
              </a:rPr>
              <a:t>()</a:t>
            </a:r>
          </a:p>
        </p:txBody>
      </p:sp>
      <p:sp>
        <p:nvSpPr>
          <p:cNvPr id="18" name="TextBox 17"/>
          <p:cNvSpPr txBox="1"/>
          <p:nvPr/>
        </p:nvSpPr>
        <p:spPr>
          <a:xfrm>
            <a:off x="5076056" y="3433564"/>
            <a:ext cx="835485" cy="369332"/>
          </a:xfrm>
          <a:prstGeom prst="rect">
            <a:avLst/>
          </a:prstGeom>
          <a:noFill/>
        </p:spPr>
        <p:txBody>
          <a:bodyPr wrap="none" rtlCol="0">
            <a:spAutoFit/>
          </a:bodyPr>
          <a:lstStyle/>
          <a:p>
            <a:r>
              <a:rPr lang="sv-SE" dirty="0" err="1" smtClean="0">
                <a:latin typeface="Minya Nouvelle" pitchFamily="2" charset="0"/>
              </a:rPr>
              <a:t>shift</a:t>
            </a:r>
            <a:r>
              <a:rPr lang="sv-SE" dirty="0" smtClean="0">
                <a:latin typeface="Minya Nouvelle" pitchFamily="2" charset="0"/>
              </a:rPr>
              <a:t>()</a:t>
            </a:r>
          </a:p>
        </p:txBody>
      </p:sp>
      <p:sp>
        <p:nvSpPr>
          <p:cNvPr id="19" name="TextBox 18"/>
          <p:cNvSpPr txBox="1"/>
          <p:nvPr/>
        </p:nvSpPr>
        <p:spPr>
          <a:xfrm>
            <a:off x="5724128" y="4301615"/>
            <a:ext cx="2160240" cy="369332"/>
          </a:xfrm>
          <a:prstGeom prst="rect">
            <a:avLst/>
          </a:prstGeom>
          <a:noFill/>
        </p:spPr>
        <p:txBody>
          <a:bodyPr wrap="square" rtlCol="0">
            <a:spAutoFit/>
          </a:bodyPr>
          <a:lstStyle/>
          <a:p>
            <a:r>
              <a:rPr lang="sv-SE" dirty="0" err="1" smtClean="0">
                <a:latin typeface="Minya Nouvelle" pitchFamily="2" charset="0"/>
              </a:rPr>
              <a:t>splice</a:t>
            </a:r>
            <a:r>
              <a:rPr lang="sv-SE" dirty="0" smtClean="0">
                <a:latin typeface="Minya Nouvelle" pitchFamily="2" charset="0"/>
              </a:rPr>
              <a:t>()</a:t>
            </a:r>
          </a:p>
        </p:txBody>
      </p:sp>
    </p:spTree>
    <p:extLst>
      <p:ext uri="{BB962C8B-B14F-4D97-AF65-F5344CB8AC3E}">
        <p14:creationId xmlns:p14="http://schemas.microsoft.com/office/powerpoint/2010/main" val="3111574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Array och for</a:t>
            </a:r>
            <a:endParaRPr lang="sv-SE" dirty="0"/>
          </a:p>
        </p:txBody>
      </p:sp>
      <p:sp>
        <p:nvSpPr>
          <p:cNvPr id="6" name="AutoShape 3"/>
          <p:cNvSpPr>
            <a:spLocks noChangeArrowheads="1"/>
          </p:cNvSpPr>
          <p:nvPr/>
        </p:nvSpPr>
        <p:spPr bwMode="auto">
          <a:xfrm>
            <a:off x="1115616" y="2345893"/>
            <a:ext cx="7128792"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a:solidFill>
                  <a:srgbClr val="000000"/>
                </a:solidFill>
                <a:latin typeface="Courier New" pitchFamily="49" charset="0"/>
                <a:cs typeface="Times New Roman" pitchFamily="18" charset="0"/>
              </a:rPr>
              <a:t>for (var j = 0; j &lt; myArr.length; </a:t>
            </a:r>
            <a:r>
              <a:rPr lang="nb-NO" sz="2000" b="1" dirty="0" smtClean="0">
                <a:solidFill>
                  <a:srgbClr val="000000"/>
                </a:solidFill>
                <a:latin typeface="Courier New" pitchFamily="49" charset="0"/>
                <a:cs typeface="Times New Roman" pitchFamily="18" charset="0"/>
              </a:rPr>
              <a:t>j+=1) </a:t>
            </a:r>
            <a:r>
              <a:rPr lang="nb-NO" sz="2000" b="1" dirty="0">
                <a:solidFill>
                  <a:srgbClr val="000000"/>
                </a:solidFill>
                <a:latin typeface="Courier New" pitchFamily="49" charset="0"/>
                <a:cs typeface="Times New Roman" pitchFamily="18" charset="0"/>
              </a:rPr>
              <a:t>{</a:t>
            </a:r>
          </a:p>
          <a:p>
            <a:r>
              <a:rPr lang="nb-NO" sz="2000" b="1" dirty="0">
                <a:solidFill>
                  <a:srgbClr val="000000"/>
                </a:solidFill>
                <a:latin typeface="Courier New" pitchFamily="49" charset="0"/>
                <a:cs typeface="Times New Roman" pitchFamily="18" charset="0"/>
              </a:rPr>
              <a:t>	</a:t>
            </a:r>
            <a:r>
              <a:rPr lang="nb-NO" sz="2000" b="1" dirty="0" smtClean="0">
                <a:solidFill>
                  <a:srgbClr val="000000"/>
                </a:solidFill>
                <a:latin typeface="Courier New" pitchFamily="49" charset="0"/>
                <a:cs typeface="Times New Roman" pitchFamily="18" charset="0"/>
              </a:rPr>
              <a:t>console.log(typeof </a:t>
            </a:r>
            <a:r>
              <a:rPr lang="nb-NO" sz="2000" b="1" dirty="0">
                <a:solidFill>
                  <a:srgbClr val="000000"/>
                </a:solidFill>
                <a:latin typeface="Courier New" pitchFamily="49" charset="0"/>
                <a:cs typeface="Times New Roman" pitchFamily="18" charset="0"/>
              </a:rPr>
              <a:t>myArr[j]);</a:t>
            </a:r>
          </a:p>
          <a:p>
            <a:r>
              <a:rPr lang="nb-NO" sz="2000" b="1" dirty="0">
                <a:solidFill>
                  <a:srgbClr val="000000"/>
                </a:solidFill>
                <a:latin typeface="Courier New" pitchFamily="49" charset="0"/>
                <a:cs typeface="Times New Roman" pitchFamily="18" charset="0"/>
              </a:rPr>
              <a:t>}</a:t>
            </a:r>
          </a:p>
        </p:txBody>
      </p:sp>
      <p:sp>
        <p:nvSpPr>
          <p:cNvPr id="7" name="TextBox 6"/>
          <p:cNvSpPr txBox="1"/>
          <p:nvPr/>
        </p:nvSpPr>
        <p:spPr>
          <a:xfrm>
            <a:off x="1043608" y="2003857"/>
            <a:ext cx="1954381" cy="369332"/>
          </a:xfrm>
          <a:prstGeom prst="rect">
            <a:avLst/>
          </a:prstGeom>
          <a:noFill/>
        </p:spPr>
        <p:txBody>
          <a:bodyPr wrap="none" rtlCol="0">
            <a:spAutoFit/>
          </a:bodyPr>
          <a:lstStyle/>
          <a:p>
            <a:r>
              <a:rPr lang="sv-SE" dirty="0" smtClean="0">
                <a:latin typeface="Minya Nouvelle" pitchFamily="2" charset="0"/>
              </a:rPr>
              <a:t>Använd for-loop:</a:t>
            </a:r>
          </a:p>
        </p:txBody>
      </p:sp>
      <p:pic>
        <p:nvPicPr>
          <p:cNvPr id="8"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3"/>
          <p:cNvSpPr>
            <a:spLocks noChangeArrowheads="1"/>
          </p:cNvSpPr>
          <p:nvPr/>
        </p:nvSpPr>
        <p:spPr bwMode="auto">
          <a:xfrm>
            <a:off x="1115616" y="1345332"/>
            <a:ext cx="7095256"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a:solidFill>
                  <a:srgbClr val="000000"/>
                </a:solidFill>
                <a:latin typeface="Courier New" pitchFamily="49" charset="0"/>
                <a:cs typeface="Times New Roman" pitchFamily="18" charset="0"/>
              </a:rPr>
              <a:t>var myArr = [34, "</a:t>
            </a:r>
            <a:r>
              <a:rPr lang="nb-NO" sz="2000" b="1" dirty="0" smtClean="0">
                <a:solidFill>
                  <a:srgbClr val="000000"/>
                </a:solidFill>
                <a:latin typeface="Courier New" pitchFamily="49" charset="0"/>
                <a:cs typeface="Times New Roman" pitchFamily="18" charset="0"/>
              </a:rPr>
              <a:t>Jack", </a:t>
            </a:r>
            <a:r>
              <a:rPr lang="nb-NO" sz="2000" b="1" dirty="0">
                <a:solidFill>
                  <a:srgbClr val="000000"/>
                </a:solidFill>
                <a:latin typeface="Courier New" pitchFamily="49" charset="0"/>
                <a:cs typeface="Times New Roman" pitchFamily="18" charset="0"/>
              </a:rPr>
              <a:t>84.23, </a:t>
            </a: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12" name="AutoShape 3"/>
          <p:cNvSpPr>
            <a:spLocks noChangeArrowheads="1"/>
          </p:cNvSpPr>
          <p:nvPr/>
        </p:nvSpPr>
        <p:spPr bwMode="auto">
          <a:xfrm>
            <a:off x="395536" y="4002077"/>
            <a:ext cx="8424936"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dirty="0">
                <a:solidFill>
                  <a:srgbClr val="000000"/>
                </a:solidFill>
                <a:latin typeface="Courier New" pitchFamily="49" charset="0"/>
                <a:cs typeface="Times New Roman" pitchFamily="18" charset="0"/>
              </a:rPr>
              <a:t>for (</a:t>
            </a:r>
            <a:r>
              <a:rPr lang="nb-NO" sz="2000" b="1" dirty="0">
                <a:solidFill>
                  <a:srgbClr val="C00000"/>
                </a:solidFill>
                <a:latin typeface="Courier New" pitchFamily="49" charset="0"/>
                <a:cs typeface="Times New Roman" pitchFamily="18" charset="0"/>
              </a:rPr>
              <a:t>var j=0, length=myArr.length; j &lt; length</a:t>
            </a:r>
            <a:r>
              <a:rPr lang="nb-NO" sz="2000" dirty="0">
                <a:solidFill>
                  <a:srgbClr val="C00000"/>
                </a:solidFill>
                <a:latin typeface="Courier New" pitchFamily="49" charset="0"/>
                <a:cs typeface="Times New Roman" pitchFamily="18" charset="0"/>
              </a:rPr>
              <a:t>;</a:t>
            </a:r>
            <a:r>
              <a:rPr lang="nb-NO" sz="2000" dirty="0">
                <a:solidFill>
                  <a:srgbClr val="000000"/>
                </a:solidFill>
                <a:latin typeface="Courier New" pitchFamily="49" charset="0"/>
                <a:cs typeface="Times New Roman" pitchFamily="18" charset="0"/>
              </a:rPr>
              <a:t> </a:t>
            </a:r>
            <a:r>
              <a:rPr lang="nb-NO" sz="2000" dirty="0" smtClean="0">
                <a:solidFill>
                  <a:srgbClr val="000000"/>
                </a:solidFill>
                <a:latin typeface="Courier New" pitchFamily="49" charset="0"/>
                <a:cs typeface="Times New Roman" pitchFamily="18" charset="0"/>
              </a:rPr>
              <a:t>j+=1) </a:t>
            </a:r>
            <a:r>
              <a:rPr lang="nb-NO" sz="2000" dirty="0">
                <a:solidFill>
                  <a:srgbClr val="000000"/>
                </a:solidFill>
                <a:latin typeface="Courier New" pitchFamily="49" charset="0"/>
                <a:cs typeface="Times New Roman" pitchFamily="18" charset="0"/>
              </a:rPr>
              <a:t>{</a:t>
            </a:r>
          </a:p>
          <a:p>
            <a:r>
              <a:rPr lang="nb-NO" sz="2000" b="1" dirty="0" smtClean="0">
                <a:solidFill>
                  <a:srgbClr val="000000"/>
                </a:solidFill>
                <a:latin typeface="Courier New" pitchFamily="49" charset="0"/>
                <a:cs typeface="Times New Roman" pitchFamily="18" charset="0"/>
              </a:rPr>
              <a:t>   </a:t>
            </a:r>
            <a:r>
              <a:rPr lang="nb-NO" sz="2000" dirty="0" smtClean="0">
                <a:solidFill>
                  <a:srgbClr val="000000"/>
                </a:solidFill>
                <a:latin typeface="Courier New" pitchFamily="49" charset="0"/>
                <a:cs typeface="Times New Roman" pitchFamily="18" charset="0"/>
              </a:rPr>
              <a:t>console.log(typeof </a:t>
            </a:r>
            <a:r>
              <a:rPr lang="nb-NO" sz="2000" dirty="0">
                <a:solidFill>
                  <a:srgbClr val="000000"/>
                </a:solidFill>
                <a:latin typeface="Courier New" pitchFamily="49" charset="0"/>
                <a:cs typeface="Times New Roman" pitchFamily="18" charset="0"/>
              </a:rPr>
              <a:t>myArr[j]);</a:t>
            </a:r>
          </a:p>
          <a:p>
            <a:r>
              <a:rPr lang="nb-NO" sz="2000" dirty="0" smtClean="0">
                <a:solidFill>
                  <a:srgbClr val="000000"/>
                </a:solidFill>
                <a:latin typeface="Courier New" pitchFamily="49" charset="0"/>
                <a:cs typeface="Times New Roman" pitchFamily="18" charset="0"/>
              </a:rPr>
              <a:t>}</a:t>
            </a:r>
            <a:endParaRPr lang="nb-NO" sz="2000" dirty="0">
              <a:solidFill>
                <a:srgbClr val="000000"/>
              </a:solidFill>
              <a:latin typeface="Courier New" pitchFamily="49" charset="0"/>
              <a:cs typeface="Times New Roman" pitchFamily="18" charset="0"/>
            </a:endParaRPr>
          </a:p>
        </p:txBody>
      </p:sp>
      <p:sp>
        <p:nvSpPr>
          <p:cNvPr id="13" name="TextBox 12"/>
          <p:cNvSpPr txBox="1"/>
          <p:nvPr/>
        </p:nvSpPr>
        <p:spPr>
          <a:xfrm>
            <a:off x="395536" y="3640296"/>
            <a:ext cx="2566728" cy="369332"/>
          </a:xfrm>
          <a:prstGeom prst="rect">
            <a:avLst/>
          </a:prstGeom>
          <a:noFill/>
        </p:spPr>
        <p:txBody>
          <a:bodyPr wrap="none" rtlCol="0">
            <a:spAutoFit/>
          </a:bodyPr>
          <a:lstStyle/>
          <a:p>
            <a:r>
              <a:rPr lang="sv-SE" dirty="0" smtClean="0">
                <a:latin typeface="Minya Nouvelle" pitchFamily="2" charset="0"/>
              </a:rPr>
              <a:t>Ännu mer resurssnålt:</a:t>
            </a:r>
          </a:p>
        </p:txBody>
      </p:sp>
    </p:spTree>
    <p:extLst>
      <p:ext uri="{BB962C8B-B14F-4D97-AF65-F5344CB8AC3E}">
        <p14:creationId xmlns:p14="http://schemas.microsoft.com/office/powerpoint/2010/main" val="511288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Undvik for in på </a:t>
            </a:r>
            <a:r>
              <a:rPr lang="sv-SE" dirty="0" err="1" smtClean="0"/>
              <a:t>arrayer</a:t>
            </a:r>
            <a:endParaRPr lang="sv-SE" dirty="0"/>
          </a:p>
        </p:txBody>
      </p:sp>
      <p:sp>
        <p:nvSpPr>
          <p:cNvPr id="4" name="AutoShape 3"/>
          <p:cNvSpPr>
            <a:spLocks noChangeArrowheads="1"/>
          </p:cNvSpPr>
          <p:nvPr/>
        </p:nvSpPr>
        <p:spPr bwMode="auto">
          <a:xfrm>
            <a:off x="1115616" y="2499201"/>
            <a:ext cx="7095256"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smtClean="0">
                <a:solidFill>
                  <a:srgbClr val="000000"/>
                </a:solidFill>
                <a:latin typeface="Courier New" pitchFamily="49" charset="0"/>
                <a:cs typeface="Times New Roman" pitchFamily="18" charset="0"/>
              </a:rPr>
              <a:t>for (var i </a:t>
            </a:r>
            <a:r>
              <a:rPr lang="nb-NO" sz="2000" b="1" dirty="0">
                <a:solidFill>
                  <a:srgbClr val="000000"/>
                </a:solidFill>
                <a:latin typeface="Courier New" pitchFamily="49" charset="0"/>
                <a:cs typeface="Times New Roman" pitchFamily="18" charset="0"/>
              </a:rPr>
              <a:t>in myArr) {</a:t>
            </a:r>
          </a:p>
          <a:p>
            <a:r>
              <a:rPr lang="nb-NO" sz="2000" b="1" dirty="0">
                <a:solidFill>
                  <a:srgbClr val="000000"/>
                </a:solidFill>
                <a:latin typeface="Courier New" pitchFamily="49" charset="0"/>
                <a:cs typeface="Times New Roman" pitchFamily="18" charset="0"/>
              </a:rPr>
              <a:t>	</a:t>
            </a:r>
            <a:r>
              <a:rPr lang="nb-NO" sz="2000" b="1" dirty="0" smtClean="0">
                <a:solidFill>
                  <a:srgbClr val="000000"/>
                </a:solidFill>
                <a:latin typeface="Courier New" pitchFamily="49" charset="0"/>
                <a:cs typeface="Times New Roman" pitchFamily="18" charset="0"/>
              </a:rPr>
              <a:t>console.log(typeof </a:t>
            </a:r>
            <a:r>
              <a:rPr lang="nb-NO" sz="2000" b="1" dirty="0">
                <a:solidFill>
                  <a:srgbClr val="000000"/>
                </a:solidFill>
                <a:latin typeface="Courier New" pitchFamily="49" charset="0"/>
                <a:cs typeface="Times New Roman" pitchFamily="18" charset="0"/>
              </a:rPr>
              <a:t>myArr[i]);</a:t>
            </a:r>
          </a:p>
          <a:p>
            <a:r>
              <a:rPr lang="nb-NO" sz="2000" b="1" dirty="0">
                <a:solidFill>
                  <a:srgbClr val="000000"/>
                </a:solidFill>
                <a:latin typeface="Courier New" pitchFamily="49" charset="0"/>
                <a:cs typeface="Times New Roman" pitchFamily="18" charset="0"/>
              </a:rPr>
              <a:t>}</a:t>
            </a:r>
          </a:p>
        </p:txBody>
      </p:sp>
      <p:sp>
        <p:nvSpPr>
          <p:cNvPr id="5" name="TextBox 4"/>
          <p:cNvSpPr txBox="1"/>
          <p:nvPr/>
        </p:nvSpPr>
        <p:spPr>
          <a:xfrm>
            <a:off x="1043608" y="2137420"/>
            <a:ext cx="4661854" cy="369332"/>
          </a:xfrm>
          <a:prstGeom prst="rect">
            <a:avLst/>
          </a:prstGeom>
          <a:noFill/>
        </p:spPr>
        <p:txBody>
          <a:bodyPr wrap="none" rtlCol="0">
            <a:spAutoFit/>
          </a:bodyPr>
          <a:lstStyle/>
          <a:p>
            <a:r>
              <a:rPr lang="sv-SE" dirty="0" smtClean="0">
                <a:latin typeface="Minya Nouvelle" pitchFamily="2" charset="0"/>
              </a:rPr>
              <a:t>Riskabelt att använda med for – in loopar:</a:t>
            </a:r>
          </a:p>
        </p:txBody>
      </p:sp>
      <p:sp>
        <p:nvSpPr>
          <p:cNvPr id="6" name="Double Bracket 5"/>
          <p:cNvSpPr/>
          <p:nvPr/>
        </p:nvSpPr>
        <p:spPr>
          <a:xfrm>
            <a:off x="683568" y="2146712"/>
            <a:ext cx="7920880" cy="1502876"/>
          </a:xfrm>
          <a:prstGeom prst="bracketPair">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7297607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E</a:t>
            </a:r>
            <a:r>
              <a:rPr lang="sv-SE" dirty="0" smtClean="0"/>
              <a:t>03 – </a:t>
            </a:r>
            <a:r>
              <a:rPr lang="en-US" sz="3200" dirty="0"/>
              <a:t>Day 3: 2:00 </a:t>
            </a:r>
            <a:r>
              <a:rPr lang="en-US" sz="3200" dirty="0" smtClean="0"/>
              <a:t>p.m. - </a:t>
            </a:r>
            <a:r>
              <a:rPr lang="en-US" sz="3200" dirty="0"/>
              <a:t>3:00 p.m.</a:t>
            </a:r>
            <a:endParaRPr lang="sv-SE" sz="3200" dirty="0"/>
          </a:p>
        </p:txBody>
      </p:sp>
      <p:sp>
        <p:nvSpPr>
          <p:cNvPr id="4" name="TextBox 3"/>
          <p:cNvSpPr txBox="1"/>
          <p:nvPr/>
        </p:nvSpPr>
        <p:spPr>
          <a:xfrm>
            <a:off x="1403648" y="1378601"/>
            <a:ext cx="3235116" cy="4001095"/>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Funktioner</a:t>
            </a:r>
          </a:p>
          <a:p>
            <a:pPr marL="285750" indent="-285750">
              <a:buFont typeface="Arial" charset="0"/>
              <a:buChar char="•"/>
            </a:pPr>
            <a:r>
              <a:rPr lang="sv-SE" dirty="0" smtClean="0">
                <a:latin typeface="Minya Nouvelle" pitchFamily="2" charset="0"/>
              </a:rPr>
              <a:t>Ordning av inladdning</a:t>
            </a:r>
          </a:p>
          <a:p>
            <a:pPr marL="285750" indent="-285750">
              <a:buFont typeface="Arial" charset="0"/>
              <a:buChar char="•"/>
            </a:pPr>
            <a:r>
              <a:rPr lang="sv-SE" dirty="0">
                <a:latin typeface="Minya Nouvelle" pitchFamily="2" charset="0"/>
              </a:rPr>
              <a:t>Objekt (skapa och ta bort)</a:t>
            </a:r>
          </a:p>
          <a:p>
            <a:pPr marL="285750" indent="-285750">
              <a:buFont typeface="Arial" charset="0"/>
              <a:buChar char="•"/>
            </a:pPr>
            <a:r>
              <a:rPr lang="sv-SE" dirty="0" err="1" smtClean="0">
                <a:latin typeface="Minya Nouvelle" pitchFamily="2" charset="0"/>
              </a:rPr>
              <a:t>Arrayer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Date</a:t>
            </a:r>
          </a:p>
          <a:p>
            <a:pPr marL="285750" indent="-285750">
              <a:buFont typeface="Arial" charset="0"/>
              <a:buChar char="•"/>
            </a:pPr>
            <a:r>
              <a:rPr lang="sv-SE" dirty="0" err="1" smtClean="0">
                <a:latin typeface="Minya Nouvelle" pitchFamily="2" charset="0"/>
              </a:rPr>
              <a:t>Math</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try/</a:t>
            </a:r>
            <a:r>
              <a:rPr lang="sv-SE" dirty="0" err="1" smtClean="0">
                <a:latin typeface="Minya Nouvelle" pitchFamily="2" charset="0"/>
              </a:rPr>
              <a:t>catch</a:t>
            </a:r>
            <a:r>
              <a:rPr lang="sv-SE" dirty="0" smtClean="0">
                <a:latin typeface="Minya Nouvelle" pitchFamily="2" charset="0"/>
              </a:rPr>
              <a:t>/</a:t>
            </a:r>
            <a:r>
              <a:rPr lang="sv-SE" dirty="0" err="1" smtClean="0">
                <a:latin typeface="Minya Nouvelle" pitchFamily="2" charset="0"/>
              </a:rPr>
              <a:t>finally</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Iterativa</a:t>
            </a:r>
            <a:r>
              <a:rPr lang="en-US" dirty="0" smtClean="0"/>
              <a:t> </a:t>
            </a:r>
            <a:r>
              <a:rPr lang="en-US" dirty="0" err="1" smtClean="0"/>
              <a:t>metoder</a:t>
            </a:r>
            <a:endParaRPr lang="en-US" dirty="0"/>
          </a:p>
        </p:txBody>
      </p:sp>
      <p:sp>
        <p:nvSpPr>
          <p:cNvPr id="4" name="TextBox 3"/>
          <p:cNvSpPr txBox="1"/>
          <p:nvPr/>
        </p:nvSpPr>
        <p:spPr>
          <a:xfrm>
            <a:off x="8244408" y="5161756"/>
            <a:ext cx="671979" cy="369332"/>
          </a:xfrm>
          <a:prstGeom prst="rect">
            <a:avLst/>
          </a:prstGeom>
          <a:noFill/>
        </p:spPr>
        <p:txBody>
          <a:bodyPr wrap="none" rtlCol="0">
            <a:spAutoFit/>
          </a:bodyPr>
          <a:lstStyle/>
          <a:p>
            <a:r>
              <a:rPr lang="en-US" dirty="0" smtClean="0">
                <a:latin typeface="Minya Nouvelle" pitchFamily="2" charset="0"/>
              </a:rPr>
              <a:t>IE9+</a:t>
            </a:r>
          </a:p>
        </p:txBody>
      </p:sp>
    </p:spTree>
    <p:extLst>
      <p:ext uri="{BB962C8B-B14F-4D97-AF65-F5344CB8AC3E}">
        <p14:creationId xmlns:p14="http://schemas.microsoft.com/office/powerpoint/2010/main" val="2985594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1380"/>
            <a:ext cx="7772400" cy="773912"/>
          </a:xfrm>
        </p:spPr>
        <p:txBody>
          <a:bodyPr/>
          <a:lstStyle/>
          <a:p>
            <a:r>
              <a:rPr lang="sv-SE" dirty="0" smtClean="0"/>
              <a:t>Matris</a:t>
            </a:r>
            <a:r>
              <a:rPr lang="sv-SE" sz="2800" dirty="0" smtClean="0"/>
              <a:t> (multidimensionell </a:t>
            </a:r>
            <a:r>
              <a:rPr lang="sv-SE" sz="2800" dirty="0" err="1" smtClean="0"/>
              <a:t>array</a:t>
            </a:r>
            <a:r>
              <a:rPr lang="sv-SE" sz="2800" dirty="0" smtClean="0"/>
              <a:t>)</a:t>
            </a:r>
            <a:endParaRPr lang="sv-SE" dirty="0"/>
          </a:p>
        </p:txBody>
      </p:sp>
      <p:sp>
        <p:nvSpPr>
          <p:cNvPr id="5" name="Subtitle 4"/>
          <p:cNvSpPr>
            <a:spLocks noGrp="1"/>
          </p:cNvSpPr>
          <p:nvPr>
            <p:ph type="subTitle" idx="1"/>
          </p:nvPr>
        </p:nvSpPr>
        <p:spPr/>
        <p:txBody>
          <a:bodyPr/>
          <a:lstStyle/>
          <a:p>
            <a:endParaRPr lang="sv-SE"/>
          </a:p>
        </p:txBody>
      </p:sp>
      <p:sp>
        <p:nvSpPr>
          <p:cNvPr id="6" name="AutoShape 4"/>
          <p:cNvSpPr>
            <a:spLocks noChangeArrowheads="1"/>
          </p:cNvSpPr>
          <p:nvPr/>
        </p:nvSpPr>
        <p:spPr bwMode="auto">
          <a:xfrm>
            <a:off x="495498" y="1273324"/>
            <a:ext cx="4580558"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dirty="0">
                <a:solidFill>
                  <a:srgbClr val="000000"/>
                </a:solidFill>
                <a:latin typeface="Courier New" pitchFamily="49" charset="0"/>
                <a:cs typeface="Times New Roman" pitchFamily="18" charset="0"/>
              </a:rPr>
              <a:t>var myArr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myArr[0] = </a:t>
            </a:r>
            <a:r>
              <a:rPr lang="nb-NO" sz="2400" b="1" dirty="0" smtClean="0">
                <a:solidFill>
                  <a:srgbClr val="000000"/>
                </a:solidFill>
                <a:latin typeface="Courier New" pitchFamily="49" charset="0"/>
                <a:cs typeface="Times New Roman" pitchFamily="18" charset="0"/>
              </a:rPr>
              <a:t>[10,11,12];</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myArr[1] = </a:t>
            </a:r>
            <a:r>
              <a:rPr lang="nb-NO" sz="2400" b="1" dirty="0" smtClean="0">
                <a:solidFill>
                  <a:srgbClr val="000000"/>
                </a:solidFill>
                <a:latin typeface="Courier New" pitchFamily="49" charset="0"/>
                <a:cs typeface="Times New Roman" pitchFamily="18" charset="0"/>
              </a:rPr>
              <a:t>[13,14,15];</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myArr[2] = </a:t>
            </a:r>
            <a:r>
              <a:rPr lang="nb-NO" sz="2400" b="1" dirty="0" smtClean="0">
                <a:solidFill>
                  <a:srgbClr val="000000"/>
                </a:solidFill>
                <a:latin typeface="Courier New" pitchFamily="49" charset="0"/>
                <a:cs typeface="Times New Roman" pitchFamily="18" charset="0"/>
              </a:rPr>
              <a:t>[16,17,18];</a:t>
            </a:r>
            <a:endParaRPr lang="nb-NO" sz="2400" b="1" dirty="0">
              <a:solidFill>
                <a:srgbClr val="000000"/>
              </a:solidFill>
              <a:latin typeface="Courier New" pitchFamily="49" charset="0"/>
              <a:cs typeface="Times New Roman" pitchFamily="18" charset="0"/>
            </a:endParaRPr>
          </a:p>
        </p:txBody>
      </p:sp>
      <p:sp>
        <p:nvSpPr>
          <p:cNvPr id="7" name="Rectangle 5"/>
          <p:cNvSpPr>
            <a:spLocks noChangeArrowheads="1"/>
          </p:cNvSpPr>
          <p:nvPr/>
        </p:nvSpPr>
        <p:spPr bwMode="auto">
          <a:xfrm>
            <a:off x="5580063" y="1272630"/>
            <a:ext cx="863600" cy="1512887"/>
          </a:xfrm>
          <a:prstGeom prst="rect">
            <a:avLst/>
          </a:prstGeom>
          <a:noFill/>
          <a:ln w="25400" algn="ctr">
            <a:solidFill>
              <a:schemeClr val="tx1"/>
            </a:solidFill>
            <a:miter lim="800000"/>
            <a:headEnd/>
            <a:tailEnd/>
          </a:ln>
        </p:spPr>
        <p:txBody>
          <a:bodyPr anchor="ctr">
            <a:spAutoFit/>
          </a:bodyPr>
          <a:lstStyle/>
          <a:p>
            <a:endParaRPr lang="sv-SE"/>
          </a:p>
        </p:txBody>
      </p:sp>
      <p:sp>
        <p:nvSpPr>
          <p:cNvPr id="8" name="Rectangle 6"/>
          <p:cNvSpPr>
            <a:spLocks noChangeArrowheads="1"/>
          </p:cNvSpPr>
          <p:nvPr/>
        </p:nvSpPr>
        <p:spPr bwMode="auto">
          <a:xfrm>
            <a:off x="6445250" y="1272630"/>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9" name="Rectangle 7"/>
          <p:cNvSpPr>
            <a:spLocks noChangeArrowheads="1"/>
          </p:cNvSpPr>
          <p:nvPr/>
        </p:nvSpPr>
        <p:spPr bwMode="auto">
          <a:xfrm>
            <a:off x="7308850" y="1272630"/>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0" name="Rectangle 8"/>
          <p:cNvSpPr>
            <a:spLocks noChangeArrowheads="1"/>
          </p:cNvSpPr>
          <p:nvPr/>
        </p:nvSpPr>
        <p:spPr bwMode="auto">
          <a:xfrm>
            <a:off x="6445250"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1" name="Rectangle 9"/>
          <p:cNvSpPr>
            <a:spLocks noChangeArrowheads="1"/>
          </p:cNvSpPr>
          <p:nvPr/>
        </p:nvSpPr>
        <p:spPr bwMode="auto">
          <a:xfrm>
            <a:off x="7308850"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2" name="Rectangle 10"/>
          <p:cNvSpPr>
            <a:spLocks noChangeArrowheads="1"/>
          </p:cNvSpPr>
          <p:nvPr/>
        </p:nvSpPr>
        <p:spPr bwMode="auto">
          <a:xfrm>
            <a:off x="6445250" y="2280692"/>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3" name="Rectangle 11"/>
          <p:cNvSpPr>
            <a:spLocks noChangeArrowheads="1"/>
          </p:cNvSpPr>
          <p:nvPr/>
        </p:nvSpPr>
        <p:spPr bwMode="auto">
          <a:xfrm>
            <a:off x="7308850" y="2280692"/>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4" name="Rectangle 12"/>
          <p:cNvSpPr>
            <a:spLocks noChangeArrowheads="1"/>
          </p:cNvSpPr>
          <p:nvPr/>
        </p:nvSpPr>
        <p:spPr bwMode="auto">
          <a:xfrm>
            <a:off x="5580063" y="1274217"/>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5" name="Rectangle 13"/>
          <p:cNvSpPr>
            <a:spLocks noChangeArrowheads="1"/>
          </p:cNvSpPr>
          <p:nvPr/>
        </p:nvSpPr>
        <p:spPr bwMode="auto">
          <a:xfrm>
            <a:off x="5580063"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6" name="Text Box 15"/>
          <p:cNvSpPr txBox="1">
            <a:spLocks noChangeArrowheads="1"/>
          </p:cNvSpPr>
          <p:nvPr/>
        </p:nvSpPr>
        <p:spPr bwMode="auto">
          <a:xfrm>
            <a:off x="5795963" y="985292"/>
            <a:ext cx="2125662" cy="304800"/>
          </a:xfrm>
          <a:prstGeom prst="rect">
            <a:avLst/>
          </a:prstGeom>
          <a:noFill/>
          <a:ln w="9525" algn="ctr">
            <a:noFill/>
            <a:miter lim="800000"/>
            <a:headEnd/>
            <a:tailEnd/>
          </a:ln>
        </p:spPr>
        <p:txBody>
          <a:bodyPr wrap="none">
            <a:spAutoFit/>
          </a:bodyPr>
          <a:lstStyle/>
          <a:p>
            <a:r>
              <a:rPr lang="sv-SE"/>
              <a:t>0	1	2</a:t>
            </a:r>
          </a:p>
        </p:txBody>
      </p:sp>
      <p:sp>
        <p:nvSpPr>
          <p:cNvPr id="17" name="Text Box 16"/>
          <p:cNvSpPr txBox="1">
            <a:spLocks noChangeArrowheads="1"/>
          </p:cNvSpPr>
          <p:nvPr/>
        </p:nvSpPr>
        <p:spPr bwMode="auto">
          <a:xfrm>
            <a:off x="5219700" y="1347614"/>
            <a:ext cx="296863" cy="1155700"/>
          </a:xfrm>
          <a:prstGeom prst="rect">
            <a:avLst/>
          </a:prstGeom>
          <a:noFill/>
          <a:ln w="9525" algn="ctr">
            <a:noFill/>
            <a:miter lim="800000"/>
            <a:headEnd/>
            <a:tailEnd/>
          </a:ln>
        </p:spPr>
        <p:txBody>
          <a:bodyPr wrap="none">
            <a:spAutoFit/>
          </a:bodyPr>
          <a:lstStyle/>
          <a:p>
            <a:r>
              <a:rPr lang="sv-SE"/>
              <a:t>0</a:t>
            </a:r>
          </a:p>
          <a:p>
            <a:endParaRPr lang="sv-SE"/>
          </a:p>
          <a:p>
            <a:r>
              <a:rPr lang="sv-SE"/>
              <a:t>1</a:t>
            </a:r>
          </a:p>
          <a:p>
            <a:endParaRPr lang="sv-SE"/>
          </a:p>
          <a:p>
            <a:r>
              <a:rPr lang="sv-SE"/>
              <a:t>2</a:t>
            </a:r>
          </a:p>
        </p:txBody>
      </p:sp>
      <p:sp>
        <p:nvSpPr>
          <p:cNvPr id="18" name="Text Box 19"/>
          <p:cNvSpPr txBox="1">
            <a:spLocks noChangeArrowheads="1"/>
          </p:cNvSpPr>
          <p:nvPr/>
        </p:nvSpPr>
        <p:spPr bwMode="auto">
          <a:xfrm>
            <a:off x="7524750" y="1848892"/>
            <a:ext cx="418704" cy="369332"/>
          </a:xfrm>
          <a:prstGeom prst="rect">
            <a:avLst/>
          </a:prstGeom>
          <a:noFill/>
          <a:ln w="9525" algn="ctr">
            <a:noFill/>
            <a:miter lim="800000"/>
            <a:headEnd/>
            <a:tailEnd/>
          </a:ln>
        </p:spPr>
        <p:txBody>
          <a:bodyPr wrap="none">
            <a:spAutoFit/>
          </a:bodyPr>
          <a:lstStyle/>
          <a:p>
            <a:r>
              <a:rPr lang="sv-SE" dirty="0"/>
              <a:t>1</a:t>
            </a:r>
            <a:r>
              <a:rPr lang="sv-SE" dirty="0" smtClean="0"/>
              <a:t>5</a:t>
            </a:r>
            <a:endParaRPr lang="sv-SE" dirty="0"/>
          </a:p>
        </p:txBody>
      </p:sp>
      <p:sp>
        <p:nvSpPr>
          <p:cNvPr id="19" name="Text Box 20"/>
          <p:cNvSpPr txBox="1">
            <a:spLocks noChangeArrowheads="1"/>
          </p:cNvSpPr>
          <p:nvPr/>
        </p:nvSpPr>
        <p:spPr bwMode="auto">
          <a:xfrm>
            <a:off x="5795963" y="1347614"/>
            <a:ext cx="418704" cy="369332"/>
          </a:xfrm>
          <a:prstGeom prst="rect">
            <a:avLst/>
          </a:prstGeom>
          <a:noFill/>
          <a:ln w="9525" algn="ctr">
            <a:noFill/>
            <a:miter lim="800000"/>
            <a:headEnd/>
            <a:tailEnd/>
          </a:ln>
        </p:spPr>
        <p:txBody>
          <a:bodyPr wrap="none">
            <a:spAutoFit/>
          </a:bodyPr>
          <a:lstStyle/>
          <a:p>
            <a:r>
              <a:rPr lang="sv-SE" dirty="0" smtClean="0"/>
              <a:t>10</a:t>
            </a:r>
            <a:endParaRPr lang="sv-SE" dirty="0"/>
          </a:p>
        </p:txBody>
      </p:sp>
      <p:sp>
        <p:nvSpPr>
          <p:cNvPr id="20" name="Text Box 20"/>
          <p:cNvSpPr txBox="1">
            <a:spLocks noChangeArrowheads="1"/>
          </p:cNvSpPr>
          <p:nvPr/>
        </p:nvSpPr>
        <p:spPr bwMode="auto">
          <a:xfrm>
            <a:off x="5795963" y="2353717"/>
            <a:ext cx="418704" cy="369332"/>
          </a:xfrm>
          <a:prstGeom prst="rect">
            <a:avLst/>
          </a:prstGeom>
          <a:noFill/>
          <a:ln w="9525" algn="ctr">
            <a:noFill/>
            <a:miter lim="800000"/>
            <a:headEnd/>
            <a:tailEnd/>
          </a:ln>
        </p:spPr>
        <p:txBody>
          <a:bodyPr wrap="none">
            <a:spAutoFit/>
          </a:bodyPr>
          <a:lstStyle/>
          <a:p>
            <a:r>
              <a:rPr lang="sv-SE" dirty="0" smtClean="0"/>
              <a:t>16</a:t>
            </a:r>
            <a:endParaRPr lang="sv-SE" dirty="0"/>
          </a:p>
        </p:txBody>
      </p:sp>
      <p:sp>
        <p:nvSpPr>
          <p:cNvPr id="21" name="Text Box 20"/>
          <p:cNvSpPr txBox="1">
            <a:spLocks noChangeArrowheads="1"/>
          </p:cNvSpPr>
          <p:nvPr/>
        </p:nvSpPr>
        <p:spPr bwMode="auto">
          <a:xfrm>
            <a:off x="6673576" y="1347614"/>
            <a:ext cx="418704" cy="369332"/>
          </a:xfrm>
          <a:prstGeom prst="rect">
            <a:avLst/>
          </a:prstGeom>
          <a:noFill/>
          <a:ln w="9525" algn="ctr">
            <a:noFill/>
            <a:miter lim="800000"/>
            <a:headEnd/>
            <a:tailEnd/>
          </a:ln>
        </p:spPr>
        <p:txBody>
          <a:bodyPr wrap="none">
            <a:spAutoFit/>
          </a:bodyPr>
          <a:lstStyle/>
          <a:p>
            <a:r>
              <a:rPr lang="sv-SE" dirty="0" smtClean="0"/>
              <a:t>11</a:t>
            </a:r>
          </a:p>
        </p:txBody>
      </p:sp>
      <p:sp>
        <p:nvSpPr>
          <p:cNvPr id="22" name="Text Box 20"/>
          <p:cNvSpPr txBox="1">
            <a:spLocks noChangeArrowheads="1"/>
          </p:cNvSpPr>
          <p:nvPr/>
        </p:nvSpPr>
        <p:spPr bwMode="auto">
          <a:xfrm>
            <a:off x="7537672" y="1347614"/>
            <a:ext cx="418704" cy="369332"/>
          </a:xfrm>
          <a:prstGeom prst="rect">
            <a:avLst/>
          </a:prstGeom>
          <a:noFill/>
          <a:ln w="9525" algn="ctr">
            <a:noFill/>
            <a:miter lim="800000"/>
            <a:headEnd/>
            <a:tailEnd/>
          </a:ln>
        </p:spPr>
        <p:txBody>
          <a:bodyPr wrap="none">
            <a:spAutoFit/>
          </a:bodyPr>
          <a:lstStyle/>
          <a:p>
            <a:r>
              <a:rPr lang="sv-SE" dirty="0" smtClean="0"/>
              <a:t>12</a:t>
            </a:r>
          </a:p>
        </p:txBody>
      </p:sp>
      <p:sp>
        <p:nvSpPr>
          <p:cNvPr id="23" name="Text Box 20"/>
          <p:cNvSpPr txBox="1">
            <a:spLocks noChangeArrowheads="1"/>
          </p:cNvSpPr>
          <p:nvPr/>
        </p:nvSpPr>
        <p:spPr bwMode="auto">
          <a:xfrm>
            <a:off x="5796136" y="1842378"/>
            <a:ext cx="418704" cy="369332"/>
          </a:xfrm>
          <a:prstGeom prst="rect">
            <a:avLst/>
          </a:prstGeom>
          <a:noFill/>
          <a:ln w="9525" algn="ctr">
            <a:noFill/>
            <a:miter lim="800000"/>
            <a:headEnd/>
            <a:tailEnd/>
          </a:ln>
        </p:spPr>
        <p:txBody>
          <a:bodyPr wrap="none">
            <a:spAutoFit/>
          </a:bodyPr>
          <a:lstStyle/>
          <a:p>
            <a:r>
              <a:rPr lang="sv-SE" dirty="0" smtClean="0"/>
              <a:t>13</a:t>
            </a:r>
          </a:p>
        </p:txBody>
      </p:sp>
      <p:sp>
        <p:nvSpPr>
          <p:cNvPr id="24" name="Text Box 20"/>
          <p:cNvSpPr txBox="1">
            <a:spLocks noChangeArrowheads="1"/>
          </p:cNvSpPr>
          <p:nvPr/>
        </p:nvSpPr>
        <p:spPr bwMode="auto">
          <a:xfrm>
            <a:off x="6673576" y="1842378"/>
            <a:ext cx="418704" cy="369332"/>
          </a:xfrm>
          <a:prstGeom prst="rect">
            <a:avLst/>
          </a:prstGeom>
          <a:noFill/>
          <a:ln w="9525" algn="ctr">
            <a:noFill/>
            <a:miter lim="800000"/>
            <a:headEnd/>
            <a:tailEnd/>
          </a:ln>
        </p:spPr>
        <p:txBody>
          <a:bodyPr wrap="none">
            <a:spAutoFit/>
          </a:bodyPr>
          <a:lstStyle/>
          <a:p>
            <a:r>
              <a:rPr lang="sv-SE" dirty="0" smtClean="0"/>
              <a:t>14</a:t>
            </a:r>
          </a:p>
        </p:txBody>
      </p:sp>
      <p:sp>
        <p:nvSpPr>
          <p:cNvPr id="25" name="Text Box 20"/>
          <p:cNvSpPr txBox="1">
            <a:spLocks noChangeArrowheads="1"/>
          </p:cNvSpPr>
          <p:nvPr/>
        </p:nvSpPr>
        <p:spPr bwMode="auto">
          <a:xfrm>
            <a:off x="6673576" y="2346434"/>
            <a:ext cx="418704" cy="369332"/>
          </a:xfrm>
          <a:prstGeom prst="rect">
            <a:avLst/>
          </a:prstGeom>
          <a:noFill/>
          <a:ln w="9525" algn="ctr">
            <a:noFill/>
            <a:miter lim="800000"/>
            <a:headEnd/>
            <a:tailEnd/>
          </a:ln>
        </p:spPr>
        <p:txBody>
          <a:bodyPr wrap="none">
            <a:spAutoFit/>
          </a:bodyPr>
          <a:lstStyle/>
          <a:p>
            <a:r>
              <a:rPr lang="sv-SE" dirty="0" smtClean="0"/>
              <a:t>17</a:t>
            </a:r>
          </a:p>
        </p:txBody>
      </p:sp>
      <p:sp>
        <p:nvSpPr>
          <p:cNvPr id="26" name="Text Box 20"/>
          <p:cNvSpPr txBox="1">
            <a:spLocks noChangeArrowheads="1"/>
          </p:cNvSpPr>
          <p:nvPr/>
        </p:nvSpPr>
        <p:spPr bwMode="auto">
          <a:xfrm>
            <a:off x="7537672" y="2355726"/>
            <a:ext cx="418704" cy="369332"/>
          </a:xfrm>
          <a:prstGeom prst="rect">
            <a:avLst/>
          </a:prstGeom>
          <a:noFill/>
          <a:ln w="9525" algn="ctr">
            <a:noFill/>
            <a:miter lim="800000"/>
            <a:headEnd/>
            <a:tailEnd/>
          </a:ln>
        </p:spPr>
        <p:txBody>
          <a:bodyPr wrap="none">
            <a:spAutoFit/>
          </a:bodyPr>
          <a:lstStyle/>
          <a:p>
            <a:r>
              <a:rPr lang="sv-SE" dirty="0" smtClean="0"/>
              <a:t>18</a:t>
            </a:r>
          </a:p>
        </p:txBody>
      </p:sp>
      <p:sp>
        <p:nvSpPr>
          <p:cNvPr id="27" name="AutoShape 17"/>
          <p:cNvSpPr>
            <a:spLocks noChangeArrowheads="1"/>
          </p:cNvSpPr>
          <p:nvPr/>
        </p:nvSpPr>
        <p:spPr bwMode="auto">
          <a:xfrm>
            <a:off x="539874" y="3721596"/>
            <a:ext cx="3816102"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a:solidFill>
                  <a:srgbClr val="000000"/>
                </a:solidFill>
                <a:latin typeface="Courier New" pitchFamily="49" charset="0"/>
                <a:cs typeface="Times New Roman" pitchFamily="18" charset="0"/>
              </a:rPr>
              <a:t>myArr[1][2] = 45;</a:t>
            </a:r>
          </a:p>
          <a:p>
            <a:r>
              <a:rPr lang="nb-NO" sz="2400" b="1">
                <a:solidFill>
                  <a:srgbClr val="000000"/>
                </a:solidFill>
                <a:latin typeface="Courier New" pitchFamily="49" charset="0"/>
                <a:cs typeface="Times New Roman" pitchFamily="18" charset="0"/>
              </a:rPr>
              <a:t>myArr[2][0] = 12;</a:t>
            </a:r>
          </a:p>
        </p:txBody>
      </p:sp>
      <p:sp>
        <p:nvSpPr>
          <p:cNvPr id="29" name="Rectangle 5"/>
          <p:cNvSpPr>
            <a:spLocks noChangeArrowheads="1"/>
          </p:cNvSpPr>
          <p:nvPr/>
        </p:nvSpPr>
        <p:spPr bwMode="auto">
          <a:xfrm>
            <a:off x="5580435" y="3576886"/>
            <a:ext cx="863600" cy="1512887"/>
          </a:xfrm>
          <a:prstGeom prst="rect">
            <a:avLst/>
          </a:prstGeom>
          <a:noFill/>
          <a:ln w="25400" algn="ctr">
            <a:solidFill>
              <a:schemeClr val="tx1"/>
            </a:solidFill>
            <a:miter lim="800000"/>
            <a:headEnd/>
            <a:tailEnd/>
          </a:ln>
        </p:spPr>
        <p:txBody>
          <a:bodyPr anchor="ctr">
            <a:spAutoFit/>
          </a:bodyPr>
          <a:lstStyle/>
          <a:p>
            <a:endParaRPr lang="sv-SE"/>
          </a:p>
        </p:txBody>
      </p:sp>
      <p:sp>
        <p:nvSpPr>
          <p:cNvPr id="30" name="Rectangle 6"/>
          <p:cNvSpPr>
            <a:spLocks noChangeArrowheads="1"/>
          </p:cNvSpPr>
          <p:nvPr/>
        </p:nvSpPr>
        <p:spPr bwMode="auto">
          <a:xfrm>
            <a:off x="6445622" y="3576886"/>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1" name="Rectangle 7"/>
          <p:cNvSpPr>
            <a:spLocks noChangeArrowheads="1"/>
          </p:cNvSpPr>
          <p:nvPr/>
        </p:nvSpPr>
        <p:spPr bwMode="auto">
          <a:xfrm>
            <a:off x="7309222" y="3576886"/>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2" name="Rectangle 8"/>
          <p:cNvSpPr>
            <a:spLocks noChangeArrowheads="1"/>
          </p:cNvSpPr>
          <p:nvPr/>
        </p:nvSpPr>
        <p:spPr bwMode="auto">
          <a:xfrm>
            <a:off x="6445622"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3" name="Rectangle 9"/>
          <p:cNvSpPr>
            <a:spLocks noChangeArrowheads="1"/>
          </p:cNvSpPr>
          <p:nvPr/>
        </p:nvSpPr>
        <p:spPr bwMode="auto">
          <a:xfrm>
            <a:off x="7309222"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4" name="Rectangle 10"/>
          <p:cNvSpPr>
            <a:spLocks noChangeArrowheads="1"/>
          </p:cNvSpPr>
          <p:nvPr/>
        </p:nvSpPr>
        <p:spPr bwMode="auto">
          <a:xfrm>
            <a:off x="6445622" y="4584948"/>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5" name="Rectangle 11"/>
          <p:cNvSpPr>
            <a:spLocks noChangeArrowheads="1"/>
          </p:cNvSpPr>
          <p:nvPr/>
        </p:nvSpPr>
        <p:spPr bwMode="auto">
          <a:xfrm>
            <a:off x="7309222" y="4584948"/>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6" name="Rectangle 12"/>
          <p:cNvSpPr>
            <a:spLocks noChangeArrowheads="1"/>
          </p:cNvSpPr>
          <p:nvPr/>
        </p:nvSpPr>
        <p:spPr bwMode="auto">
          <a:xfrm>
            <a:off x="5580435" y="3578473"/>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7" name="Rectangle 13"/>
          <p:cNvSpPr>
            <a:spLocks noChangeArrowheads="1"/>
          </p:cNvSpPr>
          <p:nvPr/>
        </p:nvSpPr>
        <p:spPr bwMode="auto">
          <a:xfrm>
            <a:off x="5580435"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8" name="Text Box 15"/>
          <p:cNvSpPr txBox="1">
            <a:spLocks noChangeArrowheads="1"/>
          </p:cNvSpPr>
          <p:nvPr/>
        </p:nvSpPr>
        <p:spPr bwMode="auto">
          <a:xfrm>
            <a:off x="5796335" y="3289548"/>
            <a:ext cx="2125662" cy="304800"/>
          </a:xfrm>
          <a:prstGeom prst="rect">
            <a:avLst/>
          </a:prstGeom>
          <a:noFill/>
          <a:ln w="9525" algn="ctr">
            <a:noFill/>
            <a:miter lim="800000"/>
            <a:headEnd/>
            <a:tailEnd/>
          </a:ln>
        </p:spPr>
        <p:txBody>
          <a:bodyPr wrap="none">
            <a:spAutoFit/>
          </a:bodyPr>
          <a:lstStyle/>
          <a:p>
            <a:r>
              <a:rPr lang="sv-SE"/>
              <a:t>0	1	2</a:t>
            </a:r>
          </a:p>
        </p:txBody>
      </p:sp>
      <p:sp>
        <p:nvSpPr>
          <p:cNvPr id="39" name="Text Box 16"/>
          <p:cNvSpPr txBox="1">
            <a:spLocks noChangeArrowheads="1"/>
          </p:cNvSpPr>
          <p:nvPr/>
        </p:nvSpPr>
        <p:spPr bwMode="auto">
          <a:xfrm>
            <a:off x="5220072" y="3651870"/>
            <a:ext cx="296863" cy="1155700"/>
          </a:xfrm>
          <a:prstGeom prst="rect">
            <a:avLst/>
          </a:prstGeom>
          <a:noFill/>
          <a:ln w="9525" algn="ctr">
            <a:noFill/>
            <a:miter lim="800000"/>
            <a:headEnd/>
            <a:tailEnd/>
          </a:ln>
        </p:spPr>
        <p:txBody>
          <a:bodyPr wrap="none">
            <a:spAutoFit/>
          </a:bodyPr>
          <a:lstStyle/>
          <a:p>
            <a:r>
              <a:rPr lang="sv-SE"/>
              <a:t>0</a:t>
            </a:r>
          </a:p>
          <a:p>
            <a:endParaRPr lang="sv-SE"/>
          </a:p>
          <a:p>
            <a:r>
              <a:rPr lang="sv-SE"/>
              <a:t>1</a:t>
            </a:r>
          </a:p>
          <a:p>
            <a:endParaRPr lang="sv-SE"/>
          </a:p>
          <a:p>
            <a:r>
              <a:rPr lang="sv-SE"/>
              <a:t>2</a:t>
            </a:r>
          </a:p>
        </p:txBody>
      </p:sp>
      <p:sp>
        <p:nvSpPr>
          <p:cNvPr id="40" name="Text Box 19"/>
          <p:cNvSpPr txBox="1">
            <a:spLocks noChangeArrowheads="1"/>
          </p:cNvSpPr>
          <p:nvPr/>
        </p:nvSpPr>
        <p:spPr bwMode="auto">
          <a:xfrm>
            <a:off x="7525122" y="4153148"/>
            <a:ext cx="444352" cy="400110"/>
          </a:xfrm>
          <a:prstGeom prst="rect">
            <a:avLst/>
          </a:prstGeom>
          <a:noFill/>
          <a:ln w="9525" algn="ctr">
            <a:noFill/>
            <a:miter lim="800000"/>
            <a:headEnd/>
            <a:tailEnd/>
          </a:ln>
        </p:spPr>
        <p:txBody>
          <a:bodyPr wrap="none">
            <a:spAutoFit/>
          </a:bodyPr>
          <a:lstStyle/>
          <a:p>
            <a:r>
              <a:rPr lang="sv-SE" sz="2000" b="1" dirty="0"/>
              <a:t>4</a:t>
            </a:r>
            <a:r>
              <a:rPr lang="sv-SE" sz="2000" b="1" dirty="0" smtClean="0"/>
              <a:t>5</a:t>
            </a:r>
            <a:endParaRPr lang="sv-SE" b="1" dirty="0"/>
          </a:p>
        </p:txBody>
      </p:sp>
      <p:sp>
        <p:nvSpPr>
          <p:cNvPr id="41" name="Text Box 20"/>
          <p:cNvSpPr txBox="1">
            <a:spLocks noChangeArrowheads="1"/>
          </p:cNvSpPr>
          <p:nvPr/>
        </p:nvSpPr>
        <p:spPr bwMode="auto">
          <a:xfrm>
            <a:off x="5796335" y="3651870"/>
            <a:ext cx="418704" cy="369332"/>
          </a:xfrm>
          <a:prstGeom prst="rect">
            <a:avLst/>
          </a:prstGeom>
          <a:noFill/>
          <a:ln w="9525" algn="ctr">
            <a:noFill/>
            <a:miter lim="800000"/>
            <a:headEnd/>
            <a:tailEnd/>
          </a:ln>
        </p:spPr>
        <p:txBody>
          <a:bodyPr wrap="none">
            <a:spAutoFit/>
          </a:bodyPr>
          <a:lstStyle/>
          <a:p>
            <a:r>
              <a:rPr lang="sv-SE" dirty="0" smtClean="0"/>
              <a:t>10</a:t>
            </a:r>
            <a:endParaRPr lang="sv-SE" dirty="0"/>
          </a:p>
        </p:txBody>
      </p:sp>
      <p:sp>
        <p:nvSpPr>
          <p:cNvPr id="42" name="Text Box 20"/>
          <p:cNvSpPr txBox="1">
            <a:spLocks noChangeArrowheads="1"/>
          </p:cNvSpPr>
          <p:nvPr/>
        </p:nvSpPr>
        <p:spPr bwMode="auto">
          <a:xfrm>
            <a:off x="5796335" y="4657973"/>
            <a:ext cx="444352" cy="400110"/>
          </a:xfrm>
          <a:prstGeom prst="rect">
            <a:avLst/>
          </a:prstGeom>
          <a:noFill/>
          <a:ln w="9525" algn="ctr">
            <a:noFill/>
            <a:miter lim="800000"/>
            <a:headEnd/>
            <a:tailEnd/>
          </a:ln>
        </p:spPr>
        <p:txBody>
          <a:bodyPr wrap="none">
            <a:spAutoFit/>
          </a:bodyPr>
          <a:lstStyle/>
          <a:p>
            <a:r>
              <a:rPr lang="sv-SE" sz="2000" b="1" dirty="0" smtClean="0"/>
              <a:t>12</a:t>
            </a:r>
            <a:endParaRPr lang="sv-SE" b="1" dirty="0"/>
          </a:p>
        </p:txBody>
      </p:sp>
      <p:sp>
        <p:nvSpPr>
          <p:cNvPr id="43" name="Text Box 20"/>
          <p:cNvSpPr txBox="1">
            <a:spLocks noChangeArrowheads="1"/>
          </p:cNvSpPr>
          <p:nvPr/>
        </p:nvSpPr>
        <p:spPr bwMode="auto">
          <a:xfrm>
            <a:off x="6673948" y="3651870"/>
            <a:ext cx="418704" cy="369332"/>
          </a:xfrm>
          <a:prstGeom prst="rect">
            <a:avLst/>
          </a:prstGeom>
          <a:noFill/>
          <a:ln w="9525" algn="ctr">
            <a:noFill/>
            <a:miter lim="800000"/>
            <a:headEnd/>
            <a:tailEnd/>
          </a:ln>
        </p:spPr>
        <p:txBody>
          <a:bodyPr wrap="none">
            <a:spAutoFit/>
          </a:bodyPr>
          <a:lstStyle/>
          <a:p>
            <a:r>
              <a:rPr lang="sv-SE" dirty="0" smtClean="0"/>
              <a:t>11</a:t>
            </a:r>
          </a:p>
        </p:txBody>
      </p:sp>
      <p:sp>
        <p:nvSpPr>
          <p:cNvPr id="44" name="Text Box 20"/>
          <p:cNvSpPr txBox="1">
            <a:spLocks noChangeArrowheads="1"/>
          </p:cNvSpPr>
          <p:nvPr/>
        </p:nvSpPr>
        <p:spPr bwMode="auto">
          <a:xfrm>
            <a:off x="7538044" y="3651870"/>
            <a:ext cx="418704" cy="369332"/>
          </a:xfrm>
          <a:prstGeom prst="rect">
            <a:avLst/>
          </a:prstGeom>
          <a:noFill/>
          <a:ln w="9525" algn="ctr">
            <a:noFill/>
            <a:miter lim="800000"/>
            <a:headEnd/>
            <a:tailEnd/>
          </a:ln>
        </p:spPr>
        <p:txBody>
          <a:bodyPr wrap="none">
            <a:spAutoFit/>
          </a:bodyPr>
          <a:lstStyle/>
          <a:p>
            <a:r>
              <a:rPr lang="sv-SE" dirty="0" smtClean="0"/>
              <a:t>12</a:t>
            </a:r>
          </a:p>
        </p:txBody>
      </p:sp>
      <p:sp>
        <p:nvSpPr>
          <p:cNvPr id="45" name="Text Box 20"/>
          <p:cNvSpPr txBox="1">
            <a:spLocks noChangeArrowheads="1"/>
          </p:cNvSpPr>
          <p:nvPr/>
        </p:nvSpPr>
        <p:spPr bwMode="auto">
          <a:xfrm>
            <a:off x="5796508" y="4146634"/>
            <a:ext cx="418704" cy="369332"/>
          </a:xfrm>
          <a:prstGeom prst="rect">
            <a:avLst/>
          </a:prstGeom>
          <a:noFill/>
          <a:ln w="9525" algn="ctr">
            <a:noFill/>
            <a:miter lim="800000"/>
            <a:headEnd/>
            <a:tailEnd/>
          </a:ln>
        </p:spPr>
        <p:txBody>
          <a:bodyPr wrap="none">
            <a:spAutoFit/>
          </a:bodyPr>
          <a:lstStyle/>
          <a:p>
            <a:r>
              <a:rPr lang="sv-SE" dirty="0" smtClean="0"/>
              <a:t>13</a:t>
            </a:r>
          </a:p>
        </p:txBody>
      </p:sp>
      <p:sp>
        <p:nvSpPr>
          <p:cNvPr id="46" name="Text Box 20"/>
          <p:cNvSpPr txBox="1">
            <a:spLocks noChangeArrowheads="1"/>
          </p:cNvSpPr>
          <p:nvPr/>
        </p:nvSpPr>
        <p:spPr bwMode="auto">
          <a:xfrm>
            <a:off x="6673948" y="4146634"/>
            <a:ext cx="418704" cy="369332"/>
          </a:xfrm>
          <a:prstGeom prst="rect">
            <a:avLst/>
          </a:prstGeom>
          <a:noFill/>
          <a:ln w="9525" algn="ctr">
            <a:noFill/>
            <a:miter lim="800000"/>
            <a:headEnd/>
            <a:tailEnd/>
          </a:ln>
        </p:spPr>
        <p:txBody>
          <a:bodyPr wrap="none">
            <a:spAutoFit/>
          </a:bodyPr>
          <a:lstStyle/>
          <a:p>
            <a:r>
              <a:rPr lang="sv-SE" dirty="0" smtClean="0"/>
              <a:t>14</a:t>
            </a:r>
          </a:p>
        </p:txBody>
      </p:sp>
      <p:sp>
        <p:nvSpPr>
          <p:cNvPr id="47" name="Text Box 20"/>
          <p:cNvSpPr txBox="1">
            <a:spLocks noChangeArrowheads="1"/>
          </p:cNvSpPr>
          <p:nvPr/>
        </p:nvSpPr>
        <p:spPr bwMode="auto">
          <a:xfrm>
            <a:off x="6673948" y="4650690"/>
            <a:ext cx="418704" cy="369332"/>
          </a:xfrm>
          <a:prstGeom prst="rect">
            <a:avLst/>
          </a:prstGeom>
          <a:noFill/>
          <a:ln w="9525" algn="ctr">
            <a:noFill/>
            <a:miter lim="800000"/>
            <a:headEnd/>
            <a:tailEnd/>
          </a:ln>
        </p:spPr>
        <p:txBody>
          <a:bodyPr wrap="none">
            <a:spAutoFit/>
          </a:bodyPr>
          <a:lstStyle/>
          <a:p>
            <a:r>
              <a:rPr lang="sv-SE" dirty="0" smtClean="0"/>
              <a:t>17</a:t>
            </a:r>
          </a:p>
        </p:txBody>
      </p:sp>
      <p:sp>
        <p:nvSpPr>
          <p:cNvPr id="48" name="Text Box 20"/>
          <p:cNvSpPr txBox="1">
            <a:spLocks noChangeArrowheads="1"/>
          </p:cNvSpPr>
          <p:nvPr/>
        </p:nvSpPr>
        <p:spPr bwMode="auto">
          <a:xfrm>
            <a:off x="7538044" y="4659982"/>
            <a:ext cx="418704" cy="369332"/>
          </a:xfrm>
          <a:prstGeom prst="rect">
            <a:avLst/>
          </a:prstGeom>
          <a:noFill/>
          <a:ln w="9525" algn="ctr">
            <a:noFill/>
            <a:miter lim="800000"/>
            <a:headEnd/>
            <a:tailEnd/>
          </a:ln>
        </p:spPr>
        <p:txBody>
          <a:bodyPr wrap="none">
            <a:spAutoFit/>
          </a:bodyPr>
          <a:lstStyle/>
          <a:p>
            <a:r>
              <a:rPr lang="sv-SE" dirty="0" smtClean="0"/>
              <a:t>18</a:t>
            </a:r>
          </a:p>
        </p:txBody>
      </p:sp>
      <p:sp>
        <p:nvSpPr>
          <p:cNvPr id="49" name="Freeform 48"/>
          <p:cNvSpPr/>
          <p:nvPr/>
        </p:nvSpPr>
        <p:spPr>
          <a:xfrm>
            <a:off x="3816626" y="2995248"/>
            <a:ext cx="3816626" cy="1199065"/>
          </a:xfrm>
          <a:custGeom>
            <a:avLst/>
            <a:gdLst>
              <a:gd name="connsiteX0" fmla="*/ 0 w 3816626"/>
              <a:gd name="connsiteY0" fmla="*/ 940648 h 1199065"/>
              <a:gd name="connsiteX1" fmla="*/ 1212574 w 3816626"/>
              <a:gd name="connsiteY1" fmla="*/ 254848 h 1199065"/>
              <a:gd name="connsiteX2" fmla="*/ 3081131 w 3816626"/>
              <a:gd name="connsiteY2" fmla="*/ 56065 h 1199065"/>
              <a:gd name="connsiteX3" fmla="*/ 3816626 w 3816626"/>
              <a:gd name="connsiteY3" fmla="*/ 1199065 h 1199065"/>
            </a:gdLst>
            <a:ahLst/>
            <a:cxnLst>
              <a:cxn ang="0">
                <a:pos x="connsiteX0" y="connsiteY0"/>
              </a:cxn>
              <a:cxn ang="0">
                <a:pos x="connsiteX1" y="connsiteY1"/>
              </a:cxn>
              <a:cxn ang="0">
                <a:pos x="connsiteX2" y="connsiteY2"/>
              </a:cxn>
              <a:cxn ang="0">
                <a:pos x="connsiteX3" y="connsiteY3"/>
              </a:cxn>
            </a:cxnLst>
            <a:rect l="l" t="t" r="r" b="b"/>
            <a:pathLst>
              <a:path w="3816626" h="1199065">
                <a:moveTo>
                  <a:pt x="0" y="940648"/>
                </a:moveTo>
                <a:cubicBezTo>
                  <a:pt x="349526" y="671463"/>
                  <a:pt x="699052" y="402278"/>
                  <a:pt x="1212574" y="254848"/>
                </a:cubicBezTo>
                <a:cubicBezTo>
                  <a:pt x="1726096" y="107417"/>
                  <a:pt x="2647122" y="-101304"/>
                  <a:pt x="3081131" y="56065"/>
                </a:cubicBezTo>
                <a:cubicBezTo>
                  <a:pt x="3515140" y="213434"/>
                  <a:pt x="3665883" y="706249"/>
                  <a:pt x="3816626" y="1199065"/>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0" name="Freeform 49"/>
          <p:cNvSpPr/>
          <p:nvPr/>
        </p:nvSpPr>
        <p:spPr>
          <a:xfrm>
            <a:off x="3548270" y="4472609"/>
            <a:ext cx="2740625" cy="1077567"/>
          </a:xfrm>
          <a:custGeom>
            <a:avLst/>
            <a:gdLst>
              <a:gd name="connsiteX0" fmla="*/ 0 w 2740625"/>
              <a:gd name="connsiteY0" fmla="*/ 0 h 1077567"/>
              <a:gd name="connsiteX1" fmla="*/ 1023730 w 2740625"/>
              <a:gd name="connsiteY1" fmla="*/ 844826 h 1077567"/>
              <a:gd name="connsiteX2" fmla="*/ 2574234 w 2740625"/>
              <a:gd name="connsiteY2" fmla="*/ 1063487 h 1077567"/>
              <a:gd name="connsiteX3" fmla="*/ 2623930 w 2740625"/>
              <a:gd name="connsiteY3" fmla="*/ 536713 h 1077567"/>
            </a:gdLst>
            <a:ahLst/>
            <a:cxnLst>
              <a:cxn ang="0">
                <a:pos x="connsiteX0" y="connsiteY0"/>
              </a:cxn>
              <a:cxn ang="0">
                <a:pos x="connsiteX1" y="connsiteY1"/>
              </a:cxn>
              <a:cxn ang="0">
                <a:pos x="connsiteX2" y="connsiteY2"/>
              </a:cxn>
              <a:cxn ang="0">
                <a:pos x="connsiteX3" y="connsiteY3"/>
              </a:cxn>
            </a:cxnLst>
            <a:rect l="l" t="t" r="r" b="b"/>
            <a:pathLst>
              <a:path w="2740625" h="1077567">
                <a:moveTo>
                  <a:pt x="0" y="0"/>
                </a:moveTo>
                <a:cubicBezTo>
                  <a:pt x="297345" y="333789"/>
                  <a:pt x="594691" y="667578"/>
                  <a:pt x="1023730" y="844826"/>
                </a:cubicBezTo>
                <a:cubicBezTo>
                  <a:pt x="1452769" y="1022074"/>
                  <a:pt x="2307534" y="1114839"/>
                  <a:pt x="2574234" y="1063487"/>
                </a:cubicBezTo>
                <a:cubicBezTo>
                  <a:pt x="2840934" y="1012135"/>
                  <a:pt x="2732432" y="774424"/>
                  <a:pt x="2623930" y="536713"/>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51"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7829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Matris</a:t>
            </a:r>
            <a:endParaRPr lang="sv-SE" dirty="0"/>
          </a:p>
        </p:txBody>
      </p:sp>
      <p:sp>
        <p:nvSpPr>
          <p:cNvPr id="5" name="AutoShape 4"/>
          <p:cNvSpPr>
            <a:spLocks noChangeArrowheads="1"/>
          </p:cNvSpPr>
          <p:nvPr/>
        </p:nvSpPr>
        <p:spPr bwMode="auto">
          <a:xfrm>
            <a:off x="927546" y="1777380"/>
            <a:ext cx="3212406" cy="26776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dirty="0">
                <a:solidFill>
                  <a:srgbClr val="000000"/>
                </a:solidFill>
                <a:latin typeface="Courier New" pitchFamily="49" charset="0"/>
                <a:cs typeface="Times New Roman" pitchFamily="18" charset="0"/>
              </a:rPr>
              <a:t>var myArr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myArr[0]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myArr[1]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myArr[2] = </a:t>
            </a:r>
            <a:r>
              <a:rPr lang="nb-NO" sz="2400" b="1" dirty="0" smtClean="0">
                <a:solidFill>
                  <a:srgbClr val="000000"/>
                </a:solidFill>
                <a:latin typeface="Courier New" pitchFamily="49" charset="0"/>
                <a:cs typeface="Times New Roman" pitchFamily="18" charset="0"/>
              </a:rPr>
              <a:t>[];</a:t>
            </a:r>
          </a:p>
          <a:p>
            <a:endParaRPr lang="nb-NO" sz="2400" b="1" dirty="0">
              <a:solidFill>
                <a:srgbClr val="000000"/>
              </a:solidFill>
              <a:latin typeface="Courier New" pitchFamily="49" charset="0"/>
              <a:cs typeface="Times New Roman" pitchFamily="18" charset="0"/>
            </a:endParaRPr>
          </a:p>
          <a:p>
            <a:r>
              <a:rPr lang="nb-NO" sz="2400" b="1" dirty="0" smtClean="0">
                <a:solidFill>
                  <a:srgbClr val="000000"/>
                </a:solidFill>
                <a:latin typeface="Courier New" pitchFamily="49" charset="0"/>
                <a:cs typeface="Times New Roman" pitchFamily="18" charset="0"/>
              </a:rPr>
              <a:t>myArr[1][3] = 5;</a:t>
            </a:r>
          </a:p>
          <a:p>
            <a:r>
              <a:rPr lang="nb-NO" sz="2400" b="1" dirty="0" smtClean="0">
                <a:solidFill>
                  <a:srgbClr val="000000"/>
                </a:solidFill>
                <a:latin typeface="Courier New" pitchFamily="49" charset="0"/>
                <a:cs typeface="Times New Roman" pitchFamily="18" charset="0"/>
              </a:rPr>
              <a:t>myArr[0][1] = 8;</a:t>
            </a:r>
            <a:endParaRPr lang="nb-NO" sz="2400" b="1" dirty="0">
              <a:solidFill>
                <a:srgbClr val="000000"/>
              </a:solidFill>
              <a:latin typeface="Courier New" pitchFamily="49" charset="0"/>
              <a:cs typeface="Times New Roman" pitchFamily="18" charset="0"/>
            </a:endParaRPr>
          </a:p>
        </p:txBody>
      </p:sp>
      <p:pic>
        <p:nvPicPr>
          <p:cNvPr id="6"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9008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sp>
        <p:nvSpPr>
          <p:cNvPr id="4" name="AutoShape 4"/>
          <p:cNvSpPr>
            <a:spLocks noChangeArrowheads="1"/>
          </p:cNvSpPr>
          <p:nvPr/>
        </p:nvSpPr>
        <p:spPr bwMode="auto">
          <a:xfrm>
            <a:off x="323528" y="1809318"/>
            <a:ext cx="8267700"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var nowDate = new Date();</a:t>
            </a:r>
            <a:endParaRPr lang="nb-NO" sz="2000" dirty="0">
              <a:solidFill>
                <a:srgbClr val="000000"/>
              </a:solidFill>
              <a:latin typeface="Courier New" pitchFamily="49" charset="0"/>
              <a:cs typeface="Times New Roman" pitchFamily="18" charset="0"/>
            </a:endParaRPr>
          </a:p>
        </p:txBody>
      </p:sp>
      <p:sp>
        <p:nvSpPr>
          <p:cNvPr id="5" name="AutoShape 6"/>
          <p:cNvSpPr>
            <a:spLocks noChangeArrowheads="1"/>
          </p:cNvSpPr>
          <p:nvPr/>
        </p:nvSpPr>
        <p:spPr bwMode="auto">
          <a:xfrm>
            <a:off x="323528" y="3073524"/>
            <a:ext cx="826770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800" b="1" dirty="0">
                <a:solidFill>
                  <a:srgbClr val="000000"/>
                </a:solidFill>
                <a:latin typeface="Courier New" pitchFamily="49" charset="0"/>
                <a:cs typeface="Times New Roman" pitchFamily="18" charset="0"/>
              </a:rPr>
              <a:t>var myDate = new </a:t>
            </a:r>
            <a:r>
              <a:rPr lang="nb-NO" sz="1800" b="1" dirty="0" smtClean="0">
                <a:solidFill>
                  <a:srgbClr val="000000"/>
                </a:solidFill>
                <a:latin typeface="Courier New" pitchFamily="49" charset="0"/>
                <a:cs typeface="Times New Roman" pitchFamily="18" charset="0"/>
              </a:rPr>
              <a:t>Date(2001, </a:t>
            </a:r>
            <a:r>
              <a:rPr lang="nb-NO" b="1" dirty="0" smtClean="0">
                <a:solidFill>
                  <a:srgbClr val="000000"/>
                </a:solidFill>
                <a:latin typeface="Courier New" pitchFamily="49" charset="0"/>
                <a:cs typeface="Times New Roman" pitchFamily="18" charset="0"/>
              </a:rPr>
              <a:t>10</a:t>
            </a:r>
            <a:r>
              <a:rPr lang="nb-NO" sz="1800" b="1" dirty="0" smtClean="0">
                <a:solidFill>
                  <a:srgbClr val="000000"/>
                </a:solidFill>
                <a:latin typeface="Courier New" pitchFamily="49" charset="0"/>
                <a:cs typeface="Times New Roman" pitchFamily="18" charset="0"/>
              </a:rPr>
              <a:t>, 6, 21, 15, </a:t>
            </a:r>
            <a:r>
              <a:rPr lang="nb-NO" sz="1800" b="1" dirty="0">
                <a:solidFill>
                  <a:srgbClr val="000000"/>
                </a:solidFill>
                <a:latin typeface="Courier New" pitchFamily="49" charset="0"/>
                <a:cs typeface="Times New Roman" pitchFamily="18" charset="0"/>
              </a:rPr>
              <a:t>20, 20);</a:t>
            </a:r>
            <a:endParaRPr lang="nb-NO" sz="1800" dirty="0">
              <a:solidFill>
                <a:srgbClr val="000000"/>
              </a:solidFill>
              <a:latin typeface="Courier New" pitchFamily="49" charset="0"/>
              <a:cs typeface="Times New Roman" pitchFamily="18" charset="0"/>
            </a:endParaRPr>
          </a:p>
        </p:txBody>
      </p:sp>
      <p:sp>
        <p:nvSpPr>
          <p:cNvPr id="6" name="AutoShape 8"/>
          <p:cNvSpPr>
            <a:spLocks noChangeArrowheads="1"/>
          </p:cNvSpPr>
          <p:nvPr/>
        </p:nvSpPr>
        <p:spPr bwMode="auto">
          <a:xfrm>
            <a:off x="323529" y="5037415"/>
            <a:ext cx="835292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800" b="1" dirty="0">
                <a:solidFill>
                  <a:srgbClr val="000000"/>
                </a:solidFill>
                <a:latin typeface="Courier New" pitchFamily="49" charset="0"/>
                <a:cs typeface="Times New Roman" pitchFamily="18" charset="0"/>
              </a:rPr>
              <a:t>var myDate = new Date(943410001010);</a:t>
            </a:r>
          </a:p>
        </p:txBody>
      </p:sp>
      <p:sp>
        <p:nvSpPr>
          <p:cNvPr id="7" name="TextBox 6"/>
          <p:cNvSpPr txBox="1"/>
          <p:nvPr/>
        </p:nvSpPr>
        <p:spPr>
          <a:xfrm>
            <a:off x="467545" y="1201316"/>
            <a:ext cx="8455794" cy="861774"/>
          </a:xfrm>
          <a:prstGeom prst="rect">
            <a:avLst/>
          </a:prstGeom>
          <a:noFill/>
        </p:spPr>
        <p:txBody>
          <a:bodyPr wrap="square" rtlCol="0">
            <a:spAutoFit/>
          </a:bodyPr>
          <a:lstStyle/>
          <a:p>
            <a:r>
              <a:rPr lang="sv-SE" sz="1600" dirty="0">
                <a:latin typeface="Minya Nouvelle" pitchFamily="2" charset="0"/>
              </a:rPr>
              <a:t>Med Date-objektet kan vi hantera tid, vilket ofta är väldigt centralt</a:t>
            </a:r>
            <a:r>
              <a:rPr lang="sv-SE" sz="1600" dirty="0" smtClean="0">
                <a:latin typeface="Minya Nouvelle" pitchFamily="2" charset="0"/>
              </a:rPr>
              <a:t>.</a:t>
            </a:r>
            <a:endParaRPr lang="sv-SE" sz="1600" dirty="0">
              <a:latin typeface="Minya Nouvelle" pitchFamily="2" charset="0"/>
            </a:endParaRPr>
          </a:p>
          <a:p>
            <a:r>
              <a:rPr lang="sv-SE" sz="1600" dirty="0">
                <a:latin typeface="Minya Nouvelle" pitchFamily="2" charset="0"/>
              </a:rPr>
              <a:t>För att skapa ett Date-objekt som håller nuvarande tid skapar vi ett ”tomt” Date-objekt:</a:t>
            </a:r>
          </a:p>
          <a:p>
            <a:endParaRPr lang="sv-SE" dirty="0" smtClean="0">
              <a:latin typeface="Minya Nouvelle" pitchFamily="2" charset="0"/>
            </a:endParaRPr>
          </a:p>
        </p:txBody>
      </p:sp>
      <p:sp>
        <p:nvSpPr>
          <p:cNvPr id="8" name="TextBox 7"/>
          <p:cNvSpPr txBox="1"/>
          <p:nvPr/>
        </p:nvSpPr>
        <p:spPr>
          <a:xfrm>
            <a:off x="395536" y="2281436"/>
            <a:ext cx="7055586" cy="723275"/>
          </a:xfrm>
          <a:prstGeom prst="rect">
            <a:avLst/>
          </a:prstGeom>
          <a:noFill/>
        </p:spPr>
        <p:txBody>
          <a:bodyPr wrap="none" rtlCol="0">
            <a:spAutoFit/>
          </a:bodyPr>
          <a:lstStyle/>
          <a:p>
            <a:r>
              <a:rPr lang="sv-SE" sz="1600" dirty="0">
                <a:latin typeface="Minya Nouvelle" pitchFamily="2" charset="0"/>
              </a:rPr>
              <a:t>Detta objekt kommer att innehålla den tid som var då objektet skapades.</a:t>
            </a:r>
          </a:p>
          <a:p>
            <a:endParaRPr lang="sv-SE" sz="900" dirty="0">
              <a:latin typeface="Minya Nouvelle" pitchFamily="2" charset="0"/>
            </a:endParaRPr>
          </a:p>
          <a:p>
            <a:r>
              <a:rPr lang="sv-SE" sz="1600" dirty="0">
                <a:latin typeface="Minya Nouvelle" pitchFamily="2" charset="0"/>
              </a:rPr>
              <a:t>Vi kan även skapa ett Date-objekt som innehåller en </a:t>
            </a:r>
            <a:r>
              <a:rPr lang="sv-SE" sz="1600" dirty="0" smtClean="0">
                <a:latin typeface="Minya Nouvelle" pitchFamily="2" charset="0"/>
              </a:rPr>
              <a:t>annan, </a:t>
            </a:r>
            <a:r>
              <a:rPr lang="sv-SE" sz="1600" b="1" dirty="0" smtClean="0">
                <a:latin typeface="Minya Nouvelle" pitchFamily="2" charset="0"/>
              </a:rPr>
              <a:t>lokal</a:t>
            </a:r>
            <a:r>
              <a:rPr lang="sv-SE" sz="1600" dirty="0" smtClean="0">
                <a:latin typeface="Minya Nouvelle" pitchFamily="2" charset="0"/>
              </a:rPr>
              <a:t>, tid:</a:t>
            </a:r>
          </a:p>
        </p:txBody>
      </p:sp>
      <p:sp>
        <p:nvSpPr>
          <p:cNvPr id="11" name="TextBox 10"/>
          <p:cNvSpPr txBox="1"/>
          <p:nvPr/>
        </p:nvSpPr>
        <p:spPr>
          <a:xfrm>
            <a:off x="251520" y="3459113"/>
            <a:ext cx="8527803" cy="1846659"/>
          </a:xfrm>
          <a:prstGeom prst="rect">
            <a:avLst/>
          </a:prstGeom>
          <a:noFill/>
        </p:spPr>
        <p:txBody>
          <a:bodyPr wrap="square" rtlCol="0">
            <a:spAutoFit/>
          </a:bodyPr>
          <a:lstStyle/>
          <a:p>
            <a:r>
              <a:rPr lang="sv-SE" sz="1600" dirty="0">
                <a:latin typeface="Minya Nouvelle" pitchFamily="2" charset="0"/>
              </a:rPr>
              <a:t>Datum-objektet ovan kommer att innehålla följande datum och tid:</a:t>
            </a:r>
          </a:p>
          <a:p>
            <a:r>
              <a:rPr lang="sv-SE" sz="1600" dirty="0" smtClean="0">
                <a:latin typeface="Minya Nouvelle" pitchFamily="2" charset="0"/>
              </a:rPr>
              <a:t>2001-11-06 21:15:20:20 </a:t>
            </a:r>
            <a:endParaRPr lang="sv-SE" sz="1600" dirty="0">
              <a:latin typeface="Minya Nouvelle" pitchFamily="2" charset="0"/>
            </a:endParaRPr>
          </a:p>
          <a:p>
            <a:r>
              <a:rPr lang="sv-SE" sz="1600" dirty="0">
                <a:latin typeface="Minya Nouvelle" pitchFamily="2" charset="0"/>
              </a:rPr>
              <a:t>Där det sista 20 är millisekunder. (Observera att månaden börjar på 0!)</a:t>
            </a:r>
          </a:p>
          <a:p>
            <a:endParaRPr lang="sv-SE" sz="1600" dirty="0">
              <a:latin typeface="Minya Nouvelle" pitchFamily="2" charset="0"/>
            </a:endParaRPr>
          </a:p>
          <a:p>
            <a:r>
              <a:rPr lang="sv-SE" sz="1600" dirty="0">
                <a:latin typeface="Minya Nouvelle" pitchFamily="2" charset="0"/>
              </a:rPr>
              <a:t>Datumobjekt spara sin tid i antalet millisekunder sedan den 1e Januari 1970. Det går att skicka in antalet millisekunder till Dateobjektet:</a:t>
            </a:r>
          </a:p>
          <a:p>
            <a:endParaRPr lang="sv-SE" sz="1600" dirty="0" smtClean="0">
              <a:latin typeface="Minya Nouvelle" pitchFamily="2" charset="0"/>
            </a:endParaRPr>
          </a:p>
        </p:txBody>
      </p:sp>
      <p:pic>
        <p:nvPicPr>
          <p:cNvPr id="12"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3689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sp>
        <p:nvSpPr>
          <p:cNvPr id="3" name="Subtitle 2"/>
          <p:cNvSpPr>
            <a:spLocks noGrp="1"/>
          </p:cNvSpPr>
          <p:nvPr>
            <p:ph type="subTitle" idx="1"/>
          </p:nvPr>
        </p:nvSpPr>
        <p:spPr>
          <a:xfrm>
            <a:off x="467544" y="985292"/>
            <a:ext cx="7801324" cy="432048"/>
          </a:xfrm>
        </p:spPr>
        <p:txBody>
          <a:bodyPr/>
          <a:lstStyle/>
          <a:p>
            <a:r>
              <a:rPr lang="sv-SE" dirty="0" smtClean="0"/>
              <a:t>Användbara metoder på en instans av datumobjektet:</a:t>
            </a:r>
            <a:endParaRPr lang="sv-SE" dirty="0"/>
          </a:p>
        </p:txBody>
      </p:sp>
      <p:pic>
        <p:nvPicPr>
          <p:cNvPr id="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87624" y="2065412"/>
            <a:ext cx="1112805" cy="646331"/>
          </a:xfrm>
          <a:prstGeom prst="rect">
            <a:avLst/>
          </a:prstGeom>
          <a:noFill/>
        </p:spPr>
        <p:txBody>
          <a:bodyPr wrap="none" rtlCol="0">
            <a:spAutoFit/>
          </a:bodyPr>
          <a:lstStyle/>
          <a:p>
            <a:r>
              <a:rPr lang="sv-SE" dirty="0" err="1" smtClean="0">
                <a:latin typeface="Minya Nouvelle" pitchFamily="2" charset="0"/>
              </a:rPr>
              <a:t>getDate</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setDate</a:t>
            </a:r>
            <a:r>
              <a:rPr lang="sv-SE" dirty="0" smtClean="0">
                <a:latin typeface="Minya Nouvelle" pitchFamily="2" charset="0"/>
              </a:rPr>
              <a:t>()</a:t>
            </a:r>
          </a:p>
        </p:txBody>
      </p:sp>
      <p:sp>
        <p:nvSpPr>
          <p:cNvPr id="6" name="TextBox 5"/>
          <p:cNvSpPr txBox="1"/>
          <p:nvPr/>
        </p:nvSpPr>
        <p:spPr>
          <a:xfrm>
            <a:off x="3824171" y="1633364"/>
            <a:ext cx="1035861" cy="369332"/>
          </a:xfrm>
          <a:prstGeom prst="rect">
            <a:avLst/>
          </a:prstGeom>
          <a:noFill/>
        </p:spPr>
        <p:txBody>
          <a:bodyPr wrap="none" rtlCol="0">
            <a:spAutoFit/>
          </a:bodyPr>
          <a:lstStyle/>
          <a:p>
            <a:r>
              <a:rPr lang="sv-SE" dirty="0" err="1" smtClean="0">
                <a:latin typeface="Minya Nouvelle" pitchFamily="2" charset="0"/>
              </a:rPr>
              <a:t>getDay</a:t>
            </a:r>
            <a:r>
              <a:rPr lang="sv-SE" dirty="0" smtClean="0">
                <a:latin typeface="Minya Nouvelle" pitchFamily="2" charset="0"/>
              </a:rPr>
              <a:t>()</a:t>
            </a:r>
          </a:p>
        </p:txBody>
      </p:sp>
      <p:sp>
        <p:nvSpPr>
          <p:cNvPr id="7" name="TextBox 6"/>
          <p:cNvSpPr txBox="1"/>
          <p:nvPr/>
        </p:nvSpPr>
        <p:spPr>
          <a:xfrm>
            <a:off x="2555776" y="3180666"/>
            <a:ext cx="1350050" cy="646331"/>
          </a:xfrm>
          <a:prstGeom prst="rect">
            <a:avLst/>
          </a:prstGeom>
          <a:noFill/>
        </p:spPr>
        <p:txBody>
          <a:bodyPr wrap="none" rtlCol="0">
            <a:spAutoFit/>
          </a:bodyPr>
          <a:lstStyle/>
          <a:p>
            <a:r>
              <a:rPr lang="sv-SE" dirty="0" err="1" smtClean="0">
                <a:latin typeface="Minya Nouvelle" pitchFamily="2" charset="0"/>
              </a:rPr>
              <a:t>getMonth</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setMonth</a:t>
            </a:r>
            <a:r>
              <a:rPr lang="sv-SE" dirty="0" smtClean="0">
                <a:latin typeface="Minya Nouvelle" pitchFamily="2" charset="0"/>
              </a:rPr>
              <a:t>()</a:t>
            </a:r>
          </a:p>
        </p:txBody>
      </p:sp>
      <p:sp>
        <p:nvSpPr>
          <p:cNvPr id="8" name="TextBox 7"/>
          <p:cNvSpPr txBox="1"/>
          <p:nvPr/>
        </p:nvSpPr>
        <p:spPr>
          <a:xfrm>
            <a:off x="5220072" y="2316570"/>
            <a:ext cx="1527598" cy="646331"/>
          </a:xfrm>
          <a:prstGeom prst="rect">
            <a:avLst/>
          </a:prstGeom>
          <a:noFill/>
        </p:spPr>
        <p:txBody>
          <a:bodyPr wrap="none" rtlCol="0">
            <a:spAutoFit/>
          </a:bodyPr>
          <a:lstStyle/>
          <a:p>
            <a:r>
              <a:rPr lang="sv-SE" dirty="0" err="1" smtClean="0">
                <a:latin typeface="Minya Nouvelle" pitchFamily="2" charset="0"/>
              </a:rPr>
              <a:t>getFullYear</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serFullYear</a:t>
            </a:r>
            <a:r>
              <a:rPr lang="sv-SE" dirty="0" smtClean="0">
                <a:latin typeface="Minya Nouvelle" pitchFamily="2" charset="0"/>
              </a:rPr>
              <a:t>()</a:t>
            </a:r>
          </a:p>
        </p:txBody>
      </p:sp>
      <p:sp>
        <p:nvSpPr>
          <p:cNvPr id="9" name="TextBox 8"/>
          <p:cNvSpPr txBox="1"/>
          <p:nvPr/>
        </p:nvSpPr>
        <p:spPr>
          <a:xfrm>
            <a:off x="4499992" y="3686463"/>
            <a:ext cx="1263487" cy="646331"/>
          </a:xfrm>
          <a:prstGeom prst="rect">
            <a:avLst/>
          </a:prstGeom>
          <a:noFill/>
        </p:spPr>
        <p:txBody>
          <a:bodyPr wrap="none" rtlCol="0">
            <a:spAutoFit/>
          </a:bodyPr>
          <a:lstStyle/>
          <a:p>
            <a:r>
              <a:rPr lang="sv-SE" dirty="0" err="1" smtClean="0">
                <a:latin typeface="Minya Nouvelle" pitchFamily="2" charset="0"/>
              </a:rPr>
              <a:t>getHours</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setHours</a:t>
            </a:r>
            <a:r>
              <a:rPr lang="sv-SE" dirty="0" smtClean="0">
                <a:latin typeface="Minya Nouvelle" pitchFamily="2" charset="0"/>
              </a:rPr>
              <a:t>()</a:t>
            </a:r>
          </a:p>
        </p:txBody>
      </p:sp>
      <p:sp>
        <p:nvSpPr>
          <p:cNvPr id="10" name="TextBox 9"/>
          <p:cNvSpPr txBox="1"/>
          <p:nvPr/>
        </p:nvSpPr>
        <p:spPr>
          <a:xfrm>
            <a:off x="539552" y="3324682"/>
            <a:ext cx="1511952" cy="646331"/>
          </a:xfrm>
          <a:prstGeom prst="rect">
            <a:avLst/>
          </a:prstGeom>
          <a:noFill/>
        </p:spPr>
        <p:txBody>
          <a:bodyPr wrap="none" rtlCol="0">
            <a:spAutoFit/>
          </a:bodyPr>
          <a:lstStyle/>
          <a:p>
            <a:r>
              <a:rPr lang="sv-SE" dirty="0" err="1" smtClean="0">
                <a:latin typeface="Minya Nouvelle" pitchFamily="2" charset="0"/>
              </a:rPr>
              <a:t>getMinutes</a:t>
            </a:r>
            <a:r>
              <a:rPr lang="sv-SE" dirty="0" smtClean="0">
                <a:latin typeface="Minya Nouvelle" pitchFamily="2" charset="0"/>
              </a:rPr>
              <a:t>()</a:t>
            </a:r>
          </a:p>
          <a:p>
            <a:r>
              <a:rPr lang="sv-SE" dirty="0" err="1" smtClean="0">
                <a:latin typeface="Minya Nouvelle" pitchFamily="2" charset="0"/>
              </a:rPr>
              <a:t>setMinutes</a:t>
            </a:r>
            <a:r>
              <a:rPr lang="sv-SE" dirty="0" smtClean="0">
                <a:latin typeface="Minya Nouvelle" pitchFamily="2" charset="0"/>
              </a:rPr>
              <a:t>()</a:t>
            </a:r>
          </a:p>
        </p:txBody>
      </p:sp>
      <p:sp>
        <p:nvSpPr>
          <p:cNvPr id="11" name="TextBox 10"/>
          <p:cNvSpPr txBox="1"/>
          <p:nvPr/>
        </p:nvSpPr>
        <p:spPr>
          <a:xfrm>
            <a:off x="2983139" y="1993404"/>
            <a:ext cx="1492716" cy="646331"/>
          </a:xfrm>
          <a:prstGeom prst="rect">
            <a:avLst/>
          </a:prstGeom>
          <a:noFill/>
        </p:spPr>
        <p:txBody>
          <a:bodyPr wrap="none" rtlCol="0">
            <a:spAutoFit/>
          </a:bodyPr>
          <a:lstStyle/>
          <a:p>
            <a:r>
              <a:rPr lang="sv-SE" dirty="0" err="1" smtClean="0">
                <a:latin typeface="Minya Nouvelle" pitchFamily="2" charset="0"/>
              </a:rPr>
              <a:t>getSeconds</a:t>
            </a:r>
            <a:r>
              <a:rPr lang="sv-SE" dirty="0" smtClean="0">
                <a:latin typeface="Minya Nouvelle" pitchFamily="2" charset="0"/>
              </a:rPr>
              <a:t>()</a:t>
            </a:r>
          </a:p>
          <a:p>
            <a:r>
              <a:rPr lang="sv-SE" dirty="0" err="1" smtClean="0">
                <a:latin typeface="Minya Nouvelle" pitchFamily="2" charset="0"/>
              </a:rPr>
              <a:t>setSeconds</a:t>
            </a:r>
            <a:r>
              <a:rPr lang="sv-SE" dirty="0" smtClean="0">
                <a:latin typeface="Minya Nouvelle" pitchFamily="2" charset="0"/>
              </a:rPr>
              <a:t>()</a:t>
            </a:r>
          </a:p>
        </p:txBody>
      </p:sp>
      <p:sp>
        <p:nvSpPr>
          <p:cNvPr id="12" name="TextBox 11"/>
          <p:cNvSpPr txBox="1"/>
          <p:nvPr/>
        </p:nvSpPr>
        <p:spPr>
          <a:xfrm>
            <a:off x="6516216" y="1584133"/>
            <a:ext cx="1383712" cy="677108"/>
          </a:xfrm>
          <a:prstGeom prst="rect">
            <a:avLst/>
          </a:prstGeom>
          <a:noFill/>
        </p:spPr>
        <p:txBody>
          <a:bodyPr wrap="none" rtlCol="0">
            <a:spAutoFit/>
          </a:bodyPr>
          <a:lstStyle/>
          <a:p>
            <a:r>
              <a:rPr lang="sv-SE" sz="2000" b="1" dirty="0" err="1" smtClean="0">
                <a:latin typeface="Minya Nouvelle" pitchFamily="2" charset="0"/>
              </a:rPr>
              <a:t>getTime</a:t>
            </a:r>
            <a:r>
              <a:rPr lang="sv-SE" sz="2000" b="1" dirty="0" smtClean="0">
                <a:latin typeface="Minya Nouvelle" pitchFamily="2" charset="0"/>
              </a:rPr>
              <a:t>()</a:t>
            </a:r>
          </a:p>
          <a:p>
            <a:r>
              <a:rPr lang="sv-SE" dirty="0" err="1" smtClean="0">
                <a:latin typeface="Minya Nouvelle" pitchFamily="2" charset="0"/>
              </a:rPr>
              <a:t>setTime</a:t>
            </a:r>
            <a:r>
              <a:rPr lang="sv-SE" dirty="0" smtClean="0">
                <a:latin typeface="Minya Nouvelle" pitchFamily="2" charset="0"/>
              </a:rPr>
              <a:t>()</a:t>
            </a:r>
          </a:p>
        </p:txBody>
      </p:sp>
      <p:sp>
        <p:nvSpPr>
          <p:cNvPr id="13" name="AutoShape 4"/>
          <p:cNvSpPr>
            <a:spLocks noChangeArrowheads="1"/>
          </p:cNvSpPr>
          <p:nvPr/>
        </p:nvSpPr>
        <p:spPr bwMode="auto">
          <a:xfrm>
            <a:off x="2339057" y="4524008"/>
            <a:ext cx="5113263"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600" b="1" dirty="0">
                <a:solidFill>
                  <a:srgbClr val="000000"/>
                </a:solidFill>
                <a:latin typeface="Courier New" pitchFamily="49" charset="0"/>
                <a:cs typeface="Times New Roman" pitchFamily="18" charset="0"/>
              </a:rPr>
              <a:t>var myDate = new </a:t>
            </a:r>
            <a:r>
              <a:rPr lang="nb-NO" sz="1600" b="1" dirty="0" smtClean="0">
                <a:solidFill>
                  <a:srgbClr val="000000"/>
                </a:solidFill>
                <a:latin typeface="Courier New" pitchFamily="49" charset="0"/>
                <a:cs typeface="Times New Roman" pitchFamily="18" charset="0"/>
              </a:rPr>
              <a:t>Date(2001, 5);</a:t>
            </a:r>
            <a:endParaRPr lang="nb-NO" sz="1600" b="1" dirty="0">
              <a:solidFill>
                <a:srgbClr val="000000"/>
              </a:solidFill>
              <a:latin typeface="Courier New" pitchFamily="49" charset="0"/>
              <a:cs typeface="Times New Roman" pitchFamily="18" charset="0"/>
            </a:endParaRPr>
          </a:p>
          <a:p>
            <a:endParaRPr lang="nb-NO" sz="1600" b="1" dirty="0">
              <a:solidFill>
                <a:srgbClr val="000000"/>
              </a:solidFill>
              <a:latin typeface="Courier New" pitchFamily="49" charset="0"/>
              <a:cs typeface="Times New Roman" pitchFamily="18" charset="0"/>
            </a:endParaRPr>
          </a:p>
          <a:p>
            <a:r>
              <a:rPr lang="nb-NO" sz="1600" b="1" dirty="0" smtClean="0">
                <a:solidFill>
                  <a:srgbClr val="000000"/>
                </a:solidFill>
                <a:latin typeface="Courier New" pitchFamily="49" charset="0"/>
                <a:cs typeface="Times New Roman" pitchFamily="18" charset="0"/>
              </a:rPr>
              <a:t>console.log(myDate.getMonth());  // 5 </a:t>
            </a:r>
            <a:endParaRPr lang="nb-NO" sz="1600" b="1"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682255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pic>
        <p:nvPicPr>
          <p:cNvPr id="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cstate="print"/>
          <a:srcRect/>
          <a:stretch>
            <a:fillRect/>
          </a:stretch>
        </p:blipFill>
        <p:spPr bwMode="auto">
          <a:xfrm>
            <a:off x="5519489" y="913284"/>
            <a:ext cx="3228975" cy="2119313"/>
          </a:xfrm>
          <a:prstGeom prst="rect">
            <a:avLst/>
          </a:prstGeom>
          <a:noFill/>
          <a:ln w="9525">
            <a:noFill/>
            <a:miter lim="800000"/>
            <a:headEnd/>
            <a:tailEnd/>
          </a:ln>
        </p:spPr>
      </p:pic>
      <p:sp>
        <p:nvSpPr>
          <p:cNvPr id="8" name="Freeform 7"/>
          <p:cNvSpPr/>
          <p:nvPr/>
        </p:nvSpPr>
        <p:spPr>
          <a:xfrm>
            <a:off x="6696613" y="2569002"/>
            <a:ext cx="1214935" cy="951351"/>
          </a:xfrm>
          <a:custGeom>
            <a:avLst/>
            <a:gdLst>
              <a:gd name="connsiteX0" fmla="*/ 1214935 w 1214935"/>
              <a:gd name="connsiteY0" fmla="*/ 785191 h 951351"/>
              <a:gd name="connsiteX1" fmla="*/ 191204 w 1214935"/>
              <a:gd name="connsiteY1" fmla="*/ 894522 h 951351"/>
              <a:gd name="connsiteX2" fmla="*/ 2361 w 1214935"/>
              <a:gd name="connsiteY2" fmla="*/ 0 h 951351"/>
            </a:gdLst>
            <a:ahLst/>
            <a:cxnLst>
              <a:cxn ang="0">
                <a:pos x="connsiteX0" y="connsiteY0"/>
              </a:cxn>
              <a:cxn ang="0">
                <a:pos x="connsiteX1" y="connsiteY1"/>
              </a:cxn>
              <a:cxn ang="0">
                <a:pos x="connsiteX2" y="connsiteY2"/>
              </a:cxn>
            </a:cxnLst>
            <a:rect l="l" t="t" r="r" b="b"/>
            <a:pathLst>
              <a:path w="1214935" h="951351">
                <a:moveTo>
                  <a:pt x="1214935" y="785191"/>
                </a:moveTo>
                <a:cubicBezTo>
                  <a:pt x="804117" y="905289"/>
                  <a:pt x="393300" y="1025387"/>
                  <a:pt x="191204" y="894522"/>
                </a:cubicBezTo>
                <a:cubicBezTo>
                  <a:pt x="-10892" y="763657"/>
                  <a:pt x="-4266" y="381828"/>
                  <a:pt x="2361" y="0"/>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Box 8"/>
          <p:cNvSpPr txBox="1"/>
          <p:nvPr/>
        </p:nvSpPr>
        <p:spPr>
          <a:xfrm>
            <a:off x="7577161" y="3032863"/>
            <a:ext cx="668773" cy="369332"/>
          </a:xfrm>
          <a:prstGeom prst="rect">
            <a:avLst/>
          </a:prstGeom>
          <a:noFill/>
        </p:spPr>
        <p:txBody>
          <a:bodyPr wrap="none" rtlCol="0">
            <a:spAutoFit/>
          </a:bodyPr>
          <a:lstStyle/>
          <a:p>
            <a:r>
              <a:rPr lang="sv-SE" b="1" dirty="0" smtClean="0">
                <a:solidFill>
                  <a:srgbClr val="FF0000"/>
                </a:solidFill>
                <a:latin typeface="Minya Nouvelle" pitchFamily="2" charset="0"/>
              </a:rPr>
              <a:t>UTC</a:t>
            </a:r>
          </a:p>
        </p:txBody>
      </p:sp>
      <p:sp>
        <p:nvSpPr>
          <p:cNvPr id="10" name="TextBox 9"/>
          <p:cNvSpPr txBox="1"/>
          <p:nvPr/>
        </p:nvSpPr>
        <p:spPr>
          <a:xfrm>
            <a:off x="467545" y="1057300"/>
            <a:ext cx="4896544" cy="2585323"/>
          </a:xfrm>
          <a:prstGeom prst="rect">
            <a:avLst/>
          </a:prstGeom>
          <a:noFill/>
        </p:spPr>
        <p:txBody>
          <a:bodyPr wrap="square" rtlCol="0">
            <a:spAutoFit/>
          </a:bodyPr>
          <a:lstStyle/>
          <a:p>
            <a:r>
              <a:rPr lang="sv-SE" dirty="0">
                <a:latin typeface="Minya Nouvelle" pitchFamily="2" charset="0"/>
              </a:rPr>
              <a:t>JavaScript har inbyggda metoder för att hantera UTC-tid (</a:t>
            </a:r>
            <a:r>
              <a:rPr lang="sv-SE" dirty="0" err="1">
                <a:latin typeface="Minya Nouvelle" pitchFamily="2" charset="0"/>
              </a:rPr>
              <a:t>Coordinated</a:t>
            </a:r>
            <a:r>
              <a:rPr lang="sv-SE" dirty="0">
                <a:latin typeface="Minya Nouvelle" pitchFamily="2" charset="0"/>
              </a:rPr>
              <a:t> Universal </a:t>
            </a:r>
            <a:r>
              <a:rPr lang="sv-SE" dirty="0" err="1">
                <a:latin typeface="Minya Nouvelle" pitchFamily="2" charset="0"/>
              </a:rPr>
              <a:t>Time</a:t>
            </a:r>
            <a:r>
              <a:rPr lang="sv-SE" dirty="0">
                <a:latin typeface="Minya Nouvelle" pitchFamily="2" charset="0"/>
              </a:rPr>
              <a:t>). UTC hette tidigare GMT (Greenwich </a:t>
            </a:r>
            <a:r>
              <a:rPr lang="sv-SE" dirty="0" err="1">
                <a:latin typeface="Minya Nouvelle" pitchFamily="2" charset="0"/>
              </a:rPr>
              <a:t>Mean</a:t>
            </a:r>
            <a:r>
              <a:rPr lang="sv-SE" dirty="0">
                <a:latin typeface="Minya Nouvelle" pitchFamily="2" charset="0"/>
              </a:rPr>
              <a:t> </a:t>
            </a:r>
            <a:r>
              <a:rPr lang="sv-SE" dirty="0" err="1">
                <a:latin typeface="Minya Nouvelle" pitchFamily="2" charset="0"/>
              </a:rPr>
              <a:t>Time</a:t>
            </a:r>
            <a:r>
              <a:rPr lang="sv-SE" dirty="0">
                <a:latin typeface="Minya Nouvelle" pitchFamily="2" charset="0"/>
              </a:rPr>
              <a:t> )</a:t>
            </a:r>
          </a:p>
          <a:p>
            <a:endParaRPr lang="sv-SE" dirty="0">
              <a:latin typeface="Minya Nouvelle" pitchFamily="2" charset="0"/>
            </a:endParaRPr>
          </a:p>
          <a:p>
            <a:r>
              <a:rPr lang="sv-SE" dirty="0">
                <a:latin typeface="Minya Nouvelle" pitchFamily="2" charset="0"/>
              </a:rPr>
              <a:t>Lägg bara till UTC på funktionerna på förra sidan. </a:t>
            </a:r>
            <a:r>
              <a:rPr lang="sv-SE" dirty="0" err="1">
                <a:latin typeface="Minya Nouvelle" pitchFamily="2" charset="0"/>
              </a:rPr>
              <a:t>T.ex</a:t>
            </a:r>
            <a:r>
              <a:rPr lang="sv-SE" dirty="0">
                <a:latin typeface="Minya Nouvelle" pitchFamily="2" charset="0"/>
              </a:rPr>
              <a:t>:</a:t>
            </a:r>
          </a:p>
          <a:p>
            <a:r>
              <a:rPr lang="sv-SE" dirty="0" err="1">
                <a:latin typeface="Minya Nouvelle" pitchFamily="2" charset="0"/>
              </a:rPr>
              <a:t>getUTCHour</a:t>
            </a:r>
            <a:r>
              <a:rPr lang="sv-SE" dirty="0">
                <a:latin typeface="Minya Nouvelle" pitchFamily="2" charset="0"/>
              </a:rPr>
              <a:t>() för att få tiden i UTC.</a:t>
            </a:r>
          </a:p>
          <a:p>
            <a:endParaRPr lang="sv-SE" dirty="0" smtClean="0">
              <a:latin typeface="Minya Nouvelle" pitchFamily="2" charset="0"/>
            </a:endParaRPr>
          </a:p>
        </p:txBody>
      </p:sp>
      <p:sp>
        <p:nvSpPr>
          <p:cNvPr id="11" name="TextBox 10"/>
          <p:cNvSpPr txBox="1"/>
          <p:nvPr/>
        </p:nvSpPr>
        <p:spPr>
          <a:xfrm>
            <a:off x="467544" y="4004398"/>
            <a:ext cx="2308645" cy="400110"/>
          </a:xfrm>
          <a:prstGeom prst="rect">
            <a:avLst/>
          </a:prstGeom>
          <a:noFill/>
        </p:spPr>
        <p:txBody>
          <a:bodyPr wrap="none" rtlCol="0">
            <a:spAutoFit/>
          </a:bodyPr>
          <a:lstStyle/>
          <a:p>
            <a:r>
              <a:rPr lang="sv-SE" sz="2000" b="1" dirty="0" smtClean="0">
                <a:latin typeface="Minya Nouvelle" pitchFamily="2" charset="0"/>
              </a:rPr>
              <a:t>Lita på klienten?</a:t>
            </a:r>
          </a:p>
        </p:txBody>
      </p:sp>
      <p:sp>
        <p:nvSpPr>
          <p:cNvPr id="12" name="TextBox 11"/>
          <p:cNvSpPr txBox="1"/>
          <p:nvPr/>
        </p:nvSpPr>
        <p:spPr>
          <a:xfrm>
            <a:off x="467544" y="4332500"/>
            <a:ext cx="8208912" cy="1200329"/>
          </a:xfrm>
          <a:prstGeom prst="rect">
            <a:avLst/>
          </a:prstGeom>
          <a:noFill/>
        </p:spPr>
        <p:txBody>
          <a:bodyPr wrap="square" rtlCol="0">
            <a:spAutoFit/>
          </a:bodyPr>
          <a:lstStyle/>
          <a:p>
            <a:r>
              <a:rPr lang="sv-SE" dirty="0">
                <a:latin typeface="Minya Nouvelle" pitchFamily="2" charset="0"/>
              </a:rPr>
              <a:t>Att tiden på klienten stämmer kan vi inte lita på. </a:t>
            </a:r>
            <a:br>
              <a:rPr lang="sv-SE" dirty="0">
                <a:latin typeface="Minya Nouvelle" pitchFamily="2" charset="0"/>
              </a:rPr>
            </a:br>
            <a:r>
              <a:rPr lang="sv-SE" dirty="0">
                <a:latin typeface="Minya Nouvelle" pitchFamily="2" charset="0"/>
              </a:rPr>
              <a:t>Detta beror helt på vilka inställningar klienten har, t.ex. krävs att rätt tidszon är inställd. Bättre är då att låta servern ge klienten rätt tid. Detta kan vi dock inte åstadkomma utan </a:t>
            </a:r>
            <a:r>
              <a:rPr lang="sv-SE" dirty="0" err="1">
                <a:latin typeface="Minya Nouvelle" pitchFamily="2" charset="0"/>
              </a:rPr>
              <a:t>serversideskript</a:t>
            </a:r>
            <a:r>
              <a:rPr lang="sv-SE" dirty="0" smtClean="0">
                <a:latin typeface="Minya Nouvelle" pitchFamily="2" charset="0"/>
              </a:rPr>
              <a:t>:</a:t>
            </a:r>
          </a:p>
        </p:txBody>
      </p:sp>
      <p:sp>
        <p:nvSpPr>
          <p:cNvPr id="13" name="AutoShape 6"/>
          <p:cNvSpPr>
            <a:spLocks noChangeArrowheads="1"/>
          </p:cNvSpPr>
          <p:nvPr/>
        </p:nvSpPr>
        <p:spPr bwMode="auto">
          <a:xfrm>
            <a:off x="323528" y="3583677"/>
            <a:ext cx="8267700" cy="338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600" b="1" dirty="0">
                <a:solidFill>
                  <a:srgbClr val="000000"/>
                </a:solidFill>
                <a:latin typeface="Courier New" pitchFamily="49" charset="0"/>
                <a:cs typeface="Times New Roman" pitchFamily="18" charset="0"/>
              </a:rPr>
              <a:t>var myDate = new </a:t>
            </a:r>
            <a:r>
              <a:rPr lang="nb-NO" sz="1600" b="1" dirty="0" smtClean="0">
                <a:solidFill>
                  <a:srgbClr val="000000"/>
                </a:solidFill>
                <a:latin typeface="Courier New" pitchFamily="49" charset="0"/>
                <a:cs typeface="Times New Roman" pitchFamily="18" charset="0"/>
              </a:rPr>
              <a:t>Date(Date.UTC(2001, 10, 6, 21, 15, </a:t>
            </a:r>
            <a:r>
              <a:rPr lang="nb-NO" sz="1600" b="1" dirty="0">
                <a:solidFill>
                  <a:srgbClr val="000000"/>
                </a:solidFill>
                <a:latin typeface="Courier New" pitchFamily="49" charset="0"/>
                <a:cs typeface="Times New Roman" pitchFamily="18" charset="0"/>
              </a:rPr>
              <a:t>20, </a:t>
            </a:r>
            <a:r>
              <a:rPr lang="nb-NO" sz="1600" b="1" dirty="0" smtClean="0">
                <a:solidFill>
                  <a:srgbClr val="000000"/>
                </a:solidFill>
                <a:latin typeface="Courier New" pitchFamily="49" charset="0"/>
                <a:cs typeface="Times New Roman" pitchFamily="18" charset="0"/>
              </a:rPr>
              <a:t>20));</a:t>
            </a:r>
            <a:endParaRPr lang="nb-NO" sz="1600"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099019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Math</a:t>
            </a:r>
            <a:endParaRPr lang="sv-SE" dirty="0"/>
          </a:p>
        </p:txBody>
      </p:sp>
      <p:sp>
        <p:nvSpPr>
          <p:cNvPr id="3" name="Subtitle 2"/>
          <p:cNvSpPr>
            <a:spLocks noGrp="1"/>
          </p:cNvSpPr>
          <p:nvPr>
            <p:ph type="subTitle" idx="1"/>
          </p:nvPr>
        </p:nvSpPr>
        <p:spPr>
          <a:xfrm>
            <a:off x="395536" y="1057300"/>
            <a:ext cx="8208912" cy="1460500"/>
          </a:xfrm>
        </p:spPr>
        <p:txBody>
          <a:bodyPr/>
          <a:lstStyle/>
          <a:p>
            <a:r>
              <a:rPr lang="sv-SE" dirty="0" err="1" smtClean="0"/>
              <a:t>Math</a:t>
            </a:r>
            <a:r>
              <a:rPr lang="sv-SE" dirty="0" smtClean="0"/>
              <a:t>-objektet tillhandahåller en uppsättning av användbara metoder och egenskaper för att göra olika typer av beräkningar.</a:t>
            </a:r>
            <a:endParaRPr lang="sv-SE" dirty="0"/>
          </a:p>
        </p:txBody>
      </p:sp>
      <p:sp>
        <p:nvSpPr>
          <p:cNvPr id="5" name="AutoShape 4"/>
          <p:cNvSpPr>
            <a:spLocks noChangeArrowheads="1"/>
          </p:cNvSpPr>
          <p:nvPr/>
        </p:nvSpPr>
        <p:spPr bwMode="auto">
          <a:xfrm>
            <a:off x="971600" y="2425452"/>
            <a:ext cx="689610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lgn="ctr">
              <a:spcBef>
                <a:spcPct val="20000"/>
              </a:spcBef>
            </a:pPr>
            <a:r>
              <a:rPr lang="sv-SE" sz="1800" dirty="0" smtClean="0">
                <a:solidFill>
                  <a:schemeClr val="tx1"/>
                </a:solidFill>
                <a:latin typeface="Courier New" pitchFamily="49" charset="0"/>
              </a:rPr>
              <a:t>console.log( </a:t>
            </a:r>
            <a:r>
              <a:rPr lang="sv-SE" sz="1800" b="1" dirty="0" err="1">
                <a:solidFill>
                  <a:schemeClr val="tx1"/>
                </a:solidFill>
                <a:latin typeface="Courier New" pitchFamily="49" charset="0"/>
              </a:rPr>
              <a:t>Math.abs</a:t>
            </a:r>
            <a:r>
              <a:rPr lang="sv-SE" sz="1800" b="1" dirty="0">
                <a:solidFill>
                  <a:schemeClr val="tx1"/>
                </a:solidFill>
                <a:latin typeface="Courier New" pitchFamily="49" charset="0"/>
              </a:rPr>
              <a:t>( -123 ) </a:t>
            </a:r>
            <a:r>
              <a:rPr lang="sv-SE" sz="1800" dirty="0">
                <a:solidFill>
                  <a:schemeClr val="tx1"/>
                </a:solidFill>
                <a:latin typeface="Courier New" pitchFamily="49" charset="0"/>
              </a:rPr>
              <a:t>);	</a:t>
            </a:r>
            <a:r>
              <a:rPr lang="sv-SE" sz="1800" dirty="0" smtClean="0">
                <a:solidFill>
                  <a:schemeClr val="tx1"/>
                </a:solidFill>
                <a:latin typeface="Courier New" pitchFamily="49" charset="0"/>
              </a:rPr>
              <a:t>// 123</a:t>
            </a:r>
            <a:endParaRPr lang="sv-SE" sz="1800" dirty="0">
              <a:solidFill>
                <a:schemeClr val="tx1"/>
              </a:solidFill>
              <a:latin typeface="Courier New" pitchFamily="49" charset="0"/>
            </a:endParaRPr>
          </a:p>
        </p:txBody>
      </p:sp>
      <p:sp>
        <p:nvSpPr>
          <p:cNvPr id="6" name="TextBox 5"/>
          <p:cNvSpPr txBox="1"/>
          <p:nvPr/>
        </p:nvSpPr>
        <p:spPr>
          <a:xfrm>
            <a:off x="971600" y="3793604"/>
            <a:ext cx="1224136" cy="461665"/>
          </a:xfrm>
          <a:prstGeom prst="rect">
            <a:avLst/>
          </a:prstGeom>
          <a:noFill/>
        </p:spPr>
        <p:txBody>
          <a:bodyPr wrap="square" rtlCol="0">
            <a:spAutoFit/>
          </a:bodyPr>
          <a:lstStyle/>
          <a:p>
            <a:r>
              <a:rPr lang="sv-SE" sz="2400" dirty="0" err="1" smtClean="0">
                <a:latin typeface="Minya Nouvelle" pitchFamily="2" charset="0"/>
              </a:rPr>
              <a:t>ceil</a:t>
            </a:r>
            <a:r>
              <a:rPr lang="sv-SE" sz="2400" dirty="0" smtClean="0">
                <a:latin typeface="Minya Nouvelle" pitchFamily="2" charset="0"/>
              </a:rPr>
              <a:t>()</a:t>
            </a:r>
          </a:p>
        </p:txBody>
      </p:sp>
      <p:sp>
        <p:nvSpPr>
          <p:cNvPr id="7" name="TextBox 6"/>
          <p:cNvSpPr txBox="1"/>
          <p:nvPr/>
        </p:nvSpPr>
        <p:spPr>
          <a:xfrm>
            <a:off x="2411760" y="3001516"/>
            <a:ext cx="1224136" cy="461665"/>
          </a:xfrm>
          <a:prstGeom prst="rect">
            <a:avLst/>
          </a:prstGeom>
          <a:noFill/>
        </p:spPr>
        <p:txBody>
          <a:bodyPr wrap="square" rtlCol="0">
            <a:spAutoFit/>
          </a:bodyPr>
          <a:lstStyle/>
          <a:p>
            <a:r>
              <a:rPr lang="sv-SE" sz="2400" dirty="0" err="1" smtClean="0">
                <a:latin typeface="Minya Nouvelle" pitchFamily="2" charset="0"/>
              </a:rPr>
              <a:t>floor</a:t>
            </a:r>
            <a:r>
              <a:rPr lang="sv-SE" sz="2400" dirty="0" smtClean="0">
                <a:latin typeface="Minya Nouvelle" pitchFamily="2" charset="0"/>
              </a:rPr>
              <a:t>()</a:t>
            </a:r>
          </a:p>
        </p:txBody>
      </p:sp>
      <p:sp>
        <p:nvSpPr>
          <p:cNvPr id="8" name="TextBox 7"/>
          <p:cNvSpPr txBox="1"/>
          <p:nvPr/>
        </p:nvSpPr>
        <p:spPr>
          <a:xfrm>
            <a:off x="2879812" y="3946004"/>
            <a:ext cx="1224136" cy="461665"/>
          </a:xfrm>
          <a:prstGeom prst="rect">
            <a:avLst/>
          </a:prstGeom>
          <a:noFill/>
        </p:spPr>
        <p:txBody>
          <a:bodyPr wrap="square" rtlCol="0">
            <a:spAutoFit/>
          </a:bodyPr>
          <a:lstStyle/>
          <a:p>
            <a:r>
              <a:rPr lang="sv-SE" sz="2400" dirty="0" smtClean="0">
                <a:latin typeface="Minya Nouvelle" pitchFamily="2" charset="0"/>
              </a:rPr>
              <a:t>round()</a:t>
            </a:r>
          </a:p>
        </p:txBody>
      </p:sp>
      <p:sp>
        <p:nvSpPr>
          <p:cNvPr id="10" name="TextBox 9"/>
          <p:cNvSpPr txBox="1"/>
          <p:nvPr/>
        </p:nvSpPr>
        <p:spPr>
          <a:xfrm>
            <a:off x="5292080" y="3793604"/>
            <a:ext cx="1694958" cy="461665"/>
          </a:xfrm>
          <a:prstGeom prst="rect">
            <a:avLst/>
          </a:prstGeom>
          <a:noFill/>
        </p:spPr>
        <p:txBody>
          <a:bodyPr wrap="square" rtlCol="0">
            <a:spAutoFit/>
          </a:bodyPr>
          <a:lstStyle/>
          <a:p>
            <a:r>
              <a:rPr lang="sv-SE" sz="2400" dirty="0" err="1" smtClean="0">
                <a:latin typeface="Minya Nouvelle" pitchFamily="2" charset="0"/>
              </a:rPr>
              <a:t>random</a:t>
            </a:r>
            <a:r>
              <a:rPr lang="sv-SE" sz="2400" dirty="0" smtClean="0">
                <a:latin typeface="Minya Nouvelle" pitchFamily="2" charset="0"/>
              </a:rPr>
              <a:t> ()</a:t>
            </a:r>
          </a:p>
        </p:txBody>
      </p:sp>
      <p:sp>
        <p:nvSpPr>
          <p:cNvPr id="11" name="TextBox 10"/>
          <p:cNvSpPr txBox="1"/>
          <p:nvPr/>
        </p:nvSpPr>
        <p:spPr>
          <a:xfrm>
            <a:off x="4442368" y="4184568"/>
            <a:ext cx="1224136" cy="461665"/>
          </a:xfrm>
          <a:prstGeom prst="rect">
            <a:avLst/>
          </a:prstGeom>
          <a:noFill/>
        </p:spPr>
        <p:txBody>
          <a:bodyPr wrap="square" rtlCol="0">
            <a:spAutoFit/>
          </a:bodyPr>
          <a:lstStyle/>
          <a:p>
            <a:r>
              <a:rPr lang="sv-SE" sz="2400" dirty="0" err="1" smtClean="0">
                <a:latin typeface="Minya Nouvelle" pitchFamily="2" charset="0"/>
              </a:rPr>
              <a:t>pow</a:t>
            </a:r>
            <a:r>
              <a:rPr lang="sv-SE" sz="2400" dirty="0" smtClean="0">
                <a:latin typeface="Minya Nouvelle" pitchFamily="2" charset="0"/>
              </a:rPr>
              <a:t>()</a:t>
            </a:r>
          </a:p>
        </p:txBody>
      </p:sp>
      <p:sp>
        <p:nvSpPr>
          <p:cNvPr id="13" name="Rectangle 12"/>
          <p:cNvSpPr/>
          <p:nvPr/>
        </p:nvSpPr>
        <p:spPr>
          <a:xfrm>
            <a:off x="1403648" y="5152464"/>
            <a:ext cx="7575832" cy="369332"/>
          </a:xfrm>
          <a:prstGeom prst="rect">
            <a:avLst/>
          </a:prstGeom>
        </p:spPr>
        <p:txBody>
          <a:bodyPr wrap="square">
            <a:spAutoFit/>
          </a:bodyPr>
          <a:lstStyle/>
          <a:p>
            <a:pPr algn="r"/>
            <a:r>
              <a:rPr lang="sv-SE" dirty="0"/>
              <a:t>https://developer.mozilla.org/en/JavaScript/Reference/Global_Objects/Math</a:t>
            </a:r>
          </a:p>
        </p:txBody>
      </p:sp>
      <p:pic>
        <p:nvPicPr>
          <p:cNvPr id="14"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499992" y="3217540"/>
            <a:ext cx="790601" cy="400110"/>
          </a:xfrm>
          <a:prstGeom prst="rect">
            <a:avLst/>
          </a:prstGeom>
          <a:noFill/>
        </p:spPr>
        <p:txBody>
          <a:bodyPr wrap="none" rtlCol="0">
            <a:spAutoFit/>
          </a:bodyPr>
          <a:lstStyle/>
          <a:p>
            <a:r>
              <a:rPr lang="sv-SE" sz="2000" dirty="0" err="1" smtClean="0">
                <a:latin typeface="Minya Nouvelle" pitchFamily="2" charset="0"/>
              </a:rPr>
              <a:t>sqrt</a:t>
            </a:r>
            <a:r>
              <a:rPr lang="sv-SE" dirty="0" smtClean="0">
                <a:latin typeface="Minya Nouvelle" pitchFamily="2" charset="0"/>
              </a:rPr>
              <a:t>()</a:t>
            </a:r>
          </a:p>
        </p:txBody>
      </p:sp>
      <p:sp>
        <p:nvSpPr>
          <p:cNvPr id="16" name="TextBox 15"/>
          <p:cNvSpPr txBox="1"/>
          <p:nvPr/>
        </p:nvSpPr>
        <p:spPr>
          <a:xfrm>
            <a:off x="1979712" y="4646233"/>
            <a:ext cx="708848" cy="400110"/>
          </a:xfrm>
          <a:prstGeom prst="rect">
            <a:avLst/>
          </a:prstGeom>
          <a:noFill/>
        </p:spPr>
        <p:txBody>
          <a:bodyPr wrap="none" rtlCol="0">
            <a:spAutoFit/>
          </a:bodyPr>
          <a:lstStyle/>
          <a:p>
            <a:r>
              <a:rPr lang="sv-SE" sz="2000" dirty="0" smtClean="0">
                <a:latin typeface="Minya Nouvelle" pitchFamily="2" charset="0"/>
              </a:rPr>
              <a:t>sin()</a:t>
            </a:r>
          </a:p>
        </p:txBody>
      </p:sp>
      <p:sp>
        <p:nvSpPr>
          <p:cNvPr id="17" name="TextBox 16"/>
          <p:cNvSpPr txBox="1"/>
          <p:nvPr/>
        </p:nvSpPr>
        <p:spPr>
          <a:xfrm>
            <a:off x="7308304" y="3417595"/>
            <a:ext cx="728084" cy="400110"/>
          </a:xfrm>
          <a:prstGeom prst="rect">
            <a:avLst/>
          </a:prstGeom>
          <a:noFill/>
        </p:spPr>
        <p:txBody>
          <a:bodyPr wrap="none" rtlCol="0">
            <a:spAutoFit/>
          </a:bodyPr>
          <a:lstStyle/>
          <a:p>
            <a:r>
              <a:rPr lang="sv-SE" sz="2000" dirty="0" smtClean="0">
                <a:latin typeface="Minya Nouvelle" pitchFamily="2" charset="0"/>
              </a:rPr>
              <a:t>cos()</a:t>
            </a:r>
          </a:p>
        </p:txBody>
      </p:sp>
      <p:sp>
        <p:nvSpPr>
          <p:cNvPr id="18" name="TextBox 17"/>
          <p:cNvSpPr txBox="1"/>
          <p:nvPr/>
        </p:nvSpPr>
        <p:spPr>
          <a:xfrm>
            <a:off x="7154627" y="4585692"/>
            <a:ext cx="739305" cy="400110"/>
          </a:xfrm>
          <a:prstGeom prst="rect">
            <a:avLst/>
          </a:prstGeom>
          <a:noFill/>
        </p:spPr>
        <p:txBody>
          <a:bodyPr wrap="none" rtlCol="0">
            <a:spAutoFit/>
          </a:bodyPr>
          <a:lstStyle/>
          <a:p>
            <a:r>
              <a:rPr lang="sv-SE" sz="2000" dirty="0" err="1" smtClean="0">
                <a:latin typeface="Minya Nouvelle" pitchFamily="2" charset="0"/>
              </a:rPr>
              <a:t>tan</a:t>
            </a:r>
            <a:r>
              <a:rPr lang="sv-SE" sz="2000" dirty="0" smtClean="0">
                <a:latin typeface="Minya Nouvelle" pitchFamily="2" charset="0"/>
              </a:rPr>
              <a:t>()</a:t>
            </a:r>
          </a:p>
        </p:txBody>
      </p:sp>
    </p:spTree>
    <p:extLst>
      <p:ext uri="{BB962C8B-B14F-4D97-AF65-F5344CB8AC3E}">
        <p14:creationId xmlns:p14="http://schemas.microsoft.com/office/powerpoint/2010/main" val="1445805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5" grpId="0"/>
      <p:bldP spid="16"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try/</a:t>
            </a:r>
            <a:r>
              <a:rPr lang="sv-SE" dirty="0" err="1" smtClean="0"/>
              <a:t>catch</a:t>
            </a:r>
            <a:r>
              <a:rPr lang="sv-SE" dirty="0" smtClean="0"/>
              <a:t>/</a:t>
            </a:r>
            <a:r>
              <a:rPr lang="sv-SE" dirty="0" err="1" smtClean="0"/>
              <a:t>finally</a:t>
            </a:r>
            <a:endParaRPr lang="sv-SE" dirty="0"/>
          </a:p>
        </p:txBody>
      </p:sp>
      <p:sp>
        <p:nvSpPr>
          <p:cNvPr id="3" name="Subtitle 2"/>
          <p:cNvSpPr>
            <a:spLocks noGrp="1"/>
          </p:cNvSpPr>
          <p:nvPr>
            <p:ph type="subTitle" idx="1"/>
          </p:nvPr>
        </p:nvSpPr>
        <p:spPr>
          <a:xfrm>
            <a:off x="714348" y="1381685"/>
            <a:ext cx="6400800" cy="1460500"/>
          </a:xfrm>
        </p:spPr>
        <p:txBody>
          <a:bodyPr/>
          <a:lstStyle/>
          <a:p>
            <a:endParaRPr lang="sv-SE"/>
          </a:p>
        </p:txBody>
      </p:sp>
      <p:sp>
        <p:nvSpPr>
          <p:cNvPr id="4" name="Rectangle 3"/>
          <p:cNvSpPr/>
          <p:nvPr/>
        </p:nvSpPr>
        <p:spPr>
          <a:xfrm>
            <a:off x="285720" y="1429880"/>
            <a:ext cx="8415366" cy="243573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try {</a:t>
            </a:r>
          </a:p>
          <a:p>
            <a:pPr>
              <a:defRPr/>
            </a:pPr>
            <a:r>
              <a:rPr lang="sv-SE" sz="1600" dirty="0" smtClean="0">
                <a:solidFill>
                  <a:schemeClr val="tx1"/>
                </a:solidFill>
                <a:latin typeface="Courier New" pitchFamily="49" charset="0"/>
                <a:cs typeface="Courier New" pitchFamily="49" charset="0"/>
              </a:rPr>
              <a:t>   var </a:t>
            </a:r>
            <a:r>
              <a:rPr lang="sv-SE" sz="1600" dirty="0" err="1" smtClean="0">
                <a:solidFill>
                  <a:schemeClr val="tx1"/>
                </a:solidFill>
                <a:latin typeface="Courier New" pitchFamily="49" charset="0"/>
                <a:cs typeface="Courier New" pitchFamily="49" charset="0"/>
              </a:rPr>
              <a:t>myObj</a:t>
            </a:r>
            <a:r>
              <a:rPr lang="sv-SE" sz="1600" dirty="0" smtClean="0">
                <a:solidFill>
                  <a:schemeClr val="tx1"/>
                </a:solidFill>
                <a:latin typeface="Courier New" pitchFamily="49" charset="0"/>
                <a:cs typeface="Courier New" pitchFamily="49" charset="0"/>
              </a:rPr>
              <a:t> = x; // Kastar ett undantag om x inte är deklarerad.</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catch</a:t>
            </a:r>
            <a:r>
              <a:rPr lang="sv-SE" sz="1600" b="1" dirty="0" smtClean="0">
                <a:solidFill>
                  <a:schemeClr val="tx1"/>
                </a:solidFill>
                <a:latin typeface="Courier New" pitchFamily="49" charset="0"/>
                <a:cs typeface="Courier New" pitchFamily="49" charset="0"/>
              </a:rPr>
              <a:t>(</a:t>
            </a:r>
            <a:r>
              <a:rPr lang="sv-SE" sz="1600" b="1" dirty="0" err="1" smtClean="0">
                <a:solidFill>
                  <a:schemeClr val="tx1"/>
                </a:solidFill>
                <a:latin typeface="Courier New" pitchFamily="49" charset="0"/>
                <a:cs typeface="Courier New" pitchFamily="49" charset="0"/>
              </a:rPr>
              <a:t>error</a:t>
            </a:r>
            <a:r>
              <a:rPr lang="sv-SE" sz="1600" b="1" dirty="0" smtClean="0">
                <a:solidFill>
                  <a:schemeClr val="tx1"/>
                </a:solidFill>
                <a:latin typeface="Courier New" pitchFamily="49" charset="0"/>
                <a:cs typeface="Courier New" pitchFamily="49" charset="0"/>
              </a:rPr>
              <a:t>){</a:t>
            </a:r>
          </a:p>
          <a:p>
            <a:pPr>
              <a:defRPr/>
            </a:pPr>
            <a:r>
              <a:rPr lang="sv-SE" sz="1600" dirty="0" smtClean="0">
                <a:solidFill>
                  <a:schemeClr val="tx1"/>
                </a:solidFill>
                <a:latin typeface="Courier New" pitchFamily="49" charset="0"/>
                <a:cs typeface="Courier New" pitchFamily="49" charset="0"/>
              </a:rPr>
              <a:t>    console.log(</a:t>
            </a:r>
            <a:r>
              <a:rPr lang="sv-SE" sz="1600" dirty="0" err="1" smtClean="0">
                <a:solidFill>
                  <a:schemeClr val="tx1"/>
                </a:solidFill>
                <a:latin typeface="Courier New" pitchFamily="49" charset="0"/>
                <a:cs typeface="Courier New" pitchFamily="49" charset="0"/>
              </a:rPr>
              <a:t>error.message</a:t>
            </a:r>
            <a:r>
              <a:rPr lang="sv-SE" sz="1600"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finally</a:t>
            </a:r>
            <a:r>
              <a:rPr lang="sv-SE" sz="1600" b="1" dirty="0" smtClean="0">
                <a:solidFill>
                  <a:schemeClr val="tx1"/>
                </a:solidFill>
                <a:latin typeface="Courier New" pitchFamily="49" charset="0"/>
                <a:cs typeface="Courier New" pitchFamily="49" charset="0"/>
              </a:rPr>
              <a:t> {</a:t>
            </a:r>
          </a:p>
          <a:p>
            <a:pPr>
              <a:defRPr/>
            </a:pPr>
            <a:r>
              <a:rPr lang="sv-SE" sz="1600" dirty="0" smtClean="0">
                <a:solidFill>
                  <a:schemeClr val="tx1"/>
                </a:solidFill>
                <a:latin typeface="Courier New" pitchFamily="49" charset="0"/>
                <a:cs typeface="Courier New" pitchFamily="49" charset="0"/>
              </a:rPr>
              <a:t>    // Kod här körs oavsett vad </a:t>
            </a:r>
          </a:p>
          <a:p>
            <a:pPr>
              <a:defRPr/>
            </a:pPr>
            <a:r>
              <a:rPr lang="sv-SE" sz="1600" b="1" dirty="0">
                <a:solidFill>
                  <a:schemeClr val="tx1"/>
                </a:solidFill>
                <a:latin typeface="Courier New" pitchFamily="49" charset="0"/>
                <a:cs typeface="Courier New" pitchFamily="49" charset="0"/>
              </a:rPr>
              <a:t>}</a:t>
            </a:r>
            <a:endParaRPr lang="sv-SE" sz="1600" b="1" dirty="0" smtClean="0">
              <a:solidFill>
                <a:schemeClr val="tx1"/>
              </a:solidFill>
              <a:latin typeface="Courier New" pitchFamily="49" charset="0"/>
              <a:cs typeface="Courier New" pitchFamily="49" charset="0"/>
            </a:endParaRPr>
          </a:p>
        </p:txBody>
      </p:sp>
      <p:sp>
        <p:nvSpPr>
          <p:cNvPr id="5" name="Rectangle 4"/>
          <p:cNvSpPr/>
          <p:nvPr/>
        </p:nvSpPr>
        <p:spPr>
          <a:xfrm>
            <a:off x="285720" y="4424640"/>
            <a:ext cx="8415366" cy="88113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dirty="0" err="1" smtClean="0">
                <a:solidFill>
                  <a:schemeClr val="tx1"/>
                </a:solidFill>
                <a:latin typeface="Courier New" pitchFamily="49" charset="0"/>
                <a:cs typeface="Courier New" pitchFamily="49" charset="0"/>
              </a:rPr>
              <a:t>if</a:t>
            </a:r>
            <a:r>
              <a:rPr lang="sv-SE" sz="1600" dirty="0" smtClean="0">
                <a:solidFill>
                  <a:schemeClr val="tx1"/>
                </a:solidFill>
                <a:latin typeface="Courier New" pitchFamily="49" charset="0"/>
                <a:cs typeface="Courier New" pitchFamily="49" charset="0"/>
              </a:rPr>
              <a:t>(</a:t>
            </a:r>
            <a:r>
              <a:rPr lang="sv-SE" sz="1600" dirty="0" err="1" smtClean="0">
                <a:solidFill>
                  <a:schemeClr val="tx1"/>
                </a:solidFill>
                <a:latin typeface="Courier New" pitchFamily="49" charset="0"/>
                <a:cs typeface="Courier New" pitchFamily="49" charset="0"/>
              </a:rPr>
              <a:t>userInput</a:t>
            </a:r>
            <a:r>
              <a:rPr lang="sv-SE" sz="1600" dirty="0" smtClean="0">
                <a:solidFill>
                  <a:schemeClr val="tx1"/>
                </a:solidFill>
                <a:latin typeface="Courier New" pitchFamily="49" charset="0"/>
                <a:cs typeface="Courier New" pitchFamily="49" charset="0"/>
              </a:rPr>
              <a:t> &lt; 0) {</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throw</a:t>
            </a:r>
            <a:r>
              <a:rPr lang="sv-SE" sz="1600" b="1" dirty="0" smtClean="0">
                <a:solidFill>
                  <a:schemeClr val="tx1"/>
                </a:solidFill>
                <a:latin typeface="Courier New" pitchFamily="49" charset="0"/>
                <a:cs typeface="Courier New" pitchFamily="49" charset="0"/>
              </a:rPr>
              <a:t> new </a:t>
            </a:r>
            <a:r>
              <a:rPr lang="sv-SE" sz="1600" b="1" dirty="0" err="1" smtClean="0">
                <a:solidFill>
                  <a:schemeClr val="tx1"/>
                </a:solidFill>
                <a:latin typeface="Courier New" pitchFamily="49" charset="0"/>
                <a:cs typeface="Courier New" pitchFamily="49" charset="0"/>
              </a:rPr>
              <a:t>Error</a:t>
            </a:r>
            <a:r>
              <a:rPr lang="sv-SE" sz="1600" b="1" dirty="0" smtClean="0">
                <a:solidFill>
                  <a:schemeClr val="tx1"/>
                </a:solidFill>
                <a:latin typeface="Courier New" pitchFamily="49" charset="0"/>
                <a:cs typeface="Courier New" pitchFamily="49" charset="0"/>
              </a:rPr>
              <a:t>(”</a:t>
            </a:r>
            <a:r>
              <a:rPr lang="sv-SE" sz="1600" b="1" dirty="0" err="1" smtClean="0">
                <a:solidFill>
                  <a:schemeClr val="tx1"/>
                </a:solidFill>
                <a:latin typeface="Courier New" pitchFamily="49" charset="0"/>
                <a:cs typeface="Courier New" pitchFamily="49" charset="0"/>
              </a:rPr>
              <a:t>User</a:t>
            </a:r>
            <a:r>
              <a:rPr lang="sv-SE" sz="1600" b="1" dirty="0" smtClean="0">
                <a:solidFill>
                  <a:schemeClr val="tx1"/>
                </a:solidFill>
                <a:latin typeface="Courier New" pitchFamily="49" charset="0"/>
                <a:cs typeface="Courier New" pitchFamily="49" charset="0"/>
              </a:rPr>
              <a:t> input less </a:t>
            </a:r>
            <a:r>
              <a:rPr lang="sv-SE" sz="1600" b="1" dirty="0" err="1" smtClean="0">
                <a:solidFill>
                  <a:schemeClr val="tx1"/>
                </a:solidFill>
                <a:latin typeface="Courier New" pitchFamily="49" charset="0"/>
                <a:cs typeface="Courier New" pitchFamily="49" charset="0"/>
              </a:rPr>
              <a:t>than</a:t>
            </a:r>
            <a:r>
              <a:rPr lang="sv-SE" sz="1600" b="1" dirty="0" smtClean="0">
                <a:solidFill>
                  <a:schemeClr val="tx1"/>
                </a:solidFill>
                <a:latin typeface="Courier New" pitchFamily="49" charset="0"/>
                <a:cs typeface="Courier New" pitchFamily="49" charset="0"/>
              </a:rPr>
              <a:t> 0. Must be </a:t>
            </a:r>
            <a:r>
              <a:rPr lang="sv-SE" sz="1600" b="1" dirty="0" err="1" smtClean="0">
                <a:solidFill>
                  <a:schemeClr val="tx1"/>
                </a:solidFill>
                <a:latin typeface="Courier New" pitchFamily="49" charset="0"/>
                <a:cs typeface="Courier New" pitchFamily="49" charset="0"/>
              </a:rPr>
              <a:t>greater-</a:t>
            </a:r>
            <a:r>
              <a:rPr lang="sv-SE" sz="1600" b="1" dirty="0" smtClean="0">
                <a:solidFill>
                  <a:schemeClr val="tx1"/>
                </a:solidFill>
                <a:latin typeface="Courier New" pitchFamily="49" charset="0"/>
                <a:cs typeface="Courier New" pitchFamily="49" charset="0"/>
              </a:rPr>
              <a:t>”);</a:t>
            </a:r>
          </a:p>
          <a:p>
            <a:pPr>
              <a:defRPr/>
            </a:pPr>
            <a:r>
              <a:rPr lang="sv-SE" sz="1600" dirty="0" smtClean="0">
                <a:solidFill>
                  <a:schemeClr val="tx1"/>
                </a:solidFill>
                <a:latin typeface="Courier New" pitchFamily="49" charset="0"/>
                <a:cs typeface="Courier New" pitchFamily="49" charset="0"/>
              </a:rPr>
              <a:t>}</a:t>
            </a:r>
          </a:p>
        </p:txBody>
      </p:sp>
      <p:sp>
        <p:nvSpPr>
          <p:cNvPr id="6" name="TextBox 5"/>
          <p:cNvSpPr txBox="1"/>
          <p:nvPr/>
        </p:nvSpPr>
        <p:spPr>
          <a:xfrm>
            <a:off x="323528" y="1057300"/>
            <a:ext cx="7322838" cy="369332"/>
          </a:xfrm>
          <a:prstGeom prst="rect">
            <a:avLst/>
          </a:prstGeom>
          <a:noFill/>
        </p:spPr>
        <p:txBody>
          <a:bodyPr wrap="none" rtlCol="0">
            <a:spAutoFit/>
          </a:bodyPr>
          <a:lstStyle/>
          <a:p>
            <a:r>
              <a:rPr lang="sv-SE" dirty="0">
                <a:latin typeface="Minya Nouvelle" pitchFamily="2" charset="0"/>
              </a:rPr>
              <a:t>Try/</a:t>
            </a:r>
            <a:r>
              <a:rPr lang="sv-SE" dirty="0" err="1">
                <a:latin typeface="Minya Nouvelle" pitchFamily="2" charset="0"/>
              </a:rPr>
              <a:t>catch</a:t>
            </a:r>
            <a:r>
              <a:rPr lang="sv-SE" dirty="0">
                <a:latin typeface="Minya Nouvelle" pitchFamily="2" charset="0"/>
              </a:rPr>
              <a:t>/</a:t>
            </a:r>
            <a:r>
              <a:rPr lang="sv-SE" dirty="0" err="1">
                <a:latin typeface="Minya Nouvelle" pitchFamily="2" charset="0"/>
              </a:rPr>
              <a:t>finally</a:t>
            </a:r>
            <a:r>
              <a:rPr lang="sv-SE" dirty="0">
                <a:latin typeface="Minya Nouvelle" pitchFamily="2" charset="0"/>
              </a:rPr>
              <a:t>-block kan användas för att fånga fel som kastas</a:t>
            </a:r>
            <a:r>
              <a:rPr lang="sv-SE" dirty="0" smtClean="0">
                <a:latin typeface="Minya Nouvelle" pitchFamily="2" charset="0"/>
              </a:rPr>
              <a:t>.</a:t>
            </a:r>
          </a:p>
        </p:txBody>
      </p:sp>
      <p:sp>
        <p:nvSpPr>
          <p:cNvPr id="7" name="TextBox 6"/>
          <p:cNvSpPr txBox="1"/>
          <p:nvPr/>
        </p:nvSpPr>
        <p:spPr>
          <a:xfrm>
            <a:off x="251520" y="4081636"/>
            <a:ext cx="5910592" cy="646331"/>
          </a:xfrm>
          <a:prstGeom prst="rect">
            <a:avLst/>
          </a:prstGeom>
          <a:noFill/>
        </p:spPr>
        <p:txBody>
          <a:bodyPr wrap="none" rtlCol="0">
            <a:spAutoFit/>
          </a:bodyPr>
          <a:lstStyle/>
          <a:p>
            <a:r>
              <a:rPr lang="sv-SE" dirty="0" err="1">
                <a:latin typeface="Minya Nouvelle" pitchFamily="2" charset="0"/>
              </a:rPr>
              <a:t>throw</a:t>
            </a:r>
            <a:r>
              <a:rPr lang="sv-SE" dirty="0">
                <a:latin typeface="Minya Nouvelle" pitchFamily="2" charset="0"/>
              </a:rPr>
              <a:t> kan användas för att kasta egengjorda undantag</a:t>
            </a:r>
          </a:p>
          <a:p>
            <a:endParaRPr lang="sv-SE" dirty="0" smtClean="0">
              <a:latin typeface="Minya Nouvelle" pitchFamily="2" charset="0"/>
            </a:endParaRPr>
          </a:p>
        </p:txBody>
      </p:sp>
      <p:pic>
        <p:nvPicPr>
          <p:cNvPr id="5122" name="Picture 2" descr="P:\Icons\128x128\shadow\err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372" y="193204"/>
            <a:ext cx="617066" cy="617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02595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sv-SE" dirty="0" smtClean="0"/>
              <a:t>Testa dig själv</a:t>
            </a:r>
            <a:endParaRPr lang="sv-SE" dirty="0"/>
          </a:p>
        </p:txBody>
      </p:sp>
      <p:pic>
        <p:nvPicPr>
          <p:cNvPr id="5" name="Picture 3"/>
          <p:cNvPicPr>
            <a:picLocks noChangeAspect="1" noChangeArrowheads="1"/>
          </p:cNvPicPr>
          <p:nvPr/>
        </p:nvPicPr>
        <p:blipFill>
          <a:blip r:embed="rId3" cstate="print"/>
          <a:srcRect/>
          <a:stretch>
            <a:fillRect/>
          </a:stretch>
        </p:blipFill>
        <p:spPr bwMode="auto">
          <a:xfrm>
            <a:off x="286936" y="265212"/>
            <a:ext cx="3963869" cy="5184576"/>
          </a:xfrm>
          <a:prstGeom prst="rect">
            <a:avLst/>
          </a:prstGeom>
          <a:noFill/>
          <a:ln w="9525">
            <a:noFill/>
            <a:miter lim="800000"/>
            <a:headEnd/>
            <a:tailEnd/>
          </a:ln>
        </p:spPr>
      </p:pic>
    </p:spTree>
    <p:extLst>
      <p:ext uri="{BB962C8B-B14F-4D97-AF65-F5344CB8AC3E}">
        <p14:creationId xmlns:p14="http://schemas.microsoft.com/office/powerpoint/2010/main" val="34450657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39552" y="1829048"/>
            <a:ext cx="4141694" cy="1460500"/>
          </a:xfrm>
        </p:spPr>
        <p:txBody>
          <a:bodyPr/>
          <a:lstStyle/>
          <a:p>
            <a:r>
              <a:rPr lang="en-US" b="1" dirty="0"/>
              <a:t>Douglas </a:t>
            </a:r>
            <a:r>
              <a:rPr lang="en-US" b="1" dirty="0" err="1"/>
              <a:t>Crockford</a:t>
            </a:r>
            <a:r>
              <a:rPr lang="en-US" b="1" dirty="0"/>
              <a:t> joined Greenpeace to fight global namespace pollution.</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23206074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pic>
        <p:nvPicPr>
          <p:cNvPr id="4099"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5372"/>
            <a:ext cx="2376264"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63888" y="1834287"/>
            <a:ext cx="5148064" cy="2031325"/>
          </a:xfrm>
          <a:prstGeom prst="rect">
            <a:avLst/>
          </a:prstGeom>
          <a:noFill/>
        </p:spPr>
        <p:txBody>
          <a:bodyPr wrap="square" rtlCol="0">
            <a:spAutoFit/>
          </a:bodyPr>
          <a:lstStyle/>
          <a:p>
            <a:r>
              <a:rPr lang="sv-SE" b="1" dirty="0" smtClean="0">
                <a:latin typeface="Minya Nouvelle" pitchFamily="2" charset="0"/>
              </a:rPr>
              <a:t>Funktioner</a:t>
            </a:r>
            <a:r>
              <a:rPr lang="sv-SE" dirty="0" smtClean="0">
                <a:latin typeface="Minya Nouvelle" pitchFamily="2" charset="0"/>
              </a:rPr>
              <a:t> låter oss dela upp vår kod vilket främjar återanvändning av kod samt gör vår kod mer lättläst och överskådbar.</a:t>
            </a:r>
          </a:p>
          <a:p>
            <a:endParaRPr lang="sv-SE" dirty="0">
              <a:latin typeface="Minya Nouvelle" pitchFamily="2" charset="0"/>
            </a:endParaRPr>
          </a:p>
          <a:p>
            <a:r>
              <a:rPr lang="sv-SE" b="1" dirty="0" smtClean="0">
                <a:latin typeface="Minya Nouvelle" pitchFamily="2" charset="0"/>
              </a:rPr>
              <a:t>Funktioner</a:t>
            </a:r>
            <a:r>
              <a:rPr lang="sv-SE" dirty="0" smtClean="0">
                <a:latin typeface="Minya Nouvelle" pitchFamily="2" charset="0"/>
              </a:rPr>
              <a:t> är en av grundpelarna och vi kommer framöver att se hur vi kan använda funktioner på objekt. (metoder)</a:t>
            </a:r>
          </a:p>
        </p:txBody>
      </p:sp>
    </p:spTree>
    <p:extLst>
      <p:ext uri="{BB962C8B-B14F-4D97-AF65-F5344CB8AC3E}">
        <p14:creationId xmlns:p14="http://schemas.microsoft.com/office/powerpoint/2010/main" val="27897787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7" name="AutoShape 3"/>
          <p:cNvSpPr>
            <a:spLocks noChangeArrowheads="1"/>
          </p:cNvSpPr>
          <p:nvPr/>
        </p:nvSpPr>
        <p:spPr bwMode="auto">
          <a:xfrm>
            <a:off x="395536" y="1779410"/>
            <a:ext cx="8410575" cy="280076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carInfo(brand, year</a:t>
            </a: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a:t>
            </a:r>
            <a:r>
              <a:rPr lang="nb-NO" b="1" dirty="0">
                <a:solidFill>
                  <a:srgbClr val="000000"/>
                </a:solidFill>
                <a:latin typeface="Courier New" pitchFamily="49" charset="0"/>
                <a:cs typeface="Times New Roman" pitchFamily="18" charset="0"/>
              </a:rPr>
              <a:t>"</a:t>
            </a:r>
            <a:r>
              <a:rPr lang="nb-NO" sz="1800" b="1" dirty="0" smtClean="0">
                <a:solidFill>
                  <a:srgbClr val="000000"/>
                </a:solidFill>
                <a:latin typeface="Courier New" pitchFamily="49" charset="0"/>
                <a:cs typeface="Times New Roman" pitchFamily="18" charset="0"/>
              </a:rPr>
              <a:t>Din "+</a:t>
            </a:r>
            <a:r>
              <a:rPr lang="nb-NO" sz="1800" b="1" dirty="0">
                <a:solidFill>
                  <a:srgbClr val="000000"/>
                </a:solidFill>
                <a:latin typeface="Courier New" pitchFamily="49" charset="0"/>
                <a:cs typeface="Times New Roman" pitchFamily="18" charset="0"/>
              </a:rPr>
              <a:t>brand</a:t>
            </a:r>
            <a:r>
              <a:rPr lang="nb-NO" sz="1800" b="1" dirty="0" smtClean="0">
                <a:solidFill>
                  <a:srgbClr val="000000"/>
                </a:solidFill>
                <a:latin typeface="Courier New" pitchFamily="49" charset="0"/>
                <a:cs typeface="Times New Roman" pitchFamily="18" charset="0"/>
              </a:rPr>
              <a:t>+" </a:t>
            </a:r>
            <a:r>
              <a:rPr lang="nb-NO" sz="1800" b="1" dirty="0">
                <a:solidFill>
                  <a:srgbClr val="000000"/>
                </a:solidFill>
                <a:latin typeface="Courier New" pitchFamily="49" charset="0"/>
                <a:cs typeface="Times New Roman" pitchFamily="18" charset="0"/>
              </a:rPr>
              <a:t>är av årsmodell </a:t>
            </a:r>
            <a:r>
              <a:rPr lang="nb-NO" sz="1800" b="1" dirty="0" smtClean="0">
                <a:solidFill>
                  <a:srgbClr val="000000"/>
                </a:solidFill>
                <a:latin typeface="Courier New" pitchFamily="49" charset="0"/>
                <a:cs typeface="Times New Roman" pitchFamily="18" charset="0"/>
              </a:rPr>
              <a:t>"+year;</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p>
          <a:p>
            <a:endParaRPr lang="nb-NO" sz="2000" b="1" dirty="0">
              <a:solidFill>
                <a:srgbClr val="000000"/>
              </a:solidFill>
              <a:latin typeface="Courier New" pitchFamily="49" charset="0"/>
              <a:cs typeface="Times New Roman" pitchFamily="18" charset="0"/>
            </a:endParaRPr>
          </a:p>
          <a:p>
            <a:r>
              <a:rPr lang="nb-NO" sz="2000" b="1" dirty="0">
                <a:solidFill>
                  <a:srgbClr val="000000"/>
                </a:solidFill>
                <a:latin typeface="Courier New" pitchFamily="49" charset="0"/>
                <a:cs typeface="Times New Roman" pitchFamily="18" charset="0"/>
              </a:rPr>
              <a:t>var result = carInfo</a:t>
            </a:r>
            <a:r>
              <a:rPr lang="nb-NO" sz="2000" b="1" dirty="0" smtClean="0">
                <a:solidFill>
                  <a:srgbClr val="000000"/>
                </a:solidFill>
                <a:latin typeface="Courier New" pitchFamily="49" charset="0"/>
                <a:cs typeface="Times New Roman" pitchFamily="18" charset="0"/>
              </a:rPr>
              <a:t>("Chrysler", 2006);</a:t>
            </a:r>
            <a:endParaRPr lang="nb-NO" sz="2000" b="1" dirty="0">
              <a:solidFill>
                <a:srgbClr val="000000"/>
              </a:solidFill>
              <a:latin typeface="Courier New" pitchFamily="49" charset="0"/>
              <a:cs typeface="Times New Roman" pitchFamily="18" charset="0"/>
            </a:endParaRP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console.log(result);</a:t>
            </a:r>
            <a:r>
              <a:rPr lang="nb-NO" b="1" dirty="0" smtClean="0">
                <a:solidFill>
                  <a:srgbClr val="000000"/>
                </a:solidFill>
                <a:latin typeface="Courier New" pitchFamily="49" charset="0"/>
                <a:cs typeface="Times New Roman" pitchFamily="18" charset="0"/>
              </a:rPr>
              <a:t> </a:t>
            </a:r>
            <a:r>
              <a:rPr lang="nb-NO" sz="1600" dirty="0" smtClean="0">
                <a:solidFill>
                  <a:srgbClr val="000000"/>
                </a:solidFill>
                <a:latin typeface="Courier New" pitchFamily="49" charset="0"/>
                <a:cs typeface="Times New Roman" pitchFamily="18" charset="0"/>
              </a:rPr>
              <a:t>  </a:t>
            </a:r>
            <a:r>
              <a:rPr lang="nb-NO" sz="1600" dirty="0">
                <a:solidFill>
                  <a:srgbClr val="000000"/>
                </a:solidFill>
                <a:latin typeface="Courier New" pitchFamily="49" charset="0"/>
                <a:cs typeface="Times New Roman" pitchFamily="18" charset="0"/>
              </a:rPr>
              <a:t>// </a:t>
            </a:r>
            <a:r>
              <a:rPr lang="nb-NO" sz="1600" dirty="0" smtClean="0">
                <a:solidFill>
                  <a:srgbClr val="000000"/>
                </a:solidFill>
                <a:latin typeface="Courier New" pitchFamily="49" charset="0"/>
                <a:cs typeface="Times New Roman" pitchFamily="18" charset="0"/>
              </a:rPr>
              <a:t>"Din Chrysler är av </a:t>
            </a:r>
            <a:r>
              <a:rPr lang="nb-NO" sz="1600" dirty="0">
                <a:solidFill>
                  <a:srgbClr val="000000"/>
                </a:solidFill>
                <a:latin typeface="Courier New" pitchFamily="49" charset="0"/>
                <a:cs typeface="Times New Roman" pitchFamily="18" charset="0"/>
              </a:rPr>
              <a:t>årsmodell </a:t>
            </a:r>
            <a:r>
              <a:rPr lang="nb-NO" sz="1600" dirty="0" smtClean="0">
                <a:solidFill>
                  <a:srgbClr val="000000"/>
                </a:solidFill>
                <a:latin typeface="Courier New" pitchFamily="49" charset="0"/>
                <a:cs typeface="Times New Roman" pitchFamily="18" charset="0"/>
              </a:rPr>
              <a:t>2006"</a:t>
            </a:r>
            <a:endParaRPr lang="nb-NO" sz="2000" dirty="0">
              <a:solidFill>
                <a:srgbClr val="000000"/>
              </a:solidFill>
              <a:latin typeface="Courier New" pitchFamily="49" charset="0"/>
              <a:cs typeface="Times New Roman" pitchFamily="18" charset="0"/>
            </a:endParaRPr>
          </a:p>
          <a:p>
            <a:endParaRPr lang="nb-NO" sz="2000" b="1" dirty="0">
              <a:solidFill>
                <a:srgbClr val="000000"/>
              </a:solidFill>
              <a:latin typeface="Courier New" pitchFamily="49" charset="0"/>
              <a:cs typeface="Times New Roman" pitchFamily="18" charset="0"/>
            </a:endParaRPr>
          </a:p>
        </p:txBody>
      </p:sp>
      <p:pic>
        <p:nvPicPr>
          <p:cNvPr id="18"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309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4" name="AutoShape 3"/>
          <p:cNvSpPr>
            <a:spLocks noChangeArrowheads="1"/>
          </p:cNvSpPr>
          <p:nvPr/>
        </p:nvSpPr>
        <p:spPr bwMode="auto">
          <a:xfrm>
            <a:off x="395536" y="1432729"/>
            <a:ext cx="8410575" cy="126188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a:t>
            </a:r>
            <a:r>
              <a:rPr lang="nb-NO" sz="2000" b="1" dirty="0" smtClean="0">
                <a:solidFill>
                  <a:srgbClr val="000000"/>
                </a:solidFill>
                <a:latin typeface="Courier New" pitchFamily="49" charset="0"/>
                <a:cs typeface="Times New Roman" pitchFamily="18" charset="0"/>
              </a:rPr>
              <a:t>summera(tal1, tal2){</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5" name="TextBox 4"/>
          <p:cNvSpPr txBox="1"/>
          <p:nvPr/>
        </p:nvSpPr>
        <p:spPr>
          <a:xfrm>
            <a:off x="394100" y="1057300"/>
            <a:ext cx="2521716" cy="369332"/>
          </a:xfrm>
          <a:prstGeom prst="rect">
            <a:avLst/>
          </a:prstGeom>
          <a:noFill/>
        </p:spPr>
        <p:txBody>
          <a:bodyPr wrap="none" rtlCol="0">
            <a:spAutoFit/>
          </a:bodyPr>
          <a:lstStyle/>
          <a:p>
            <a:r>
              <a:rPr lang="sv-SE" dirty="0" smtClean="0">
                <a:latin typeface="Minya Nouvelle" pitchFamily="2" charset="0"/>
              </a:rPr>
              <a:t>Funktionsdeklaration:</a:t>
            </a:r>
          </a:p>
        </p:txBody>
      </p:sp>
      <p:sp>
        <p:nvSpPr>
          <p:cNvPr id="6" name="AutoShape 3"/>
          <p:cNvSpPr>
            <a:spLocks noChangeArrowheads="1"/>
          </p:cNvSpPr>
          <p:nvPr/>
        </p:nvSpPr>
        <p:spPr bwMode="auto">
          <a:xfrm>
            <a:off x="396972" y="3437046"/>
            <a:ext cx="8410575" cy="12926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smtClean="0">
                <a:solidFill>
                  <a:srgbClr val="000000"/>
                </a:solidFill>
                <a:latin typeface="Courier New" pitchFamily="49" charset="0"/>
                <a:cs typeface="Times New Roman" pitchFamily="18" charset="0"/>
              </a:rPr>
              <a:t>var summera = function(tal1, tal2){</a:t>
            </a:r>
          </a:p>
          <a:p>
            <a:endParaRPr lang="nb-NO" sz="2000" b="1" dirty="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7" name="TextBox 6"/>
          <p:cNvSpPr txBox="1"/>
          <p:nvPr/>
        </p:nvSpPr>
        <p:spPr>
          <a:xfrm>
            <a:off x="395536" y="3077006"/>
            <a:ext cx="2108141" cy="369332"/>
          </a:xfrm>
          <a:prstGeom prst="rect">
            <a:avLst/>
          </a:prstGeom>
          <a:noFill/>
        </p:spPr>
        <p:txBody>
          <a:bodyPr wrap="none" rtlCol="0">
            <a:spAutoFit/>
          </a:bodyPr>
          <a:lstStyle/>
          <a:p>
            <a:r>
              <a:rPr lang="sv-SE" dirty="0" smtClean="0">
                <a:latin typeface="Minya Nouvelle" pitchFamily="2" charset="0"/>
              </a:rPr>
              <a:t>Funktionsuttryck:</a:t>
            </a:r>
          </a:p>
        </p:txBody>
      </p:sp>
      <p:sp>
        <p:nvSpPr>
          <p:cNvPr id="8" name="TextBox 7"/>
          <p:cNvSpPr txBox="1"/>
          <p:nvPr/>
        </p:nvSpPr>
        <p:spPr>
          <a:xfrm>
            <a:off x="683568" y="4936440"/>
            <a:ext cx="591829" cy="369332"/>
          </a:xfrm>
          <a:prstGeom prst="rect">
            <a:avLst/>
          </a:prstGeom>
          <a:noFill/>
        </p:spPr>
        <p:txBody>
          <a:bodyPr wrap="none" rtlCol="0">
            <a:spAutoFit/>
          </a:bodyPr>
          <a:lstStyle/>
          <a:p>
            <a:r>
              <a:rPr lang="sv-SE" dirty="0" smtClean="0">
                <a:solidFill>
                  <a:srgbClr val="FF0000"/>
                </a:solidFill>
                <a:latin typeface="Minya Nouvelle" pitchFamily="2" charset="0"/>
              </a:rPr>
              <a:t>obs!</a:t>
            </a:r>
          </a:p>
        </p:txBody>
      </p:sp>
      <p:sp>
        <p:nvSpPr>
          <p:cNvPr id="9" name="Freeform 8"/>
          <p:cNvSpPr/>
          <p:nvPr/>
        </p:nvSpPr>
        <p:spPr>
          <a:xfrm>
            <a:off x="766271" y="4632356"/>
            <a:ext cx="538855" cy="392420"/>
          </a:xfrm>
          <a:custGeom>
            <a:avLst/>
            <a:gdLst>
              <a:gd name="connsiteX0" fmla="*/ 318052 w 538855"/>
              <a:gd name="connsiteY0" fmla="*/ 392420 h 392420"/>
              <a:gd name="connsiteX1" fmla="*/ 526774 w 538855"/>
              <a:gd name="connsiteY1" fmla="*/ 54490 h 392420"/>
              <a:gd name="connsiteX2" fmla="*/ 0 w 538855"/>
              <a:gd name="connsiteY2" fmla="*/ 4794 h 392420"/>
            </a:gdLst>
            <a:ahLst/>
            <a:cxnLst>
              <a:cxn ang="0">
                <a:pos x="connsiteX0" y="connsiteY0"/>
              </a:cxn>
              <a:cxn ang="0">
                <a:pos x="connsiteX1" y="connsiteY1"/>
              </a:cxn>
              <a:cxn ang="0">
                <a:pos x="connsiteX2" y="connsiteY2"/>
              </a:cxn>
            </a:cxnLst>
            <a:rect l="l" t="t" r="r" b="b"/>
            <a:pathLst>
              <a:path w="538855" h="392420">
                <a:moveTo>
                  <a:pt x="318052" y="392420"/>
                </a:moveTo>
                <a:cubicBezTo>
                  <a:pt x="448917" y="255757"/>
                  <a:pt x="579783" y="119094"/>
                  <a:pt x="526774" y="54490"/>
                </a:cubicBezTo>
                <a:cubicBezTo>
                  <a:pt x="473765" y="-10114"/>
                  <a:pt x="236882" y="-2660"/>
                  <a:pt x="0" y="4794"/>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0"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7569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Deklaration vs. Uttryck</a:t>
            </a:r>
            <a:endParaRPr lang="sv-SE" dirty="0"/>
          </a:p>
        </p:txBody>
      </p:sp>
      <p:sp>
        <p:nvSpPr>
          <p:cNvPr id="5" name="Rectangle 4"/>
          <p:cNvSpPr/>
          <p:nvPr/>
        </p:nvSpPr>
        <p:spPr>
          <a:xfrm>
            <a:off x="333098" y="1460500"/>
            <a:ext cx="8559382" cy="1541016"/>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summa = summera(5, 10);</a:t>
            </a:r>
          </a:p>
          <a:p>
            <a:pPr>
              <a:defRPr/>
            </a:pPr>
            <a:endParaRPr lang="sv-SE" b="1" dirty="0" smtClean="0">
              <a:solidFill>
                <a:schemeClr val="tx1"/>
              </a:solidFill>
              <a:latin typeface="Courier New" pitchFamily="49" charset="0"/>
              <a:cs typeface="Courier New" pitchFamily="49" charset="0"/>
            </a:endParaRPr>
          </a:p>
          <a:p>
            <a:pPr>
              <a:defRPr/>
            </a:pP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 summera(tal1, tal2){</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tal1+tal2;</a:t>
            </a:r>
          </a:p>
          <a:p>
            <a:pPr>
              <a:defRPr/>
            </a:pPr>
            <a:r>
              <a:rPr lang="sv-SE"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6" name="Rectangle 5"/>
          <p:cNvSpPr/>
          <p:nvPr/>
        </p:nvSpPr>
        <p:spPr>
          <a:xfrm>
            <a:off x="323528" y="3573020"/>
            <a:ext cx="8568952" cy="187676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summa = summera(5, 10); </a:t>
            </a:r>
            <a:r>
              <a:rPr lang="sv-SE" sz="1600" dirty="0" smtClean="0">
                <a:solidFill>
                  <a:schemeClr val="tx1"/>
                </a:solidFill>
                <a:latin typeface="Courier New" pitchFamily="49" charset="0"/>
                <a:cs typeface="Courier New" pitchFamily="49" charset="0"/>
              </a:rPr>
              <a:t>// Genererar ett fel då </a:t>
            </a:r>
            <a:r>
              <a:rPr lang="sv-SE" sz="1600" b="1" dirty="0" smtClean="0">
                <a:solidFill>
                  <a:schemeClr val="tx1"/>
                </a:solidFill>
                <a:latin typeface="Courier New" pitchFamily="49" charset="0"/>
                <a:cs typeface="Courier New" pitchFamily="49" charset="0"/>
              </a:rPr>
              <a:t>summera</a:t>
            </a:r>
            <a:r>
              <a:rPr lang="sv-SE" sz="1600" dirty="0" smtClean="0">
                <a:solidFill>
                  <a:schemeClr val="tx1"/>
                </a:solidFill>
                <a:latin typeface="Courier New" pitchFamily="49" charset="0"/>
                <a:cs typeface="Courier New" pitchFamily="49" charset="0"/>
              </a:rPr>
              <a:t> inte </a:t>
            </a:r>
          </a:p>
          <a:p>
            <a:pPr>
              <a:defRPr/>
            </a:pPr>
            <a:r>
              <a:rPr lang="sv-SE" sz="1600" dirty="0">
                <a:solidFill>
                  <a:schemeClr val="tx1"/>
                </a:solidFill>
                <a:latin typeface="Courier New" pitchFamily="49" charset="0"/>
                <a:cs typeface="Courier New" pitchFamily="49" charset="0"/>
              </a:rPr>
              <a:t>	</a:t>
            </a:r>
            <a:r>
              <a:rPr lang="sv-SE" sz="1600" dirty="0" smtClean="0">
                <a:solidFill>
                  <a:schemeClr val="tx1"/>
                </a:solidFill>
                <a:latin typeface="Courier New" pitchFamily="49" charset="0"/>
                <a:cs typeface="Courier New" pitchFamily="49" charset="0"/>
              </a:rPr>
              <a:t>		   	     är skapad ännu.</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var summera = </a:t>
            </a: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 (tal1, tal2){</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tal1+tal2;</a:t>
            </a:r>
          </a:p>
          <a:p>
            <a:pPr>
              <a:defRPr/>
            </a:pPr>
            <a:r>
              <a:rPr lang="sv-SE"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4" name="TextBox 3"/>
          <p:cNvSpPr txBox="1"/>
          <p:nvPr/>
        </p:nvSpPr>
        <p:spPr>
          <a:xfrm>
            <a:off x="275067" y="1057300"/>
            <a:ext cx="2521716" cy="369332"/>
          </a:xfrm>
          <a:prstGeom prst="rect">
            <a:avLst/>
          </a:prstGeom>
          <a:noFill/>
        </p:spPr>
        <p:txBody>
          <a:bodyPr wrap="none" rtlCol="0">
            <a:spAutoFit/>
          </a:bodyPr>
          <a:lstStyle/>
          <a:p>
            <a:r>
              <a:rPr lang="sv-SE" dirty="0" smtClean="0">
                <a:latin typeface="Minya Nouvelle" pitchFamily="2" charset="0"/>
              </a:rPr>
              <a:t>Funktionsdeklaration:</a:t>
            </a:r>
          </a:p>
        </p:txBody>
      </p:sp>
      <p:sp>
        <p:nvSpPr>
          <p:cNvPr id="8" name="TextBox 7"/>
          <p:cNvSpPr txBox="1"/>
          <p:nvPr/>
        </p:nvSpPr>
        <p:spPr>
          <a:xfrm>
            <a:off x="251520" y="3217540"/>
            <a:ext cx="2108141" cy="369332"/>
          </a:xfrm>
          <a:prstGeom prst="rect">
            <a:avLst/>
          </a:prstGeom>
          <a:noFill/>
        </p:spPr>
        <p:txBody>
          <a:bodyPr wrap="none" rtlCol="0">
            <a:spAutoFit/>
          </a:bodyPr>
          <a:lstStyle/>
          <a:p>
            <a:r>
              <a:rPr lang="sv-SE" dirty="0" smtClean="0">
                <a:latin typeface="Minya Nouvelle" pitchFamily="2" charset="0"/>
              </a:rPr>
              <a:t>Funktionsuttryck:</a:t>
            </a:r>
          </a:p>
        </p:txBody>
      </p:sp>
      <p:sp>
        <p:nvSpPr>
          <p:cNvPr id="7" name="TextBox 6"/>
          <p:cNvSpPr txBox="1"/>
          <p:nvPr/>
        </p:nvSpPr>
        <p:spPr>
          <a:xfrm>
            <a:off x="5056584" y="2355185"/>
            <a:ext cx="3816424" cy="646331"/>
          </a:xfrm>
          <a:prstGeom prst="rect">
            <a:avLst/>
          </a:prstGeom>
          <a:noFill/>
        </p:spPr>
        <p:txBody>
          <a:bodyPr wrap="square" rtlCol="0">
            <a:spAutoFit/>
          </a:bodyPr>
          <a:lstStyle/>
          <a:p>
            <a:pPr algn="r"/>
            <a:r>
              <a:rPr lang="sv-SE" dirty="0" smtClean="0">
                <a:solidFill>
                  <a:srgbClr val="FF0000"/>
                </a:solidFill>
                <a:latin typeface="Minya Nouvelle" pitchFamily="2" charset="0"/>
              </a:rPr>
              <a:t>Detta gäller inte om funktion </a:t>
            </a:r>
            <a:br>
              <a:rPr lang="sv-SE" dirty="0" smtClean="0">
                <a:solidFill>
                  <a:srgbClr val="FF0000"/>
                </a:solidFill>
                <a:latin typeface="Minya Nouvelle" pitchFamily="2" charset="0"/>
              </a:rPr>
            </a:br>
            <a:r>
              <a:rPr lang="sv-SE" dirty="0" smtClean="0">
                <a:solidFill>
                  <a:srgbClr val="FF0000"/>
                </a:solidFill>
                <a:latin typeface="Minya Nouvelle" pitchFamily="2" charset="0"/>
              </a:rPr>
              <a:t>och anrop ligger i olika filer</a:t>
            </a:r>
          </a:p>
        </p:txBody>
      </p:sp>
      <p:pic>
        <p:nvPicPr>
          <p:cNvPr id="10"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8972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4" name="AutoShape 3"/>
          <p:cNvSpPr>
            <a:spLocks noChangeArrowheads="1"/>
          </p:cNvSpPr>
          <p:nvPr/>
        </p:nvSpPr>
        <p:spPr bwMode="auto">
          <a:xfrm>
            <a:off x="395536" y="1144697"/>
            <a:ext cx="8410575" cy="4339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a:t>
            </a:r>
            <a:r>
              <a:rPr lang="nb-NO" sz="2000" b="1" dirty="0" smtClean="0">
                <a:solidFill>
                  <a:srgbClr val="000000"/>
                </a:solidFill>
                <a:latin typeface="Courier New" pitchFamily="49" charset="0"/>
                <a:cs typeface="Times New Roman" pitchFamily="18" charset="0"/>
              </a:rPr>
              <a:t>summera(tal1, tal2){</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p>
          <a:p>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var summeraIgen = summera;</a:t>
            </a:r>
          </a:p>
          <a:p>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console.log(summera(2,3)); 		// 5</a:t>
            </a:r>
          </a:p>
          <a:p>
            <a:r>
              <a:rPr lang="nb-NO" sz="2000" b="1" dirty="0" smtClean="0">
                <a:solidFill>
                  <a:srgbClr val="000000"/>
                </a:solidFill>
                <a:latin typeface="Courier New" pitchFamily="49" charset="0"/>
                <a:cs typeface="Times New Roman" pitchFamily="18" charset="0"/>
              </a:rPr>
              <a:t>console.log(summeraIgen(2,3)); 	// 5</a:t>
            </a: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summera = null;</a:t>
            </a: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console.log(summeraIgen(2,3</a:t>
            </a:r>
            <a:r>
              <a:rPr lang="nb-NO" sz="2000" b="1" dirty="0">
                <a:solidFill>
                  <a:srgbClr val="000000"/>
                </a:solidFill>
                <a:latin typeface="Courier New" pitchFamily="49" charset="0"/>
                <a:cs typeface="Times New Roman" pitchFamily="18" charset="0"/>
              </a:rPr>
              <a:t>)); 	// 5</a:t>
            </a:r>
          </a:p>
          <a:p>
            <a:endParaRPr lang="nb-NO" sz="2000" b="1" dirty="0">
              <a:solidFill>
                <a:srgbClr val="000000"/>
              </a:solidFill>
              <a:latin typeface="Courier New" pitchFamily="49" charset="0"/>
              <a:cs typeface="Times New Roman" pitchFamily="18" charset="0"/>
            </a:endParaRPr>
          </a:p>
        </p:txBody>
      </p:sp>
      <p:sp>
        <p:nvSpPr>
          <p:cNvPr id="5" name="TextBox 4"/>
          <p:cNvSpPr txBox="1"/>
          <p:nvPr/>
        </p:nvSpPr>
        <p:spPr>
          <a:xfrm rot="590996">
            <a:off x="5320959" y="1621467"/>
            <a:ext cx="3582584" cy="646331"/>
          </a:xfrm>
          <a:prstGeom prst="rect">
            <a:avLst/>
          </a:prstGeom>
          <a:noFill/>
        </p:spPr>
        <p:txBody>
          <a:bodyPr wrap="none" rtlCol="0">
            <a:spAutoFit/>
          </a:bodyPr>
          <a:lstStyle/>
          <a:p>
            <a:r>
              <a:rPr lang="sv-SE" dirty="0" smtClean="0">
                <a:solidFill>
                  <a:srgbClr val="FF0000"/>
                </a:solidFill>
                <a:latin typeface="Minya Nouvelle" pitchFamily="2" charset="0"/>
              </a:rPr>
              <a:t>Detta betyder att vi inte har </a:t>
            </a:r>
          </a:p>
          <a:p>
            <a:r>
              <a:rPr lang="sv-SE" dirty="0" smtClean="0">
                <a:solidFill>
                  <a:srgbClr val="FF0000"/>
                </a:solidFill>
                <a:latin typeface="Minya Nouvelle" pitchFamily="2" charset="0"/>
              </a:rPr>
              <a:t>någon ”</a:t>
            </a:r>
            <a:r>
              <a:rPr lang="sv-SE" dirty="0" err="1" smtClean="0">
                <a:solidFill>
                  <a:srgbClr val="FF0000"/>
                </a:solidFill>
                <a:latin typeface="Minya Nouvelle" pitchFamily="2" charset="0"/>
              </a:rPr>
              <a:t>overloading</a:t>
            </a:r>
            <a:r>
              <a:rPr lang="sv-SE" dirty="0" smtClean="0">
                <a:solidFill>
                  <a:srgbClr val="FF0000"/>
                </a:solidFill>
                <a:latin typeface="Minya Nouvelle" pitchFamily="2" charset="0"/>
              </a:rPr>
              <a:t>”, överlagring</a:t>
            </a:r>
          </a:p>
        </p:txBody>
      </p:sp>
      <p:pic>
        <p:nvPicPr>
          <p:cNvPr id="6"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943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Funktionsuttryck</a:t>
            </a:r>
            <a:endParaRPr lang="sv-SE" dirty="0"/>
          </a:p>
        </p:txBody>
      </p:sp>
      <p:sp>
        <p:nvSpPr>
          <p:cNvPr id="4" name="Rectangle 3"/>
          <p:cNvSpPr/>
          <p:nvPr/>
        </p:nvSpPr>
        <p:spPr>
          <a:xfrm>
            <a:off x="971600" y="1069489"/>
            <a:ext cx="7128792" cy="427809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calcFunction</a:t>
            </a:r>
            <a:r>
              <a:rPr lang="sv-SE" sz="1600" dirty="0">
                <a:latin typeface="Courier New" pitchFamily="49" charset="0"/>
                <a:cs typeface="Courier New" pitchFamily="49" charset="0"/>
              </a:rPr>
              <a:t>){</a:t>
            </a:r>
          </a:p>
          <a:p>
            <a:r>
              <a:rPr lang="sv-SE" sz="1600" dirty="0">
                <a:latin typeface="Courier New" pitchFamily="49" charset="0"/>
                <a:cs typeface="Courier New" pitchFamily="49" charset="0"/>
              </a:rPr>
              <a:t>	var var1 = 10;</a:t>
            </a:r>
          </a:p>
          <a:p>
            <a:r>
              <a:rPr lang="sv-SE" sz="1600" dirty="0">
                <a:latin typeface="Courier New" pitchFamily="49" charset="0"/>
                <a:cs typeface="Courier New" pitchFamily="49" charset="0"/>
              </a:rPr>
              <a:t>	var var2 = 20;</a:t>
            </a:r>
          </a:p>
          <a:p>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calcFunction</a:t>
            </a:r>
            <a:r>
              <a:rPr lang="sv-SE" sz="1600" dirty="0">
                <a:latin typeface="Courier New" pitchFamily="49" charset="0"/>
                <a:cs typeface="Courier New" pitchFamily="49" charset="0"/>
              </a:rPr>
              <a:t>(var1, var2);</a:t>
            </a:r>
          </a:p>
          <a:p>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a:t>
            </a:r>
            <a:r>
              <a:rPr lang="sv-SE" sz="1600" dirty="0" err="1">
                <a:latin typeface="Courier New" pitchFamily="49" charset="0"/>
                <a:cs typeface="Courier New" pitchFamily="49" charset="0"/>
              </a:rPr>
              <a:t>sum</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a:t>
            </a:r>
          </a:p>
          <a:p>
            <a:r>
              <a:rPr lang="sv-SE" sz="1600" dirty="0">
                <a:latin typeface="Courier New" pitchFamily="49" charset="0"/>
                <a:cs typeface="Courier New" pitchFamily="49" charset="0"/>
              </a:rPr>
              <a:t>	</a:t>
            </a:r>
          </a:p>
          <a:p>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a:t>
            </a: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svar =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sum</a:t>
            </a:r>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console.log(svar</a:t>
            </a:r>
            <a:r>
              <a:rPr lang="sv-SE" sz="1600" dirty="0">
                <a:latin typeface="Courier New" pitchFamily="49" charset="0"/>
                <a:cs typeface="Courier New" pitchFamily="49" charset="0"/>
              </a:rPr>
              <a:t>); //30</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svar =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x-y</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console.log(svar); //-1</a:t>
            </a:r>
            <a:endParaRPr lang="sv-SE" sz="1600" dirty="0">
              <a:latin typeface="Courier New" pitchFamily="49" charset="0"/>
              <a:cs typeface="Courier New" pitchFamily="49" charset="0"/>
            </a:endParaRPr>
          </a:p>
        </p:txBody>
      </p:sp>
      <p:pic>
        <p:nvPicPr>
          <p:cNvPr id="6"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2245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Ordningen spelar roll</a:t>
            </a:r>
            <a:endParaRPr lang="sv-SE" dirty="0"/>
          </a:p>
        </p:txBody>
      </p:sp>
      <p:sp>
        <p:nvSpPr>
          <p:cNvPr id="4" name="TextBox 3"/>
          <p:cNvSpPr txBox="1"/>
          <p:nvPr/>
        </p:nvSpPr>
        <p:spPr>
          <a:xfrm>
            <a:off x="971600" y="1273324"/>
            <a:ext cx="6984776"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sz="1400" dirty="0">
                <a:latin typeface="Courier New" pitchFamily="49" charset="0"/>
                <a:cs typeface="Courier New" pitchFamily="49" charset="0"/>
              </a:rPr>
              <a:t>&lt;html&gt;</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head</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&lt;</a:t>
            </a:r>
            <a:r>
              <a:rPr lang="sv-SE" sz="1400" dirty="0" err="1" smtClean="0">
                <a:latin typeface="Courier New" pitchFamily="49" charset="0"/>
                <a:cs typeface="Courier New" pitchFamily="49" charset="0"/>
              </a:rPr>
              <a:t>title</a:t>
            </a:r>
            <a:r>
              <a:rPr lang="sv-SE" sz="1400" dirty="0" smtClean="0">
                <a:latin typeface="Courier New" pitchFamily="49" charset="0"/>
                <a:cs typeface="Courier New" pitchFamily="49" charset="0"/>
              </a:rPr>
              <a:t>&gt;Funktioner&lt;/</a:t>
            </a:r>
            <a:r>
              <a:rPr lang="sv-SE" sz="1400" dirty="0" err="1">
                <a:latin typeface="Courier New" pitchFamily="49" charset="0"/>
                <a:cs typeface="Courier New" pitchFamily="49" charset="0"/>
              </a:rPr>
              <a:t>title</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smtClean="0">
                <a:latin typeface="Courier New" pitchFamily="49" charset="0"/>
                <a:cs typeface="Courier New" pitchFamily="49" charset="0"/>
              </a:rPr>
              <a:t>src</a:t>
            </a:r>
            <a:r>
              <a:rPr lang="sv-SE" sz="1400" b="1" dirty="0" smtClean="0">
                <a:latin typeface="Courier New" pitchFamily="49" charset="0"/>
                <a:cs typeface="Courier New" pitchFamily="49" charset="0"/>
              </a:rPr>
              <a:t>="myFuncs1.js</a:t>
            </a:r>
            <a:r>
              <a:rPr lang="sv-SE" sz="1400" b="1" dirty="0">
                <a:latin typeface="Courier New" pitchFamily="49" charset="0"/>
                <a:cs typeface="Courier New" pitchFamily="49" charset="0"/>
              </a:rPr>
              <a:t>"&gt;&lt;/script&gt;</a:t>
            </a:r>
          </a:p>
          <a:p>
            <a:r>
              <a:rPr lang="sv-SE" sz="1400" dirty="0" smtClean="0">
                <a:latin typeface="Courier New" pitchFamily="49" charset="0"/>
                <a:cs typeface="Courier New" pitchFamily="49" charset="0"/>
              </a:rPr>
              <a:t>	&lt;/</a:t>
            </a:r>
            <a:r>
              <a:rPr lang="sv-SE" sz="1400" dirty="0" err="1">
                <a:latin typeface="Courier New" pitchFamily="49" charset="0"/>
                <a:cs typeface="Courier New" pitchFamily="49" charset="0"/>
              </a:rPr>
              <a:t>head</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body</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a:latin typeface="Courier New" pitchFamily="49" charset="0"/>
                <a:cs typeface="Courier New" pitchFamily="49" charset="0"/>
              </a:rPr>
              <a:t>type</a:t>
            </a:r>
            <a:r>
              <a:rPr lang="sv-SE" sz="1400" b="1" dirty="0">
                <a:latin typeface="Courier New" pitchFamily="49" charset="0"/>
                <a:cs typeface="Courier New" pitchFamily="49" charset="0"/>
              </a:rPr>
              <a:t>="text/</a:t>
            </a:r>
            <a:r>
              <a:rPr lang="sv-SE" sz="1400" b="1" dirty="0" err="1">
                <a:latin typeface="Courier New" pitchFamily="49" charset="0"/>
                <a:cs typeface="Courier New" pitchFamily="49" charset="0"/>
              </a:rPr>
              <a:t>javascript</a:t>
            </a:r>
            <a:r>
              <a:rPr lang="sv-SE" sz="1400" b="1" dirty="0">
                <a:latin typeface="Courier New" pitchFamily="49" charset="0"/>
                <a:cs typeface="Courier New" pitchFamily="49" charset="0"/>
              </a:rPr>
              <a:t>"&gt;</a:t>
            </a:r>
          </a:p>
          <a:p>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myFunction1(); // Ok, inladdad</a:t>
            </a:r>
          </a:p>
          <a:p>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		myFunction2(); // </a:t>
            </a:r>
            <a:r>
              <a:rPr lang="sv-SE" sz="1400" b="1" dirty="0" err="1" smtClean="0">
                <a:latin typeface="Courier New" pitchFamily="49" charset="0"/>
                <a:cs typeface="Courier New" pitchFamily="49" charset="0"/>
              </a:rPr>
              <a:t>Fail</a:t>
            </a:r>
            <a:r>
              <a:rPr lang="sv-SE" sz="1400" b="1" dirty="0" smtClean="0">
                <a:latin typeface="Courier New" pitchFamily="49" charset="0"/>
                <a:cs typeface="Courier New" pitchFamily="49" charset="0"/>
              </a:rPr>
              <a:t>, ej inladdad</a:t>
            </a:r>
            <a:endParaRPr lang="sv-SE" sz="1400" b="1" dirty="0">
              <a:latin typeface="Courier New" pitchFamily="49" charset="0"/>
              <a:cs typeface="Courier New" pitchFamily="49" charset="0"/>
            </a:endParaRPr>
          </a:p>
          <a:p>
            <a:r>
              <a:rPr lang="sv-SE" sz="1400" b="1" dirty="0">
                <a:latin typeface="Courier New" pitchFamily="49" charset="0"/>
                <a:cs typeface="Courier New" pitchFamily="49" charset="0"/>
              </a:rPr>
              <a:t>		&lt;/script&gt;</a:t>
            </a:r>
          </a:p>
          <a:p>
            <a:r>
              <a:rPr lang="sv-SE" sz="1400" dirty="0">
                <a:latin typeface="Courier New" pitchFamily="49" charset="0"/>
                <a:cs typeface="Courier New" pitchFamily="49" charset="0"/>
              </a:rPr>
              <a:t>	</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smtClean="0">
                <a:latin typeface="Courier New" pitchFamily="49" charset="0"/>
                <a:cs typeface="Courier New" pitchFamily="49" charset="0"/>
              </a:rPr>
              <a:t>src</a:t>
            </a:r>
            <a:r>
              <a:rPr lang="sv-SE" sz="1400" b="1" dirty="0" smtClean="0">
                <a:latin typeface="Courier New" pitchFamily="49" charset="0"/>
                <a:cs typeface="Courier New" pitchFamily="49" charset="0"/>
              </a:rPr>
              <a:t>="myFunc2.js</a:t>
            </a:r>
            <a:r>
              <a:rPr lang="sv-SE" sz="1400" b="1" dirty="0">
                <a:latin typeface="Courier New" pitchFamily="49" charset="0"/>
                <a:cs typeface="Courier New" pitchFamily="49" charset="0"/>
              </a:rPr>
              <a:t>"&gt;&lt;/script&gt;</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body</a:t>
            </a:r>
            <a:r>
              <a:rPr lang="sv-SE" sz="1400" dirty="0">
                <a:latin typeface="Courier New" pitchFamily="49" charset="0"/>
                <a:cs typeface="Courier New" pitchFamily="49" charset="0"/>
              </a:rPr>
              <a:t>&gt;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&lt;/html&gt;</a:t>
            </a:r>
            <a:endParaRPr lang="sv-SE" sz="1400" dirty="0" smtClean="0">
              <a:latin typeface="Courier New" pitchFamily="49" charset="0"/>
              <a:cs typeface="Courier New" pitchFamily="49" charset="0"/>
            </a:endParaRPr>
          </a:p>
        </p:txBody>
      </p:sp>
      <p:pic>
        <p:nvPicPr>
          <p:cNvPr id="5"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763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79357</TotalTime>
  <Words>1672</Words>
  <Application>Microsoft Macintosh PowerPoint</Application>
  <PresentationFormat>On-screen Show (16:10)</PresentationFormat>
  <Paragraphs>379</Paragraphs>
  <Slides>29</Slides>
  <Notes>11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E03 – "Day 3: 2:00 p.m – 3:00 p.m"</vt:lpstr>
      <vt:lpstr>E03 – Day 3: 2:00 p.m. - 3:00 p.m.</vt:lpstr>
      <vt:lpstr>Funktioner</vt:lpstr>
      <vt:lpstr>Funktioner</vt:lpstr>
      <vt:lpstr>Funktioner</vt:lpstr>
      <vt:lpstr>Deklaration vs. Uttryck</vt:lpstr>
      <vt:lpstr>Funktioner</vt:lpstr>
      <vt:lpstr>Funktionsuttryck</vt:lpstr>
      <vt:lpstr>Ordningen spelar roll</vt:lpstr>
      <vt:lpstr>Variabelscope</vt:lpstr>
      <vt:lpstr>Objekt</vt:lpstr>
      <vt:lpstr>Skapa egna objekt</vt:lpstr>
      <vt:lpstr>Ta bort egenskaper och objekt</vt:lpstr>
      <vt:lpstr>Object literals { }</vt:lpstr>
      <vt:lpstr>Komma åt egenskaper</vt:lpstr>
      <vt:lpstr>Array [ ]</vt:lpstr>
      <vt:lpstr>Array</vt:lpstr>
      <vt:lpstr>Array och for</vt:lpstr>
      <vt:lpstr>Undvik for in på arrayer</vt:lpstr>
      <vt:lpstr>Iterativa metoder</vt:lpstr>
      <vt:lpstr>Matris (multidimensionell array)</vt:lpstr>
      <vt:lpstr>Matris</vt:lpstr>
      <vt:lpstr>Date</vt:lpstr>
      <vt:lpstr>Date</vt:lpstr>
      <vt:lpstr>Date</vt:lpstr>
      <vt:lpstr>Math</vt:lpstr>
      <vt:lpstr>try/catch/finally</vt:lpstr>
      <vt:lpstr>Testa dig själv</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4999</cp:revision>
  <dcterms:created xsi:type="dcterms:W3CDTF">2009-01-05T10:26:14Z</dcterms:created>
  <dcterms:modified xsi:type="dcterms:W3CDTF">2013-11-13T12:50:58Z</dcterms:modified>
</cp:coreProperties>
</file>