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8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8039F37-9C5F-823C-C770-EF94DF512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8" y="0"/>
            <a:ext cx="6845363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mailto:leitlinienprogramm@krebsgesellschaft.de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www.leitlinienprogramm-onkologie.de/leitlinien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www.leitlinienprogramm-onkologie.de/patientenleitlini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2334B6A4-52DE-20AA-D0E9-2E98E898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932" y="9495160"/>
            <a:ext cx="252000" cy="2520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E85F1E6-95C4-DD51-259A-C51F03379BAD}"/>
              </a:ext>
            </a:extLst>
          </p:cNvPr>
          <p:cNvSpPr txBox="1"/>
          <p:nvPr/>
        </p:nvSpPr>
        <p:spPr>
          <a:xfrm>
            <a:off x="4328159" y="9495160"/>
            <a:ext cx="22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Konsultationsversion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4B1EB6F-2A55-A38E-7C9C-3F84D31EA294}"/>
              </a:ext>
            </a:extLst>
          </p:cNvPr>
          <p:cNvSpPr txBox="1"/>
          <p:nvPr/>
        </p:nvSpPr>
        <p:spPr>
          <a:xfrm>
            <a:off x="800357" y="9589418"/>
            <a:ext cx="22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Stand: November 2022</a:t>
            </a:r>
          </a:p>
        </p:txBody>
      </p:sp>
    </p:spTree>
    <p:extLst>
      <p:ext uri="{BB962C8B-B14F-4D97-AF65-F5344CB8AC3E}">
        <p14:creationId xmlns:p14="http://schemas.microsoft.com/office/powerpoint/2010/main" val="89463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8B35B-A1FE-6F85-C009-352C74B56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1EDF41B0-7C04-712D-C51E-CC9298F2E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932" y="9495160"/>
            <a:ext cx="252000" cy="2520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96275029-438D-654D-0F7B-9DBBC6564992}"/>
              </a:ext>
            </a:extLst>
          </p:cNvPr>
          <p:cNvSpPr txBox="1"/>
          <p:nvPr/>
        </p:nvSpPr>
        <p:spPr>
          <a:xfrm>
            <a:off x="4328159" y="9495160"/>
            <a:ext cx="22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Konsultationsversion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527A0B1-CD22-87DC-C005-729A75D1C2FC}"/>
              </a:ext>
            </a:extLst>
          </p:cNvPr>
          <p:cNvSpPr txBox="1"/>
          <p:nvPr/>
        </p:nvSpPr>
        <p:spPr>
          <a:xfrm>
            <a:off x="800357" y="9589418"/>
            <a:ext cx="22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Stand: November 2022</a:t>
            </a:r>
          </a:p>
        </p:txBody>
      </p:sp>
    </p:spTree>
    <p:extLst>
      <p:ext uri="{BB962C8B-B14F-4D97-AF65-F5344CB8AC3E}">
        <p14:creationId xmlns:p14="http://schemas.microsoft.com/office/powerpoint/2010/main" val="257033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16BC7-B95C-B544-AAE5-F936F1F29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312CFD93-AD5F-04DC-FB3F-59B24F5A0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932" y="9495160"/>
            <a:ext cx="252000" cy="2520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803082C8-30DF-FFBF-A14D-63FA4005A26C}"/>
              </a:ext>
            </a:extLst>
          </p:cNvPr>
          <p:cNvSpPr txBox="1"/>
          <p:nvPr/>
        </p:nvSpPr>
        <p:spPr>
          <a:xfrm>
            <a:off x="4328159" y="9495160"/>
            <a:ext cx="22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Konsultationsversion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BF9EBCC-E6C0-E2AB-EC25-584925563353}"/>
              </a:ext>
            </a:extLst>
          </p:cNvPr>
          <p:cNvSpPr txBox="1"/>
          <p:nvPr/>
        </p:nvSpPr>
        <p:spPr>
          <a:xfrm>
            <a:off x="800357" y="9589418"/>
            <a:ext cx="22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Stand: November 2022</a:t>
            </a:r>
          </a:p>
        </p:txBody>
      </p:sp>
    </p:spTree>
    <p:extLst>
      <p:ext uri="{BB962C8B-B14F-4D97-AF65-F5344CB8AC3E}">
        <p14:creationId xmlns:p14="http://schemas.microsoft.com/office/powerpoint/2010/main" val="385693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5FD1A-C42B-2053-BAB3-58CAB80C9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ECE1568A-51C2-7306-FF69-3A330380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932" y="9495160"/>
            <a:ext cx="252000" cy="2520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FEB7BB1D-2E8C-8042-4004-800282346ADD}"/>
              </a:ext>
            </a:extLst>
          </p:cNvPr>
          <p:cNvSpPr txBox="1"/>
          <p:nvPr/>
        </p:nvSpPr>
        <p:spPr>
          <a:xfrm>
            <a:off x="4328159" y="9495160"/>
            <a:ext cx="22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Konsultationsversion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728D6C3-592C-6899-C500-E9F8D5D28516}"/>
              </a:ext>
            </a:extLst>
          </p:cNvPr>
          <p:cNvSpPr txBox="1"/>
          <p:nvPr/>
        </p:nvSpPr>
        <p:spPr>
          <a:xfrm>
            <a:off x="800357" y="9589418"/>
            <a:ext cx="22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Stand: November 2022</a:t>
            </a:r>
          </a:p>
        </p:txBody>
      </p:sp>
    </p:spTree>
    <p:extLst>
      <p:ext uri="{BB962C8B-B14F-4D97-AF65-F5344CB8AC3E}">
        <p14:creationId xmlns:p14="http://schemas.microsoft.com/office/powerpoint/2010/main" val="19413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feld 31">
            <a:extLst>
              <a:ext uri="{FF2B5EF4-FFF2-40B4-BE49-F238E27FC236}">
                <a16:creationId xmlns:a16="http://schemas.microsoft.com/office/drawing/2014/main" id="{14B1EB6F-2A55-A38E-7C9C-3F84D31EA294}"/>
              </a:ext>
            </a:extLst>
          </p:cNvPr>
          <p:cNvSpPr txBox="1"/>
          <p:nvPr/>
        </p:nvSpPr>
        <p:spPr>
          <a:xfrm>
            <a:off x="800357" y="9589418"/>
            <a:ext cx="22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Stand: November 2022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B3F06A0-4CB2-DDC4-F3CE-4EB27923F8B2}"/>
              </a:ext>
            </a:extLst>
          </p:cNvPr>
          <p:cNvGrpSpPr/>
          <p:nvPr/>
        </p:nvGrpSpPr>
        <p:grpSpPr>
          <a:xfrm>
            <a:off x="-12193" y="2720459"/>
            <a:ext cx="6858000" cy="6210262"/>
            <a:chOff x="-12193" y="2720459"/>
            <a:chExt cx="6858000" cy="621026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414F3AE-259E-0120-7190-1440F1E05E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7" t="11486" r="1025" b="43186"/>
            <a:stretch/>
          </p:blipFill>
          <p:spPr>
            <a:xfrm>
              <a:off x="-12193" y="3917932"/>
              <a:ext cx="6858000" cy="4592083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48130A96-7180-0AB1-1A30-B8FD90E56834}"/>
                </a:ext>
              </a:extLst>
            </p:cNvPr>
            <p:cNvGrpSpPr/>
            <p:nvPr/>
          </p:nvGrpSpPr>
          <p:grpSpPr>
            <a:xfrm>
              <a:off x="160941" y="2720459"/>
              <a:ext cx="6081395" cy="828753"/>
              <a:chOff x="160941" y="2720459"/>
              <a:chExt cx="6081395" cy="828753"/>
            </a:xfrm>
          </p:grpSpPr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CD959E9-59D4-A090-3E2D-1888CC236FDA}"/>
                  </a:ext>
                </a:extLst>
              </p:cNvPr>
              <p:cNvSpPr txBox="1"/>
              <p:nvPr/>
            </p:nvSpPr>
            <p:spPr>
              <a:xfrm>
                <a:off x="160941" y="2720459"/>
                <a:ext cx="5185759" cy="82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Kontakt:</a:t>
                </a:r>
                <a:endParaRPr lang="de-DE" sz="1200" dirty="0">
                  <a:effectLst/>
                  <a:latin typeface="Lucida Sans" panose="020B0602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Leitlinienprogramm Onkologie / Büro Deutsche Krebsgesellschaft </a:t>
                </a:r>
              </a:p>
              <a:p>
                <a:r>
                  <a:rPr lang="de-DE" sz="1200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030 3229329-54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200" u="sng" dirty="0">
                    <a:solidFill>
                      <a:srgbClr val="0563C1"/>
                    </a:solidFill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3"/>
                  </a:rPr>
                  <a:t>leitlinienprogramm@krebsgesellschaft.de</a:t>
                </a:r>
                <a:endParaRPr lang="de-DE" sz="1200" dirty="0">
                  <a:effectLst/>
                  <a:latin typeface="Lucida Sans" panose="020B0602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2C475178-2516-4407-6987-CDC76FD55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881" y="2775108"/>
                <a:ext cx="719455" cy="719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2060836-9046-2870-63ED-4DAE38BDC717}"/>
                </a:ext>
              </a:extLst>
            </p:cNvPr>
            <p:cNvSpPr txBox="1"/>
            <p:nvPr/>
          </p:nvSpPr>
          <p:spPr>
            <a:xfrm>
              <a:off x="368300" y="5960676"/>
              <a:ext cx="6249548" cy="335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1600" b="1" dirty="0">
                  <a:effectLst/>
                  <a:latin typeface="Lucida Sans" panose="020B0602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Leitlinien-App</a:t>
              </a:r>
              <a:endParaRPr lang="de-DE" sz="1600" dirty="0">
                <a:latin typeface="Lucida Sans" panose="020B06020305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DE3A379D-4C43-2107-97F5-473EF1099B42}"/>
                </a:ext>
              </a:extLst>
            </p:cNvPr>
            <p:cNvGrpSpPr/>
            <p:nvPr/>
          </p:nvGrpSpPr>
          <p:grpSpPr>
            <a:xfrm>
              <a:off x="2221229" y="5507371"/>
              <a:ext cx="971550" cy="1292277"/>
              <a:chOff x="2221229" y="5507371"/>
              <a:chExt cx="971550" cy="1292277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DE6C10F-ADC6-E9DB-03FD-4AE338D69BBB}"/>
                  </a:ext>
                </a:extLst>
              </p:cNvPr>
              <p:cNvSpPr/>
              <p:nvPr/>
            </p:nvSpPr>
            <p:spPr>
              <a:xfrm>
                <a:off x="2221229" y="6464300"/>
                <a:ext cx="971550" cy="335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20CD0C19-587F-357E-7688-1DFA098D1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1229" y="5507371"/>
                <a:ext cx="971550" cy="9718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rafik 22" descr="google-play-store-logo">
                <a:extLst>
                  <a:ext uri="{FF2B5EF4-FFF2-40B4-BE49-F238E27FC236}">
                    <a16:creationId xmlns:a16="http://schemas.microsoft.com/office/drawing/2014/main" id="{8B77EF2B-E6A8-C3AF-7F5E-3A2E58FA4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012" y="6475511"/>
                <a:ext cx="890969" cy="307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09207FE-A508-5F73-68CB-933326AEBDFC}"/>
                </a:ext>
              </a:extLst>
            </p:cNvPr>
            <p:cNvGrpSpPr/>
            <p:nvPr/>
          </p:nvGrpSpPr>
          <p:grpSpPr>
            <a:xfrm>
              <a:off x="3606261" y="5495941"/>
              <a:ext cx="979200" cy="1303707"/>
              <a:chOff x="3606261" y="5495941"/>
              <a:chExt cx="979200" cy="1303707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CF1F5DEE-4E95-A28F-F10D-F854FF83C4C2}"/>
                  </a:ext>
                </a:extLst>
              </p:cNvPr>
              <p:cNvSpPr/>
              <p:nvPr/>
            </p:nvSpPr>
            <p:spPr>
              <a:xfrm>
                <a:off x="3606261" y="6464300"/>
                <a:ext cx="979200" cy="335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32D321E0-E632-41A2-C4FB-54AB013EB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0609" y="5495941"/>
                <a:ext cx="971550" cy="9718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rafik 19" descr="App Download">
                <a:extLst>
                  <a:ext uri="{FF2B5EF4-FFF2-40B4-BE49-F238E27FC236}">
                    <a16:creationId xmlns:a16="http://schemas.microsoft.com/office/drawing/2014/main" id="{3CFDB667-50F4-9664-F056-2084C79C5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5808" y="6470634"/>
                <a:ext cx="906971" cy="3035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F9D24C1-2F1F-1138-2C83-AE109B5D85B8}"/>
                </a:ext>
              </a:extLst>
            </p:cNvPr>
            <p:cNvGrpSpPr/>
            <p:nvPr/>
          </p:nvGrpSpPr>
          <p:grpSpPr>
            <a:xfrm>
              <a:off x="124015" y="4630147"/>
              <a:ext cx="6118320" cy="719455"/>
              <a:chOff x="124015" y="4630147"/>
              <a:chExt cx="6118320" cy="719455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7A4CEE9-062A-E08A-FE57-21F75CA8F2F5}"/>
                  </a:ext>
                </a:extLst>
              </p:cNvPr>
              <p:cNvSpPr txBox="1"/>
              <p:nvPr/>
            </p:nvSpPr>
            <p:spPr>
              <a:xfrm>
                <a:off x="124015" y="4753688"/>
                <a:ext cx="5222686" cy="472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200" b="1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Patientenleitlinien als PDF zum Download: </a:t>
                </a:r>
                <a:br>
                  <a:rPr lang="de-DE" sz="1200" b="1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de-DE" sz="1200" u="sng" dirty="0">
                    <a:solidFill>
                      <a:srgbClr val="0563C1"/>
                    </a:solidFill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9"/>
                  </a:rPr>
                  <a:t>https://www.leitlinienprogramm-onkologie.de/patientenleitlinien/</a:t>
                </a:r>
                <a:r>
                  <a:rPr lang="de-DE" sz="1200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de-DE" sz="1200" dirty="0">
                  <a:latin typeface="Lucida Sans" panose="020B0602030504020204" pitchFamily="34" charset="0"/>
                </a:endParaRPr>
              </a:p>
            </p:txBody>
          </p:sp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A0A43A5C-5786-0B33-393B-6D7515AC4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880" y="4630147"/>
                <a:ext cx="719455" cy="719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7C49C23-2533-F5D4-F34C-9F413066E123}"/>
                </a:ext>
              </a:extLst>
            </p:cNvPr>
            <p:cNvSpPr txBox="1"/>
            <p:nvPr/>
          </p:nvSpPr>
          <p:spPr>
            <a:xfrm>
              <a:off x="174148" y="6991729"/>
              <a:ext cx="655735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effectLst/>
                  <a:latin typeface="Lucida Sans" panose="020B0602030504020204" pitchFamily="34" charset="0"/>
                  <a:ea typeface="Times New Roman" panose="02020603050405020304" pitchFamily="18" charset="0"/>
                </a:rPr>
                <a:t>Das Leitlinienprogramm Onkologie …</a:t>
              </a:r>
              <a:endParaRPr lang="de-DE" sz="1200" dirty="0">
                <a:effectLst/>
                <a:latin typeface="Lucida Sans" panose="020B0602030504020204" pitchFamily="34" charset="0"/>
                <a:ea typeface="Times New Roman" panose="02020603050405020304" pitchFamily="18" charset="0"/>
              </a:endParaRPr>
            </a:p>
            <a:p>
              <a:pPr marL="342000" lvl="1" indent="-180000">
                <a:buFont typeface="+mj-lt"/>
                <a:buAutoNum type="arabicPeriod"/>
              </a:pPr>
              <a:r>
                <a:rPr lang="de-DE" sz="1200" dirty="0">
                  <a:effectLst/>
                  <a:latin typeface="Lucida Sans" panose="020B0602030504020204" pitchFamily="34" charset="0"/>
                  <a:ea typeface="Times New Roman" panose="02020603050405020304" pitchFamily="18" charset="0"/>
                </a:rPr>
                <a:t>… wurden 2008 von der Deutschen Krebsgesellschaft, der Arbeitsgemeinschaft der Wissenschaftlichen Medizinischen Fachgesellschaften und der Deutsche Krebshilfe gegründet. </a:t>
              </a:r>
            </a:p>
            <a:p>
              <a:pPr marL="342000" lvl="1" indent="-180000">
                <a:buFont typeface="+mj-lt"/>
                <a:buAutoNum type="arabicPeriod"/>
              </a:pPr>
              <a:r>
                <a:rPr lang="de-DE" sz="1200" dirty="0">
                  <a:effectLst/>
                  <a:latin typeface="Lucida Sans" panose="020B0602030504020204" pitchFamily="34" charset="0"/>
                  <a:ea typeface="Times New Roman" panose="02020603050405020304" pitchFamily="18" charset="0"/>
                </a:rPr>
                <a:t>… wird von der Deutschen Krebshilfe finanziert und ist damit unabhängig von wirtschaftlichen Interessen.</a:t>
              </a:r>
            </a:p>
            <a:p>
              <a:pPr marL="342000" lvl="1" indent="-180000">
                <a:buFont typeface="+mj-lt"/>
                <a:buAutoNum type="arabicPeriod"/>
              </a:pPr>
              <a:r>
                <a:rPr lang="de-DE" sz="1200" dirty="0">
                  <a:effectLst/>
                  <a:latin typeface="Lucida Sans" panose="020B0602030504020204" pitchFamily="34" charset="0"/>
                  <a:ea typeface="Times New Roman" panose="02020603050405020304" pitchFamily="18" charset="0"/>
                </a:rPr>
                <a:t>… erstellt ausschließlich S3-Leitlinien, das heißt, sie enthalten das neueste medizinische Wissen, das in Studien bewiesen ist.</a:t>
              </a:r>
            </a:p>
            <a:p>
              <a:pPr marL="342000" lvl="1" indent="-180000">
                <a:buFont typeface="+mj-lt"/>
                <a:buAutoNum type="arabicPeriod"/>
              </a:pPr>
              <a:r>
                <a:rPr lang="de-DE" sz="1200" dirty="0">
                  <a:effectLst/>
                  <a:latin typeface="Lucida Sans" panose="020B0602030504020204" pitchFamily="34" charset="0"/>
                  <a:ea typeface="Calibri" panose="020F0502020204030204" pitchFamily="34" charset="0"/>
                </a:rPr>
                <a:t>… hat bis heute 32 S3-Leitlinien für Ärzte und onkologisch tätiges Fachpersonal und 27 Patientenleitlinien herausgegeben. </a:t>
              </a:r>
              <a:endParaRPr lang="de-DE" sz="1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EA7E3B7-1ACB-ECCB-B7B9-04CBED5C2492}"/>
                </a:ext>
              </a:extLst>
            </p:cNvPr>
            <p:cNvGrpSpPr/>
            <p:nvPr/>
          </p:nvGrpSpPr>
          <p:grpSpPr>
            <a:xfrm>
              <a:off x="228296" y="3729680"/>
              <a:ext cx="6014039" cy="720000"/>
              <a:chOff x="228296" y="3681131"/>
              <a:chExt cx="6014039" cy="720000"/>
            </a:xfrm>
          </p:grpSpPr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5966D90-2A2F-8D1E-A032-8EFF367E17CA}"/>
                  </a:ext>
                </a:extLst>
              </p:cNvPr>
              <p:cNvSpPr txBox="1"/>
              <p:nvPr/>
            </p:nvSpPr>
            <p:spPr>
              <a:xfrm>
                <a:off x="228296" y="3805009"/>
                <a:ext cx="4779690" cy="472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200" b="1" dirty="0"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Alle L</a:t>
                </a:r>
                <a:r>
                  <a:rPr lang="de-DE" sz="1200" b="1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eitlinien als PDF zum Download: </a:t>
                </a:r>
                <a:br>
                  <a:rPr lang="de-DE" sz="1200" b="1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de-DE" sz="1200" b="1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11"/>
                  </a:rPr>
                  <a:t>https://www.leitlinienprogramm-onkologie.de/leitlinien/</a:t>
                </a:r>
                <a:r>
                  <a:rPr lang="de-DE" sz="1200" dirty="0">
                    <a:effectLst/>
                    <a:latin typeface="Lucida Sans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de-DE" sz="1200" dirty="0">
                  <a:latin typeface="Lucida Sans" panose="020B0602030504020204" pitchFamily="34" charset="0"/>
                </a:endParaRPr>
              </a:p>
            </p:txBody>
          </p:sp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B9577F6-84A9-8710-BF25-7AB7EE34C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2335" y="3681131"/>
                <a:ext cx="720000" cy="72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1818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A4-Papier (210 x 297 mm)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Lucida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Halina Kirsch</dc:creator>
  <cp:lastModifiedBy>Gregor Wenzel</cp:lastModifiedBy>
  <cp:revision>12</cp:revision>
  <dcterms:created xsi:type="dcterms:W3CDTF">2022-10-25T09:44:34Z</dcterms:created>
  <dcterms:modified xsi:type="dcterms:W3CDTF">2024-02-12T12:24:27Z</dcterms:modified>
</cp:coreProperties>
</file>