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slides/slide1.xml" Type="http://schemas.openxmlformats.org/officeDocument/2006/relationships/slide"/><Relationship Id="rId13" Target="slides/slide2.xml" Type="http://schemas.openxmlformats.org/officeDocument/2006/relationships/slide"/><Relationship Id="rId14" Target="slides/slide3.xml" Type="http://schemas.openxmlformats.org/officeDocument/2006/relationships/slide"/><Relationship Id="rId15" Target="slides/slide4.xml" Type="http://schemas.openxmlformats.org/officeDocument/2006/relationships/slide"/><Relationship Id="rId16" Target="slides/slide5.xml" Type="http://schemas.openxmlformats.org/officeDocument/2006/relationships/slide"/><Relationship Id="rId17" Target="slides/slide6.xml" Type="http://schemas.openxmlformats.org/officeDocument/2006/relationships/slide"/><Relationship Id="rId18" Target="slides/slide7.xml" Type="http://schemas.openxmlformats.org/officeDocument/2006/relationships/slide"/><Relationship Id="rId19" Target="slides/slide8.xml" Type="http://schemas.openxmlformats.org/officeDocument/2006/relationships/slide"/><Relationship Id="rId2" Target="presProps.xml" Type="http://schemas.openxmlformats.org/officeDocument/2006/relationships/presProps"/><Relationship Id="rId20" Target="slides/slide9.xml" Type="http://schemas.openxmlformats.org/officeDocument/2006/relationships/slide"/><Relationship Id="rId21" Target="slides/slide10.xml" Type="http://schemas.openxmlformats.org/officeDocument/2006/relationships/slide"/><Relationship Id="rId22" Target="slides/slide11.xml" Type="http://schemas.openxmlformats.org/officeDocument/2006/relationships/slide"/><Relationship Id="rId23" Target="slides/slide12.xml" Type="http://schemas.openxmlformats.org/officeDocument/2006/relationships/slide"/><Relationship Id="rId24" Target="slides/slide13.xml" Type="http://schemas.openxmlformats.org/officeDocument/2006/relationships/slide"/><Relationship Id="rId25" Target="slides/slide14.xml" Type="http://schemas.openxmlformats.org/officeDocument/2006/relationships/slide"/><Relationship Id="rId26" Target="slides/slide15.xml" Type="http://schemas.openxmlformats.org/officeDocument/2006/relationships/slide"/><Relationship Id="rId27" Target="slides/slide16.xml" Type="http://schemas.openxmlformats.org/officeDocument/2006/relationships/slide"/><Relationship Id="rId28" Target="slides/slide17.xml" Type="http://schemas.openxmlformats.org/officeDocument/2006/relationships/slide"/><Relationship Id="rId29" Target="slides/slide1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4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6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27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28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29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30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31.pn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6.pn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7.pn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8.pn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0.png" Type="http://schemas.openxmlformats.org/officeDocument/2006/relationships/image"/><Relationship Id="rId7" Target="../media/image21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158370"/>
            <a:ext cx="675462" cy="824630"/>
          </a:xfrm>
          <a:custGeom>
            <a:avLst/>
            <a:gdLst/>
            <a:ahLst/>
            <a:cxnLst/>
            <a:rect r="r" b="b" t="t" l="l"/>
            <a:pathLst>
              <a:path h="824630" w="675462">
                <a:moveTo>
                  <a:pt x="0" y="0"/>
                </a:moveTo>
                <a:lnTo>
                  <a:pt x="675462" y="0"/>
                </a:lnTo>
                <a:lnTo>
                  <a:pt x="675462" y="824630"/>
                </a:lnTo>
                <a:lnTo>
                  <a:pt x="0" y="824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111642">
            <a:off x="11120480" y="1055557"/>
            <a:ext cx="10443683" cy="8487866"/>
          </a:xfrm>
          <a:custGeom>
            <a:avLst/>
            <a:gdLst/>
            <a:ahLst/>
            <a:cxnLst/>
            <a:rect r="r" b="b" t="t" l="l"/>
            <a:pathLst>
              <a:path h="8487866" w="10443683">
                <a:moveTo>
                  <a:pt x="0" y="0"/>
                </a:moveTo>
                <a:lnTo>
                  <a:pt x="10443683" y="0"/>
                </a:lnTo>
                <a:lnTo>
                  <a:pt x="10443683" y="8487866"/>
                </a:lnTo>
                <a:lnTo>
                  <a:pt x="0" y="84878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318441" y="9258300"/>
            <a:ext cx="9727319" cy="3106962"/>
          </a:xfrm>
          <a:custGeom>
            <a:avLst/>
            <a:gdLst/>
            <a:ahLst/>
            <a:cxnLst/>
            <a:rect r="r" b="b" t="t" l="l"/>
            <a:pathLst>
              <a:path h="3106962" w="9727319">
                <a:moveTo>
                  <a:pt x="0" y="0"/>
                </a:moveTo>
                <a:lnTo>
                  <a:pt x="9727318" y="0"/>
                </a:lnTo>
                <a:lnTo>
                  <a:pt x="9727318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709732"/>
            <a:ext cx="13234467" cy="2562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899"/>
              </a:lnSpc>
            </a:pPr>
            <a:r>
              <a:rPr lang="en-US" sz="9999">
                <a:solidFill>
                  <a:srgbClr val="004AAD"/>
                </a:solidFill>
                <a:latin typeface="Montserrat Classic Bold"/>
              </a:rPr>
              <a:t>EXPLORATORY DATA ANALYSIS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04162" y="971550"/>
            <a:ext cx="3241015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Montserrat Classic Bold Italics"/>
              </a:rPr>
              <a:t>Python for Data Science and AI</a:t>
            </a:r>
          </a:p>
          <a:p>
            <a:pPr>
              <a:lnSpc>
                <a:spcPts val="419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8150262"/>
            <a:ext cx="6256632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spc="124">
                <a:solidFill>
                  <a:srgbClr val="2E2E2E"/>
                </a:solidFill>
                <a:latin typeface="Montserrat Classic"/>
              </a:rPr>
              <a:t>20229540_Le Nguyen Thai Duong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625759">
            <a:off x="7878598" y="2149852"/>
            <a:ext cx="10884489" cy="8846121"/>
          </a:xfrm>
          <a:custGeom>
            <a:avLst/>
            <a:gdLst/>
            <a:ahLst/>
            <a:cxnLst/>
            <a:rect r="r" b="b" t="t" l="l"/>
            <a:pathLst>
              <a:path h="8846121" w="10884489">
                <a:moveTo>
                  <a:pt x="0" y="0"/>
                </a:moveTo>
                <a:lnTo>
                  <a:pt x="10884489" y="0"/>
                </a:lnTo>
                <a:lnTo>
                  <a:pt x="10884489" y="8846120"/>
                </a:lnTo>
                <a:lnTo>
                  <a:pt x="0" y="8846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024943" y="1028700"/>
            <a:ext cx="8686800" cy="8229600"/>
          </a:xfrm>
          <a:custGeom>
            <a:avLst/>
            <a:gdLst/>
            <a:ahLst/>
            <a:cxnLst/>
            <a:rect r="r" b="b" t="t" l="l"/>
            <a:pathLst>
              <a:path h="8229600" w="8686800">
                <a:moveTo>
                  <a:pt x="0" y="0"/>
                </a:moveTo>
                <a:lnTo>
                  <a:pt x="8686800" y="0"/>
                </a:lnTo>
                <a:lnTo>
                  <a:pt x="86868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190625"/>
            <a:ext cx="11339643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</a:rPr>
              <a:t>CLEANING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625759">
            <a:off x="7878598" y="2149852"/>
            <a:ext cx="10884489" cy="8846121"/>
          </a:xfrm>
          <a:custGeom>
            <a:avLst/>
            <a:gdLst/>
            <a:ahLst/>
            <a:cxnLst/>
            <a:rect r="r" b="b" t="t" l="l"/>
            <a:pathLst>
              <a:path h="8846121" w="10884489">
                <a:moveTo>
                  <a:pt x="0" y="0"/>
                </a:moveTo>
                <a:lnTo>
                  <a:pt x="10884489" y="0"/>
                </a:lnTo>
                <a:lnTo>
                  <a:pt x="10884489" y="8846120"/>
                </a:lnTo>
                <a:lnTo>
                  <a:pt x="0" y="8846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52788" y="2713460"/>
            <a:ext cx="14182424" cy="6544840"/>
          </a:xfrm>
          <a:custGeom>
            <a:avLst/>
            <a:gdLst/>
            <a:ahLst/>
            <a:cxnLst/>
            <a:rect r="r" b="b" t="t" l="l"/>
            <a:pathLst>
              <a:path h="6544840" w="14182424">
                <a:moveTo>
                  <a:pt x="0" y="0"/>
                </a:moveTo>
                <a:lnTo>
                  <a:pt x="14182424" y="0"/>
                </a:lnTo>
                <a:lnTo>
                  <a:pt x="14182424" y="6544840"/>
                </a:lnTo>
                <a:lnTo>
                  <a:pt x="0" y="65448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190625"/>
            <a:ext cx="11339643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</a:rPr>
              <a:t>CLEANING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625759">
            <a:off x="7878598" y="2149852"/>
            <a:ext cx="10884489" cy="8846121"/>
          </a:xfrm>
          <a:custGeom>
            <a:avLst/>
            <a:gdLst/>
            <a:ahLst/>
            <a:cxnLst/>
            <a:rect r="r" b="b" t="t" l="l"/>
            <a:pathLst>
              <a:path h="8846121" w="10884489">
                <a:moveTo>
                  <a:pt x="0" y="0"/>
                </a:moveTo>
                <a:lnTo>
                  <a:pt x="10884489" y="0"/>
                </a:lnTo>
                <a:lnTo>
                  <a:pt x="10884489" y="8846120"/>
                </a:lnTo>
                <a:lnTo>
                  <a:pt x="0" y="8846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594898"/>
            <a:ext cx="16230600" cy="5663402"/>
          </a:xfrm>
          <a:custGeom>
            <a:avLst/>
            <a:gdLst/>
            <a:ahLst/>
            <a:cxnLst/>
            <a:rect r="r" b="b" t="t" l="l"/>
            <a:pathLst>
              <a:path h="5663402" w="16230600">
                <a:moveTo>
                  <a:pt x="0" y="0"/>
                </a:moveTo>
                <a:lnTo>
                  <a:pt x="16230600" y="0"/>
                </a:lnTo>
                <a:lnTo>
                  <a:pt x="16230600" y="5663402"/>
                </a:lnTo>
                <a:lnTo>
                  <a:pt x="0" y="56634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190625"/>
            <a:ext cx="11339643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</a:rPr>
              <a:t>CLEANING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664043">
            <a:off x="-4052117" y="-737535"/>
            <a:ext cx="11511802" cy="11511802"/>
          </a:xfrm>
          <a:custGeom>
            <a:avLst/>
            <a:gdLst/>
            <a:ahLst/>
            <a:cxnLst/>
            <a:rect r="r" b="b" t="t" l="l"/>
            <a:pathLst>
              <a:path h="11511802" w="11511802">
                <a:moveTo>
                  <a:pt x="0" y="0"/>
                </a:moveTo>
                <a:lnTo>
                  <a:pt x="11511802" y="0"/>
                </a:lnTo>
                <a:lnTo>
                  <a:pt x="11511802" y="11511802"/>
                </a:lnTo>
                <a:lnTo>
                  <a:pt x="0" y="115118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284008">
            <a:off x="12761683" y="7147182"/>
            <a:ext cx="4789367" cy="7690070"/>
          </a:xfrm>
          <a:custGeom>
            <a:avLst/>
            <a:gdLst/>
            <a:ahLst/>
            <a:cxnLst/>
            <a:rect r="r" b="b" t="t" l="l"/>
            <a:pathLst>
              <a:path h="7690070" w="4789367">
                <a:moveTo>
                  <a:pt x="0" y="0"/>
                </a:moveTo>
                <a:lnTo>
                  <a:pt x="4789367" y="0"/>
                </a:lnTo>
                <a:lnTo>
                  <a:pt x="4789367" y="7690070"/>
                </a:lnTo>
                <a:lnTo>
                  <a:pt x="0" y="76900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505868">
            <a:off x="9245019" y="-4340343"/>
            <a:ext cx="12580534" cy="8680686"/>
          </a:xfrm>
          <a:custGeom>
            <a:avLst/>
            <a:gdLst/>
            <a:ahLst/>
            <a:cxnLst/>
            <a:rect r="r" b="b" t="t" l="l"/>
            <a:pathLst>
              <a:path h="8680686" w="12580534">
                <a:moveTo>
                  <a:pt x="0" y="0"/>
                </a:moveTo>
                <a:lnTo>
                  <a:pt x="12580534" y="0"/>
                </a:lnTo>
                <a:lnTo>
                  <a:pt x="12580534" y="8680686"/>
                </a:lnTo>
                <a:lnTo>
                  <a:pt x="0" y="86806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38225" y="2602924"/>
            <a:ext cx="16230600" cy="6657725"/>
            <a:chOff x="0" y="0"/>
            <a:chExt cx="21640800" cy="8876966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8"/>
            <a:srcRect l="0" t="1430" r="0" b="10436"/>
            <a:stretch>
              <a:fillRect/>
            </a:stretch>
          </p:blipFill>
          <p:spPr>
            <a:xfrm flipH="false" flipV="false">
              <a:off x="0" y="0"/>
              <a:ext cx="21640800" cy="8876966"/>
            </a:xfrm>
            <a:prstGeom prst="rect">
              <a:avLst/>
            </a:prstGeom>
          </p:spPr>
        </p:pic>
      </p:grpSp>
      <p:sp>
        <p:nvSpPr>
          <p:cNvPr name="TextBox 7" id="7"/>
          <p:cNvSpPr txBox="true"/>
          <p:nvPr/>
        </p:nvSpPr>
        <p:spPr>
          <a:xfrm rot="0">
            <a:off x="1028700" y="1143000"/>
            <a:ext cx="6485068" cy="869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00"/>
              </a:lnSpc>
            </a:pPr>
            <a:r>
              <a:rPr lang="en-US" sz="6500">
                <a:solidFill>
                  <a:srgbClr val="004AAD"/>
                </a:solidFill>
                <a:latin typeface="Montserrat Classic"/>
              </a:rPr>
              <a:t>HYPOTHESIS  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997894" y="904875"/>
            <a:ext cx="7642599" cy="1256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19"/>
              </a:lnSpc>
            </a:pPr>
            <a:r>
              <a:rPr lang="en-US" sz="3199">
                <a:solidFill>
                  <a:srgbClr val="2E2E2E"/>
                </a:solidFill>
                <a:latin typeface="Montserrat Classic"/>
              </a:rPr>
              <a:t>Male driver tend to get arrested more than female driver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664043">
            <a:off x="-4052117" y="-737535"/>
            <a:ext cx="11511802" cy="11511802"/>
          </a:xfrm>
          <a:custGeom>
            <a:avLst/>
            <a:gdLst/>
            <a:ahLst/>
            <a:cxnLst/>
            <a:rect r="r" b="b" t="t" l="l"/>
            <a:pathLst>
              <a:path h="11511802" w="11511802">
                <a:moveTo>
                  <a:pt x="0" y="0"/>
                </a:moveTo>
                <a:lnTo>
                  <a:pt x="11511802" y="0"/>
                </a:lnTo>
                <a:lnTo>
                  <a:pt x="11511802" y="11511802"/>
                </a:lnTo>
                <a:lnTo>
                  <a:pt x="0" y="115118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284008">
            <a:off x="12761683" y="7147182"/>
            <a:ext cx="4789367" cy="7690070"/>
          </a:xfrm>
          <a:custGeom>
            <a:avLst/>
            <a:gdLst/>
            <a:ahLst/>
            <a:cxnLst/>
            <a:rect r="r" b="b" t="t" l="l"/>
            <a:pathLst>
              <a:path h="7690070" w="4789367">
                <a:moveTo>
                  <a:pt x="0" y="0"/>
                </a:moveTo>
                <a:lnTo>
                  <a:pt x="4789367" y="0"/>
                </a:lnTo>
                <a:lnTo>
                  <a:pt x="4789367" y="7690070"/>
                </a:lnTo>
                <a:lnTo>
                  <a:pt x="0" y="76900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505868">
            <a:off x="9245019" y="-4340343"/>
            <a:ext cx="12580534" cy="8680686"/>
          </a:xfrm>
          <a:custGeom>
            <a:avLst/>
            <a:gdLst/>
            <a:ahLst/>
            <a:cxnLst/>
            <a:rect r="r" b="b" t="t" l="l"/>
            <a:pathLst>
              <a:path h="8680686" w="12580534">
                <a:moveTo>
                  <a:pt x="0" y="0"/>
                </a:moveTo>
                <a:lnTo>
                  <a:pt x="12580534" y="0"/>
                </a:lnTo>
                <a:lnTo>
                  <a:pt x="12580534" y="8680686"/>
                </a:lnTo>
                <a:lnTo>
                  <a:pt x="0" y="86806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2602924"/>
            <a:ext cx="16230600" cy="6657725"/>
            <a:chOff x="0" y="0"/>
            <a:chExt cx="21640800" cy="8876966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8"/>
            <a:srcRect l="2036" t="0" r="1003" b="0"/>
            <a:stretch>
              <a:fillRect/>
            </a:stretch>
          </p:blipFill>
          <p:spPr>
            <a:xfrm flipH="false" flipV="false">
              <a:off x="0" y="0"/>
              <a:ext cx="21640800" cy="8876966"/>
            </a:xfrm>
            <a:prstGeom prst="rect">
              <a:avLst/>
            </a:prstGeom>
          </p:spPr>
        </p:pic>
      </p:grpSp>
      <p:sp>
        <p:nvSpPr>
          <p:cNvPr name="TextBox 7" id="7"/>
          <p:cNvSpPr txBox="true"/>
          <p:nvPr/>
        </p:nvSpPr>
        <p:spPr>
          <a:xfrm rot="0">
            <a:off x="1028700" y="1143000"/>
            <a:ext cx="6485068" cy="869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00"/>
              </a:lnSpc>
            </a:pPr>
            <a:r>
              <a:rPr lang="en-US" sz="6500">
                <a:solidFill>
                  <a:srgbClr val="004AAD"/>
                </a:solidFill>
                <a:latin typeface="Montserrat Classic"/>
              </a:rPr>
              <a:t>HYPOTHESIS  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513768" y="1403994"/>
            <a:ext cx="10247710" cy="608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19"/>
              </a:lnSpc>
            </a:pPr>
            <a:r>
              <a:rPr lang="en-US" sz="3199">
                <a:solidFill>
                  <a:srgbClr val="2E2E2E"/>
                </a:solidFill>
                <a:latin typeface="Montserrat Classic"/>
              </a:rPr>
              <a:t>Is getting arrested associated with driver age?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664043">
            <a:off x="-4052117" y="-737535"/>
            <a:ext cx="11511802" cy="11511802"/>
          </a:xfrm>
          <a:custGeom>
            <a:avLst/>
            <a:gdLst/>
            <a:ahLst/>
            <a:cxnLst/>
            <a:rect r="r" b="b" t="t" l="l"/>
            <a:pathLst>
              <a:path h="11511802" w="11511802">
                <a:moveTo>
                  <a:pt x="0" y="0"/>
                </a:moveTo>
                <a:lnTo>
                  <a:pt x="11511802" y="0"/>
                </a:lnTo>
                <a:lnTo>
                  <a:pt x="11511802" y="11511802"/>
                </a:lnTo>
                <a:lnTo>
                  <a:pt x="0" y="115118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284008">
            <a:off x="12761683" y="7147182"/>
            <a:ext cx="4789367" cy="7690070"/>
          </a:xfrm>
          <a:custGeom>
            <a:avLst/>
            <a:gdLst/>
            <a:ahLst/>
            <a:cxnLst/>
            <a:rect r="r" b="b" t="t" l="l"/>
            <a:pathLst>
              <a:path h="7690070" w="4789367">
                <a:moveTo>
                  <a:pt x="0" y="0"/>
                </a:moveTo>
                <a:lnTo>
                  <a:pt x="4789367" y="0"/>
                </a:lnTo>
                <a:lnTo>
                  <a:pt x="4789367" y="7690070"/>
                </a:lnTo>
                <a:lnTo>
                  <a:pt x="0" y="76900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505868">
            <a:off x="9245019" y="-4340343"/>
            <a:ext cx="12580534" cy="8680686"/>
          </a:xfrm>
          <a:custGeom>
            <a:avLst/>
            <a:gdLst/>
            <a:ahLst/>
            <a:cxnLst/>
            <a:rect r="r" b="b" t="t" l="l"/>
            <a:pathLst>
              <a:path h="8680686" w="12580534">
                <a:moveTo>
                  <a:pt x="0" y="0"/>
                </a:moveTo>
                <a:lnTo>
                  <a:pt x="12580534" y="0"/>
                </a:lnTo>
                <a:lnTo>
                  <a:pt x="12580534" y="8680686"/>
                </a:lnTo>
                <a:lnTo>
                  <a:pt x="0" y="86806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2754206"/>
            <a:ext cx="16413069" cy="6504094"/>
            <a:chOff x="0" y="0"/>
            <a:chExt cx="21884092" cy="8672126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8"/>
            <a:srcRect l="105" t="0" r="507" b="0"/>
            <a:stretch>
              <a:fillRect/>
            </a:stretch>
          </p:blipFill>
          <p:spPr>
            <a:xfrm flipH="false" flipV="false">
              <a:off x="0" y="0"/>
              <a:ext cx="21884092" cy="8672126"/>
            </a:xfrm>
            <a:prstGeom prst="rect">
              <a:avLst/>
            </a:prstGeom>
          </p:spPr>
        </p:pic>
      </p:grpSp>
      <p:sp>
        <p:nvSpPr>
          <p:cNvPr name="TextBox 7" id="7"/>
          <p:cNvSpPr txBox="true"/>
          <p:nvPr/>
        </p:nvSpPr>
        <p:spPr>
          <a:xfrm rot="0">
            <a:off x="1028700" y="1143000"/>
            <a:ext cx="6485068" cy="869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00"/>
              </a:lnSpc>
            </a:pPr>
            <a:r>
              <a:rPr lang="en-US" sz="6500">
                <a:solidFill>
                  <a:srgbClr val="004AAD"/>
                </a:solidFill>
                <a:latin typeface="Montserrat Classic"/>
              </a:rPr>
              <a:t>HYPOTHESIS  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513768" y="1403994"/>
            <a:ext cx="10247710" cy="608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19"/>
              </a:lnSpc>
            </a:pPr>
            <a:r>
              <a:rPr lang="en-US" sz="3199">
                <a:solidFill>
                  <a:srgbClr val="2E2E2E"/>
                </a:solidFill>
                <a:latin typeface="Montserrat Classic"/>
              </a:rPr>
              <a:t>Is getting arrested associated with driver race?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664043">
            <a:off x="-4052117" y="-737535"/>
            <a:ext cx="11511802" cy="11511802"/>
          </a:xfrm>
          <a:custGeom>
            <a:avLst/>
            <a:gdLst/>
            <a:ahLst/>
            <a:cxnLst/>
            <a:rect r="r" b="b" t="t" l="l"/>
            <a:pathLst>
              <a:path h="11511802" w="11511802">
                <a:moveTo>
                  <a:pt x="0" y="0"/>
                </a:moveTo>
                <a:lnTo>
                  <a:pt x="11511802" y="0"/>
                </a:lnTo>
                <a:lnTo>
                  <a:pt x="11511802" y="11511802"/>
                </a:lnTo>
                <a:lnTo>
                  <a:pt x="0" y="115118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284008">
            <a:off x="12761683" y="7147182"/>
            <a:ext cx="4789367" cy="7690070"/>
          </a:xfrm>
          <a:custGeom>
            <a:avLst/>
            <a:gdLst/>
            <a:ahLst/>
            <a:cxnLst/>
            <a:rect r="r" b="b" t="t" l="l"/>
            <a:pathLst>
              <a:path h="7690070" w="4789367">
                <a:moveTo>
                  <a:pt x="0" y="0"/>
                </a:moveTo>
                <a:lnTo>
                  <a:pt x="4789367" y="0"/>
                </a:lnTo>
                <a:lnTo>
                  <a:pt x="4789367" y="7690070"/>
                </a:lnTo>
                <a:lnTo>
                  <a:pt x="0" y="76900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505868">
            <a:off x="9245019" y="-4340343"/>
            <a:ext cx="12580534" cy="8680686"/>
          </a:xfrm>
          <a:custGeom>
            <a:avLst/>
            <a:gdLst/>
            <a:ahLst/>
            <a:cxnLst/>
            <a:rect r="r" b="b" t="t" l="l"/>
            <a:pathLst>
              <a:path h="8680686" w="12580534">
                <a:moveTo>
                  <a:pt x="0" y="0"/>
                </a:moveTo>
                <a:lnTo>
                  <a:pt x="12580534" y="0"/>
                </a:lnTo>
                <a:lnTo>
                  <a:pt x="12580534" y="8680686"/>
                </a:lnTo>
                <a:lnTo>
                  <a:pt x="0" y="86806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2436347"/>
            <a:ext cx="16230600" cy="6821953"/>
          </a:xfrm>
          <a:custGeom>
            <a:avLst/>
            <a:gdLst/>
            <a:ahLst/>
            <a:cxnLst/>
            <a:rect r="r" b="b" t="t" l="l"/>
            <a:pathLst>
              <a:path h="6821953" w="16230600">
                <a:moveTo>
                  <a:pt x="0" y="0"/>
                </a:moveTo>
                <a:lnTo>
                  <a:pt x="16230600" y="0"/>
                </a:lnTo>
                <a:lnTo>
                  <a:pt x="16230600" y="6821953"/>
                </a:lnTo>
                <a:lnTo>
                  <a:pt x="0" y="682195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190625"/>
            <a:ext cx="11218006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</a:rPr>
              <a:t>DUMMY VARIABLE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085749">
            <a:off x="-5690637" y="-3861861"/>
            <a:ext cx="14345355" cy="14345355"/>
          </a:xfrm>
          <a:custGeom>
            <a:avLst/>
            <a:gdLst/>
            <a:ahLst/>
            <a:cxnLst/>
            <a:rect r="r" b="b" t="t" l="l"/>
            <a:pathLst>
              <a:path h="14345355" w="14345355">
                <a:moveTo>
                  <a:pt x="0" y="0"/>
                </a:moveTo>
                <a:lnTo>
                  <a:pt x="14345355" y="0"/>
                </a:lnTo>
                <a:lnTo>
                  <a:pt x="14345355" y="14345355"/>
                </a:lnTo>
                <a:lnTo>
                  <a:pt x="0" y="143453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799293">
            <a:off x="12170918" y="-745657"/>
            <a:ext cx="6885296" cy="11055409"/>
          </a:xfrm>
          <a:custGeom>
            <a:avLst/>
            <a:gdLst/>
            <a:ahLst/>
            <a:cxnLst/>
            <a:rect r="r" b="b" t="t" l="l"/>
            <a:pathLst>
              <a:path h="11055409" w="6885296">
                <a:moveTo>
                  <a:pt x="0" y="0"/>
                </a:moveTo>
                <a:lnTo>
                  <a:pt x="6885296" y="0"/>
                </a:lnTo>
                <a:lnTo>
                  <a:pt x="6885296" y="11055409"/>
                </a:lnTo>
                <a:lnTo>
                  <a:pt x="0" y="11055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406701" y="1028700"/>
            <a:ext cx="9206865" cy="8229600"/>
          </a:xfrm>
          <a:custGeom>
            <a:avLst/>
            <a:gdLst/>
            <a:ahLst/>
            <a:cxnLst/>
            <a:rect r="r" b="b" t="t" l="l"/>
            <a:pathLst>
              <a:path h="8229600" w="9206865">
                <a:moveTo>
                  <a:pt x="0" y="0"/>
                </a:moveTo>
                <a:lnTo>
                  <a:pt x="9206865" y="0"/>
                </a:lnTo>
                <a:lnTo>
                  <a:pt x="920686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348989"/>
            <a:ext cx="6393891" cy="2079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000"/>
              </a:lnSpc>
            </a:pPr>
            <a:r>
              <a:rPr lang="en-US" sz="8000">
                <a:solidFill>
                  <a:srgbClr val="004AAD"/>
                </a:solidFill>
                <a:latin typeface="Montserrat Classic Bold"/>
              </a:rPr>
              <a:t>ANALYSIS</a:t>
            </a:r>
          </a:p>
          <a:p>
            <a:pPr>
              <a:lnSpc>
                <a:spcPts val="80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730997"/>
            <a:ext cx="4987641" cy="555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99"/>
              </a:lnSpc>
            </a:pPr>
            <a:r>
              <a:rPr lang="en-US" sz="2499">
                <a:solidFill>
                  <a:srgbClr val="2E2E2E"/>
                </a:solidFill>
                <a:latin typeface="Montserrat Classic"/>
              </a:rPr>
              <a:t>-Male driver does not get arrested more than female driver</a:t>
            </a:r>
          </a:p>
          <a:p>
            <a:pPr>
              <a:lnSpc>
                <a:spcPts val="3999"/>
              </a:lnSpc>
            </a:pPr>
            <a:r>
              <a:rPr lang="en-US" sz="2499">
                <a:solidFill>
                  <a:srgbClr val="2E2E2E"/>
                </a:solidFill>
                <a:latin typeface="Montserrat Classic"/>
              </a:rPr>
              <a:t>-Getting arrested is not associated with driver age</a:t>
            </a:r>
          </a:p>
          <a:p>
            <a:pPr>
              <a:lnSpc>
                <a:spcPts val="3999"/>
              </a:lnSpc>
            </a:pPr>
            <a:r>
              <a:rPr lang="en-US" sz="2499">
                <a:solidFill>
                  <a:srgbClr val="2E2E2E"/>
                </a:solidFill>
                <a:latin typeface="Montserrat Classic"/>
              </a:rPr>
              <a:t>-Getting arrested is not associated with driver race</a:t>
            </a:r>
          </a:p>
          <a:p>
            <a:pPr>
              <a:lnSpc>
                <a:spcPts val="3999"/>
              </a:lnSpc>
            </a:pPr>
          </a:p>
          <a:p>
            <a:pPr>
              <a:lnSpc>
                <a:spcPts val="4319"/>
              </a:lnSpc>
            </a:pPr>
            <a:r>
              <a:rPr lang="en-US" sz="2699">
                <a:solidFill>
                  <a:srgbClr val="2E2E2E"/>
                </a:solidFill>
                <a:latin typeface="Montserrat Classic Bold"/>
              </a:rPr>
              <a:t>Side discovery</a:t>
            </a:r>
          </a:p>
          <a:p>
            <a:pPr>
              <a:lnSpc>
                <a:spcPts val="3999"/>
              </a:lnSpc>
            </a:pPr>
            <a:r>
              <a:rPr lang="en-US" sz="2499">
                <a:solidFill>
                  <a:srgbClr val="2E2E2E"/>
                </a:solidFill>
                <a:latin typeface="Montserrat Classic"/>
              </a:rPr>
              <a:t>-If a search is conducted, it tends to relate to drug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76350"/>
            <a:ext cx="9167258" cy="502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030"/>
              </a:lnSpc>
            </a:pPr>
            <a:r>
              <a:rPr lang="en-US" sz="13030" spc="-443">
                <a:solidFill>
                  <a:srgbClr val="004AAD"/>
                </a:solidFill>
                <a:latin typeface="Montserrat Classic Bold"/>
              </a:rPr>
              <a:t>THANK YOU FOR LISTENING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766807">
            <a:off x="10460579" y="2341404"/>
            <a:ext cx="12112141" cy="9843868"/>
          </a:xfrm>
          <a:custGeom>
            <a:avLst/>
            <a:gdLst/>
            <a:ahLst/>
            <a:cxnLst/>
            <a:rect r="r" b="b" t="t" l="l"/>
            <a:pathLst>
              <a:path h="9843868" w="12112141">
                <a:moveTo>
                  <a:pt x="0" y="0"/>
                </a:moveTo>
                <a:lnTo>
                  <a:pt x="12112141" y="0"/>
                </a:lnTo>
                <a:lnTo>
                  <a:pt x="12112141" y="9843868"/>
                </a:lnTo>
                <a:lnTo>
                  <a:pt x="0" y="9843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8150262"/>
            <a:ext cx="6256632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spc="124">
                <a:solidFill>
                  <a:srgbClr val="2E2E2E"/>
                </a:solidFill>
                <a:latin typeface="Montserrat Classic"/>
              </a:rPr>
              <a:t>20229540_Le Nguyen Thai Duong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525861">
            <a:off x="8777887" y="-2612009"/>
            <a:ext cx="13709384" cy="13709384"/>
          </a:xfrm>
          <a:custGeom>
            <a:avLst/>
            <a:gdLst/>
            <a:ahLst/>
            <a:cxnLst/>
            <a:rect r="r" b="b" t="t" l="l"/>
            <a:pathLst>
              <a:path h="13709384" w="13709384">
                <a:moveTo>
                  <a:pt x="0" y="0"/>
                </a:moveTo>
                <a:lnTo>
                  <a:pt x="13709384" y="0"/>
                </a:lnTo>
                <a:lnTo>
                  <a:pt x="13709384" y="13709384"/>
                </a:lnTo>
                <a:lnTo>
                  <a:pt x="0" y="137093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338079" y="2391679"/>
            <a:ext cx="1475610" cy="665240"/>
          </a:xfrm>
          <a:custGeom>
            <a:avLst/>
            <a:gdLst/>
            <a:ahLst/>
            <a:cxnLst/>
            <a:rect r="r" b="b" t="t" l="l"/>
            <a:pathLst>
              <a:path h="665240" w="1475610">
                <a:moveTo>
                  <a:pt x="1475609" y="0"/>
                </a:moveTo>
                <a:lnTo>
                  <a:pt x="0" y="0"/>
                </a:lnTo>
                <a:lnTo>
                  <a:pt x="0" y="665240"/>
                </a:lnTo>
                <a:lnTo>
                  <a:pt x="1475609" y="665240"/>
                </a:lnTo>
                <a:lnTo>
                  <a:pt x="147560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405952" y="2497678"/>
            <a:ext cx="133986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2E2E2E"/>
                </a:solidFill>
                <a:latin typeface="Montserrat Classic Bold"/>
              </a:rPr>
              <a:t>H1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352513" y="2272695"/>
            <a:ext cx="4906787" cy="850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20"/>
              </a:lnSpc>
            </a:pPr>
            <a:r>
              <a:rPr lang="en-US" sz="2200">
                <a:solidFill>
                  <a:srgbClr val="2E2E2E"/>
                </a:solidFill>
                <a:latin typeface="Montserrat Classic"/>
              </a:rPr>
              <a:t>Male driver tend to get arrested more than female driver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10338079" y="4810880"/>
            <a:ext cx="1475610" cy="665240"/>
          </a:xfrm>
          <a:custGeom>
            <a:avLst/>
            <a:gdLst/>
            <a:ahLst/>
            <a:cxnLst/>
            <a:rect r="r" b="b" t="t" l="l"/>
            <a:pathLst>
              <a:path h="665240" w="1475610">
                <a:moveTo>
                  <a:pt x="1475609" y="0"/>
                </a:moveTo>
                <a:lnTo>
                  <a:pt x="0" y="0"/>
                </a:lnTo>
                <a:lnTo>
                  <a:pt x="0" y="665240"/>
                </a:lnTo>
                <a:lnTo>
                  <a:pt x="1475609" y="665240"/>
                </a:lnTo>
                <a:lnTo>
                  <a:pt x="147560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405952" y="4916879"/>
            <a:ext cx="133986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2E2E2E"/>
                </a:solidFill>
                <a:latin typeface="Montserrat Classic Bold"/>
              </a:rPr>
              <a:t>H2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352513" y="4691896"/>
            <a:ext cx="4906787" cy="850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20"/>
              </a:lnSpc>
            </a:pPr>
            <a:r>
              <a:rPr lang="en-US" sz="2200">
                <a:solidFill>
                  <a:srgbClr val="2E2E2E"/>
                </a:solidFill>
                <a:latin typeface="Montserrat Classic"/>
              </a:rPr>
              <a:t>Getting arrested is associated with driver age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0338079" y="7230081"/>
            <a:ext cx="1475610" cy="665240"/>
          </a:xfrm>
          <a:custGeom>
            <a:avLst/>
            <a:gdLst/>
            <a:ahLst/>
            <a:cxnLst/>
            <a:rect r="r" b="b" t="t" l="l"/>
            <a:pathLst>
              <a:path h="665240" w="1475610">
                <a:moveTo>
                  <a:pt x="1475609" y="0"/>
                </a:moveTo>
                <a:lnTo>
                  <a:pt x="0" y="0"/>
                </a:lnTo>
                <a:lnTo>
                  <a:pt x="0" y="665240"/>
                </a:lnTo>
                <a:lnTo>
                  <a:pt x="1475609" y="665240"/>
                </a:lnTo>
                <a:lnTo>
                  <a:pt x="147560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405952" y="7336080"/>
            <a:ext cx="133986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2E2E2E"/>
                </a:solidFill>
                <a:latin typeface="Montserrat Classic Bold"/>
              </a:rPr>
              <a:t>H3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352513" y="7111097"/>
            <a:ext cx="4906787" cy="850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20"/>
              </a:lnSpc>
            </a:pPr>
            <a:r>
              <a:rPr lang="en-US" sz="2200">
                <a:solidFill>
                  <a:srgbClr val="2E2E2E"/>
                </a:solidFill>
                <a:latin typeface="Montserrat Classic"/>
              </a:rPr>
              <a:t>Getting arrested is associated with driver race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1190625"/>
            <a:ext cx="7823725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</a:rPr>
              <a:t>HYPOTHESIS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3347736"/>
            <a:ext cx="6543675" cy="3562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99"/>
              </a:lnSpc>
            </a:pPr>
            <a:r>
              <a:rPr lang="en-US" sz="2999">
                <a:solidFill>
                  <a:srgbClr val="2E2E2E"/>
                </a:solidFill>
                <a:latin typeface="Montserrat Classic"/>
              </a:rPr>
              <a:t>-Dataset: Traffic and Pedestrian Stops by Police</a:t>
            </a:r>
          </a:p>
          <a:p>
            <a:pPr>
              <a:lnSpc>
                <a:spcPts val="4799"/>
              </a:lnSpc>
            </a:pPr>
          </a:p>
          <a:p>
            <a:pPr>
              <a:lnSpc>
                <a:spcPts val="4799"/>
              </a:lnSpc>
            </a:pPr>
            <a:r>
              <a:rPr lang="en-US" sz="2999">
                <a:solidFill>
                  <a:srgbClr val="2E2E2E"/>
                </a:solidFill>
                <a:latin typeface="Montserrat Classic"/>
              </a:rPr>
              <a:t>-Source: Stanford Open Policing Project</a:t>
            </a:r>
          </a:p>
          <a:p>
            <a:pPr>
              <a:lnSpc>
                <a:spcPts val="4799"/>
              </a:lnSpc>
            </a:pPr>
          </a:p>
        </p:txBody>
      </p:sp>
      <p:sp>
        <p:nvSpPr>
          <p:cNvPr name="Freeform 14" id="14"/>
          <p:cNvSpPr/>
          <p:nvPr/>
        </p:nvSpPr>
        <p:spPr>
          <a:xfrm flipH="true" flipV="false" rot="8532740">
            <a:off x="-2703495" y="7048838"/>
            <a:ext cx="6729406" cy="5469172"/>
          </a:xfrm>
          <a:custGeom>
            <a:avLst/>
            <a:gdLst/>
            <a:ahLst/>
            <a:cxnLst/>
            <a:rect r="r" b="b" t="t" l="l"/>
            <a:pathLst>
              <a:path h="5469172" w="6729406">
                <a:moveTo>
                  <a:pt x="6729406" y="0"/>
                </a:moveTo>
                <a:lnTo>
                  <a:pt x="0" y="0"/>
                </a:lnTo>
                <a:lnTo>
                  <a:pt x="0" y="5469172"/>
                </a:lnTo>
                <a:lnTo>
                  <a:pt x="6729406" y="5469172"/>
                </a:lnTo>
                <a:lnTo>
                  <a:pt x="6729406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664043">
            <a:off x="-4052117" y="-737535"/>
            <a:ext cx="11511802" cy="11511802"/>
          </a:xfrm>
          <a:custGeom>
            <a:avLst/>
            <a:gdLst/>
            <a:ahLst/>
            <a:cxnLst/>
            <a:rect r="r" b="b" t="t" l="l"/>
            <a:pathLst>
              <a:path h="11511802" w="11511802">
                <a:moveTo>
                  <a:pt x="0" y="0"/>
                </a:moveTo>
                <a:lnTo>
                  <a:pt x="11511802" y="0"/>
                </a:lnTo>
                <a:lnTo>
                  <a:pt x="11511802" y="11511802"/>
                </a:lnTo>
                <a:lnTo>
                  <a:pt x="0" y="115118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284008">
            <a:off x="12761683" y="7147182"/>
            <a:ext cx="4789367" cy="7690070"/>
          </a:xfrm>
          <a:custGeom>
            <a:avLst/>
            <a:gdLst/>
            <a:ahLst/>
            <a:cxnLst/>
            <a:rect r="r" b="b" t="t" l="l"/>
            <a:pathLst>
              <a:path h="7690070" w="4789367">
                <a:moveTo>
                  <a:pt x="0" y="0"/>
                </a:moveTo>
                <a:lnTo>
                  <a:pt x="4789367" y="0"/>
                </a:lnTo>
                <a:lnTo>
                  <a:pt x="4789367" y="7690070"/>
                </a:lnTo>
                <a:lnTo>
                  <a:pt x="0" y="76900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4343400"/>
            <a:ext cx="16230600" cy="4914900"/>
            <a:chOff x="0" y="0"/>
            <a:chExt cx="21640800" cy="6553200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6"/>
            <a:srcRect l="6163" t="0" r="6163" b="0"/>
            <a:stretch>
              <a:fillRect/>
            </a:stretch>
          </p:blipFill>
          <p:spPr>
            <a:xfrm flipH="false" flipV="false">
              <a:off x="0" y="0"/>
              <a:ext cx="21640800" cy="6553200"/>
            </a:xfrm>
            <a:prstGeom prst="rect">
              <a:avLst/>
            </a:prstGeom>
          </p:spPr>
        </p:pic>
      </p:grpSp>
      <p:sp>
        <p:nvSpPr>
          <p:cNvPr name="Freeform 6" id="6"/>
          <p:cNvSpPr/>
          <p:nvPr/>
        </p:nvSpPr>
        <p:spPr>
          <a:xfrm flipH="false" flipV="false" rot="1505868">
            <a:off x="9245019" y="-4340343"/>
            <a:ext cx="12580534" cy="8680686"/>
          </a:xfrm>
          <a:custGeom>
            <a:avLst/>
            <a:gdLst/>
            <a:ahLst/>
            <a:cxnLst/>
            <a:rect r="r" b="b" t="t" l="l"/>
            <a:pathLst>
              <a:path h="8680686" w="12580534">
                <a:moveTo>
                  <a:pt x="0" y="0"/>
                </a:moveTo>
                <a:lnTo>
                  <a:pt x="12580534" y="0"/>
                </a:lnTo>
                <a:lnTo>
                  <a:pt x="12580534" y="8680686"/>
                </a:lnTo>
                <a:lnTo>
                  <a:pt x="0" y="868068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50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190625"/>
            <a:ext cx="6485068" cy="235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</a:rPr>
              <a:t>LIBRARIES</a:t>
            </a:r>
          </a:p>
          <a:p>
            <a:pPr>
              <a:lnSpc>
                <a:spcPts val="900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664043">
            <a:off x="-4052117" y="-737535"/>
            <a:ext cx="11511802" cy="11511802"/>
          </a:xfrm>
          <a:custGeom>
            <a:avLst/>
            <a:gdLst/>
            <a:ahLst/>
            <a:cxnLst/>
            <a:rect r="r" b="b" t="t" l="l"/>
            <a:pathLst>
              <a:path h="11511802" w="11511802">
                <a:moveTo>
                  <a:pt x="0" y="0"/>
                </a:moveTo>
                <a:lnTo>
                  <a:pt x="11511802" y="0"/>
                </a:lnTo>
                <a:lnTo>
                  <a:pt x="11511802" y="11511802"/>
                </a:lnTo>
                <a:lnTo>
                  <a:pt x="0" y="115118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284008">
            <a:off x="12761683" y="7147182"/>
            <a:ext cx="4789367" cy="7690070"/>
          </a:xfrm>
          <a:custGeom>
            <a:avLst/>
            <a:gdLst/>
            <a:ahLst/>
            <a:cxnLst/>
            <a:rect r="r" b="b" t="t" l="l"/>
            <a:pathLst>
              <a:path h="7690070" w="4789367">
                <a:moveTo>
                  <a:pt x="0" y="0"/>
                </a:moveTo>
                <a:lnTo>
                  <a:pt x="4789367" y="0"/>
                </a:lnTo>
                <a:lnTo>
                  <a:pt x="4789367" y="7690070"/>
                </a:lnTo>
                <a:lnTo>
                  <a:pt x="0" y="76900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4343400"/>
            <a:ext cx="16230600" cy="4914900"/>
            <a:chOff x="0" y="0"/>
            <a:chExt cx="21640800" cy="6553200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6"/>
            <a:srcRect l="0" t="0" r="20010" b="0"/>
            <a:stretch>
              <a:fillRect/>
            </a:stretch>
          </p:blipFill>
          <p:spPr>
            <a:xfrm flipH="false" flipV="false">
              <a:off x="0" y="0"/>
              <a:ext cx="21640800" cy="6553200"/>
            </a:xfrm>
            <a:prstGeom prst="rect">
              <a:avLst/>
            </a:prstGeom>
          </p:spPr>
        </p:pic>
      </p:grpSp>
      <p:sp>
        <p:nvSpPr>
          <p:cNvPr name="Freeform 6" id="6"/>
          <p:cNvSpPr/>
          <p:nvPr/>
        </p:nvSpPr>
        <p:spPr>
          <a:xfrm flipH="false" flipV="false" rot="1505868">
            <a:off x="9245019" y="-4340343"/>
            <a:ext cx="12580534" cy="8680686"/>
          </a:xfrm>
          <a:custGeom>
            <a:avLst/>
            <a:gdLst/>
            <a:ahLst/>
            <a:cxnLst/>
            <a:rect r="r" b="b" t="t" l="l"/>
            <a:pathLst>
              <a:path h="8680686" w="12580534">
                <a:moveTo>
                  <a:pt x="0" y="0"/>
                </a:moveTo>
                <a:lnTo>
                  <a:pt x="12580534" y="0"/>
                </a:lnTo>
                <a:lnTo>
                  <a:pt x="12580534" y="8680686"/>
                </a:lnTo>
                <a:lnTo>
                  <a:pt x="0" y="868068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50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190625"/>
            <a:ext cx="6485068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</a:rPr>
              <a:t>API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664043">
            <a:off x="-4052117" y="-737535"/>
            <a:ext cx="11511802" cy="11511802"/>
          </a:xfrm>
          <a:custGeom>
            <a:avLst/>
            <a:gdLst/>
            <a:ahLst/>
            <a:cxnLst/>
            <a:rect r="r" b="b" t="t" l="l"/>
            <a:pathLst>
              <a:path h="11511802" w="11511802">
                <a:moveTo>
                  <a:pt x="0" y="0"/>
                </a:moveTo>
                <a:lnTo>
                  <a:pt x="11511802" y="0"/>
                </a:lnTo>
                <a:lnTo>
                  <a:pt x="11511802" y="11511802"/>
                </a:lnTo>
                <a:lnTo>
                  <a:pt x="0" y="115118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284008">
            <a:off x="12761683" y="7147182"/>
            <a:ext cx="4789367" cy="7690070"/>
          </a:xfrm>
          <a:custGeom>
            <a:avLst/>
            <a:gdLst/>
            <a:ahLst/>
            <a:cxnLst/>
            <a:rect r="r" b="b" t="t" l="l"/>
            <a:pathLst>
              <a:path h="7690070" w="4789367">
                <a:moveTo>
                  <a:pt x="0" y="0"/>
                </a:moveTo>
                <a:lnTo>
                  <a:pt x="4789367" y="0"/>
                </a:lnTo>
                <a:lnTo>
                  <a:pt x="4789367" y="7690070"/>
                </a:lnTo>
                <a:lnTo>
                  <a:pt x="0" y="76900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4343400"/>
            <a:ext cx="16230600" cy="4914900"/>
            <a:chOff x="0" y="0"/>
            <a:chExt cx="21640800" cy="6553200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6"/>
            <a:srcRect l="0" t="1853" r="0" b="1853"/>
            <a:stretch>
              <a:fillRect/>
            </a:stretch>
          </p:blipFill>
          <p:spPr>
            <a:xfrm flipH="false" flipV="false">
              <a:off x="0" y="0"/>
              <a:ext cx="21640800" cy="6553200"/>
            </a:xfrm>
            <a:prstGeom prst="rect">
              <a:avLst/>
            </a:prstGeom>
          </p:spPr>
        </p:pic>
      </p:grpSp>
      <p:sp>
        <p:nvSpPr>
          <p:cNvPr name="Freeform 6" id="6"/>
          <p:cNvSpPr/>
          <p:nvPr/>
        </p:nvSpPr>
        <p:spPr>
          <a:xfrm flipH="false" flipV="false" rot="1505868">
            <a:off x="9245019" y="-4340343"/>
            <a:ext cx="12580534" cy="8680686"/>
          </a:xfrm>
          <a:custGeom>
            <a:avLst/>
            <a:gdLst/>
            <a:ahLst/>
            <a:cxnLst/>
            <a:rect r="r" b="b" t="t" l="l"/>
            <a:pathLst>
              <a:path h="8680686" w="12580534">
                <a:moveTo>
                  <a:pt x="0" y="0"/>
                </a:moveTo>
                <a:lnTo>
                  <a:pt x="12580534" y="0"/>
                </a:lnTo>
                <a:lnTo>
                  <a:pt x="12580534" y="8680686"/>
                </a:lnTo>
                <a:lnTo>
                  <a:pt x="0" y="868068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50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190625"/>
            <a:ext cx="6485068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</a:rPr>
              <a:t>API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664043">
            <a:off x="-4052117" y="-737535"/>
            <a:ext cx="11511802" cy="11511802"/>
          </a:xfrm>
          <a:custGeom>
            <a:avLst/>
            <a:gdLst/>
            <a:ahLst/>
            <a:cxnLst/>
            <a:rect r="r" b="b" t="t" l="l"/>
            <a:pathLst>
              <a:path h="11511802" w="11511802">
                <a:moveTo>
                  <a:pt x="0" y="0"/>
                </a:moveTo>
                <a:lnTo>
                  <a:pt x="11511802" y="0"/>
                </a:lnTo>
                <a:lnTo>
                  <a:pt x="11511802" y="11511802"/>
                </a:lnTo>
                <a:lnTo>
                  <a:pt x="0" y="115118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284008">
            <a:off x="12761683" y="7147182"/>
            <a:ext cx="4789367" cy="7690070"/>
          </a:xfrm>
          <a:custGeom>
            <a:avLst/>
            <a:gdLst/>
            <a:ahLst/>
            <a:cxnLst/>
            <a:rect r="r" b="b" t="t" l="l"/>
            <a:pathLst>
              <a:path h="7690070" w="4789367">
                <a:moveTo>
                  <a:pt x="0" y="0"/>
                </a:moveTo>
                <a:lnTo>
                  <a:pt x="4789367" y="0"/>
                </a:lnTo>
                <a:lnTo>
                  <a:pt x="4789367" y="7690070"/>
                </a:lnTo>
                <a:lnTo>
                  <a:pt x="0" y="76900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4343400"/>
            <a:ext cx="16230600" cy="4914900"/>
            <a:chOff x="0" y="0"/>
            <a:chExt cx="21640800" cy="6553200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6"/>
            <a:srcRect l="4001" t="0" r="4001" b="0"/>
            <a:stretch>
              <a:fillRect/>
            </a:stretch>
          </p:blipFill>
          <p:spPr>
            <a:xfrm flipH="false" flipV="false">
              <a:off x="0" y="0"/>
              <a:ext cx="21640800" cy="6553200"/>
            </a:xfrm>
            <a:prstGeom prst="rect">
              <a:avLst/>
            </a:prstGeom>
          </p:spPr>
        </p:pic>
      </p:grpSp>
      <p:sp>
        <p:nvSpPr>
          <p:cNvPr name="Freeform 6" id="6"/>
          <p:cNvSpPr/>
          <p:nvPr/>
        </p:nvSpPr>
        <p:spPr>
          <a:xfrm flipH="false" flipV="false" rot="1505868">
            <a:off x="9245019" y="-4340343"/>
            <a:ext cx="12580534" cy="8680686"/>
          </a:xfrm>
          <a:custGeom>
            <a:avLst/>
            <a:gdLst/>
            <a:ahLst/>
            <a:cxnLst/>
            <a:rect r="r" b="b" t="t" l="l"/>
            <a:pathLst>
              <a:path h="8680686" w="12580534">
                <a:moveTo>
                  <a:pt x="0" y="0"/>
                </a:moveTo>
                <a:lnTo>
                  <a:pt x="12580534" y="0"/>
                </a:lnTo>
                <a:lnTo>
                  <a:pt x="12580534" y="8680686"/>
                </a:lnTo>
                <a:lnTo>
                  <a:pt x="0" y="868068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50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190625"/>
            <a:ext cx="6485068" cy="235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</a:rPr>
              <a:t>DATA INPUT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085749">
            <a:off x="-5690637" y="-3861861"/>
            <a:ext cx="14345355" cy="14345355"/>
          </a:xfrm>
          <a:custGeom>
            <a:avLst/>
            <a:gdLst/>
            <a:ahLst/>
            <a:cxnLst/>
            <a:rect r="r" b="b" t="t" l="l"/>
            <a:pathLst>
              <a:path h="14345355" w="14345355">
                <a:moveTo>
                  <a:pt x="0" y="0"/>
                </a:moveTo>
                <a:lnTo>
                  <a:pt x="14345355" y="0"/>
                </a:lnTo>
                <a:lnTo>
                  <a:pt x="14345355" y="14345355"/>
                </a:lnTo>
                <a:lnTo>
                  <a:pt x="0" y="143453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799293">
            <a:off x="12170918" y="-745657"/>
            <a:ext cx="6885296" cy="11055409"/>
          </a:xfrm>
          <a:custGeom>
            <a:avLst/>
            <a:gdLst/>
            <a:ahLst/>
            <a:cxnLst/>
            <a:rect r="r" b="b" t="t" l="l"/>
            <a:pathLst>
              <a:path h="11055409" w="6885296">
                <a:moveTo>
                  <a:pt x="0" y="0"/>
                </a:moveTo>
                <a:lnTo>
                  <a:pt x="6885296" y="0"/>
                </a:lnTo>
                <a:lnTo>
                  <a:pt x="6885296" y="11055409"/>
                </a:lnTo>
                <a:lnTo>
                  <a:pt x="0" y="11055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3310817"/>
            <a:ext cx="16239138" cy="5947483"/>
          </a:xfrm>
          <a:custGeom>
            <a:avLst/>
            <a:gdLst/>
            <a:ahLst/>
            <a:cxnLst/>
            <a:rect r="r" b="b" t="t" l="l"/>
            <a:pathLst>
              <a:path h="5947483" w="16239138">
                <a:moveTo>
                  <a:pt x="0" y="0"/>
                </a:moveTo>
                <a:lnTo>
                  <a:pt x="16239138" y="0"/>
                </a:lnTo>
                <a:lnTo>
                  <a:pt x="16239138" y="5947483"/>
                </a:lnTo>
                <a:lnTo>
                  <a:pt x="0" y="594748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368039"/>
            <a:ext cx="6890957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</a:rPr>
              <a:t>RAW DATA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073461">
            <a:off x="-9281995" y="-5154521"/>
            <a:ext cx="17617704" cy="17617704"/>
          </a:xfrm>
          <a:custGeom>
            <a:avLst/>
            <a:gdLst/>
            <a:ahLst/>
            <a:cxnLst/>
            <a:rect r="r" b="b" t="t" l="l"/>
            <a:pathLst>
              <a:path h="17617704" w="17617704">
                <a:moveTo>
                  <a:pt x="0" y="0"/>
                </a:moveTo>
                <a:lnTo>
                  <a:pt x="17617703" y="0"/>
                </a:lnTo>
                <a:lnTo>
                  <a:pt x="17617703" y="17617703"/>
                </a:lnTo>
                <a:lnTo>
                  <a:pt x="0" y="176177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5400000">
            <a:off x="8778703" y="-4549008"/>
            <a:ext cx="8063091" cy="6553094"/>
          </a:xfrm>
          <a:custGeom>
            <a:avLst/>
            <a:gdLst/>
            <a:ahLst/>
            <a:cxnLst/>
            <a:rect r="r" b="b" t="t" l="l"/>
            <a:pathLst>
              <a:path h="6553094" w="8063091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3713447"/>
            <a:ext cx="7152057" cy="5544853"/>
          </a:xfrm>
          <a:custGeom>
            <a:avLst/>
            <a:gdLst/>
            <a:ahLst/>
            <a:cxnLst/>
            <a:rect r="r" b="b" t="t" l="l"/>
            <a:pathLst>
              <a:path h="5544853" w="7152057">
                <a:moveTo>
                  <a:pt x="0" y="0"/>
                </a:moveTo>
                <a:lnTo>
                  <a:pt x="7152057" y="0"/>
                </a:lnTo>
                <a:lnTo>
                  <a:pt x="7152057" y="5544853"/>
                </a:lnTo>
                <a:lnTo>
                  <a:pt x="0" y="55448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533702" y="1505547"/>
            <a:ext cx="7725598" cy="7752753"/>
          </a:xfrm>
          <a:custGeom>
            <a:avLst/>
            <a:gdLst/>
            <a:ahLst/>
            <a:cxnLst/>
            <a:rect r="r" b="b" t="t" l="l"/>
            <a:pathLst>
              <a:path h="7752753" w="7725598">
                <a:moveTo>
                  <a:pt x="0" y="0"/>
                </a:moveTo>
                <a:lnTo>
                  <a:pt x="7725598" y="0"/>
                </a:lnTo>
                <a:lnTo>
                  <a:pt x="7725598" y="7752753"/>
                </a:lnTo>
                <a:lnTo>
                  <a:pt x="0" y="775275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181100"/>
            <a:ext cx="5925612" cy="2070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999"/>
              </a:lnSpc>
            </a:pPr>
            <a:r>
              <a:rPr lang="en-US" sz="7999">
                <a:solidFill>
                  <a:srgbClr val="004AAD"/>
                </a:solidFill>
                <a:latin typeface="Montserrat Classic Bold"/>
              </a:rPr>
              <a:t>STAT AND INFO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625759">
            <a:off x="7878598" y="2149852"/>
            <a:ext cx="10884489" cy="8846121"/>
          </a:xfrm>
          <a:custGeom>
            <a:avLst/>
            <a:gdLst/>
            <a:ahLst/>
            <a:cxnLst/>
            <a:rect r="r" b="b" t="t" l="l"/>
            <a:pathLst>
              <a:path h="8846121" w="10884489">
                <a:moveTo>
                  <a:pt x="0" y="0"/>
                </a:moveTo>
                <a:lnTo>
                  <a:pt x="10884489" y="0"/>
                </a:lnTo>
                <a:lnTo>
                  <a:pt x="10884489" y="8846120"/>
                </a:lnTo>
                <a:lnTo>
                  <a:pt x="0" y="8846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1028700"/>
            <a:ext cx="5738456" cy="6010328"/>
          </a:xfrm>
          <a:custGeom>
            <a:avLst/>
            <a:gdLst/>
            <a:ahLst/>
            <a:cxnLst/>
            <a:rect r="r" b="b" t="t" l="l"/>
            <a:pathLst>
              <a:path h="6010328" w="5738456">
                <a:moveTo>
                  <a:pt x="0" y="0"/>
                </a:moveTo>
                <a:lnTo>
                  <a:pt x="5738456" y="0"/>
                </a:lnTo>
                <a:lnTo>
                  <a:pt x="5738456" y="6010328"/>
                </a:lnTo>
                <a:lnTo>
                  <a:pt x="0" y="60103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7393734"/>
            <a:ext cx="16230600" cy="1864566"/>
          </a:xfrm>
          <a:custGeom>
            <a:avLst/>
            <a:gdLst/>
            <a:ahLst/>
            <a:cxnLst/>
            <a:rect r="r" b="b" t="t" l="l"/>
            <a:pathLst>
              <a:path h="1864566" w="16230600">
                <a:moveTo>
                  <a:pt x="0" y="0"/>
                </a:moveTo>
                <a:lnTo>
                  <a:pt x="16230600" y="0"/>
                </a:lnTo>
                <a:lnTo>
                  <a:pt x="16230600" y="1864566"/>
                </a:lnTo>
                <a:lnTo>
                  <a:pt x="0" y="18645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190625"/>
            <a:ext cx="11339643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</a:rPr>
              <a:t>CLEANING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DAFy6fsiV5M</dc:identifier>
  <dcterms:modified xsi:type="dcterms:W3CDTF">2011-08-01T06:04:30Z</dcterms:modified>
  <cp:revision>1</cp:revision>
  <dc:title>20229540_Python for data analysis</dc:title>
</cp:coreProperties>
</file>