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Average"/>
      <p:regular r:id="rId21"/>
    </p:embeddedFont>
    <p:embeddedFont>
      <p:font typeface="Oswald"/>
      <p:regular r:id="rId22"/>
      <p:bold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Oswald-regular.fntdata"/><Relationship Id="rId10" Type="http://schemas.openxmlformats.org/officeDocument/2006/relationships/slide" Target="slides/slide5.xml"/><Relationship Id="rId21" Type="http://schemas.openxmlformats.org/officeDocument/2006/relationships/font" Target="fonts/Average-regular.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Oswal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bcfb93d7d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g2bcfb93d7da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572a01872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e572a01872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e572a0187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e572a01872_0_1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bcfb93d7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2bcfb93d7d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bcfb93d7d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bcfb93d7da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e572a01872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e572a01872_0_1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572a01872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2e572a01872_0_1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e572a018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g2e572a01872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cfb93d7da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bcfb93d7da_0_3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e55a99b0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7" name="Google Shape;77;g2e55a99b0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e572a0187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e572a0187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e55a99b0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2e55a99b00d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e572a0187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e572a0187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e55a99b00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e55a99b00d_0_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e572a01872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e572a01872_0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50" name="Google Shape;50;p1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2"/>
          <p:cNvSpPr txBox="1"/>
          <p:nvPr>
            <p:ph hasCustomPrompt="1" type="title"/>
          </p:nvPr>
        </p:nvSpPr>
        <p:spPr>
          <a:xfrm>
            <a:off x="311700" y="1255275"/>
            <a:ext cx="8520600" cy="1890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3" name="Google Shape;53;p12"/>
          <p:cNvSpPr txBox="1"/>
          <p:nvPr>
            <p:ph idx="1" type="body"/>
          </p:nvPr>
        </p:nvSpPr>
        <p:spPr>
          <a:xfrm>
            <a:off x="311700" y="32284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4" name="Google Shape;54;p1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 name="Shape 11"/>
        <p:cNvGrpSpPr/>
        <p:nvPr/>
      </p:nvGrpSpPr>
      <p:grpSpPr>
        <a:xfrm>
          <a:off x="0" y="0"/>
          <a:ext cx="0" cy="0"/>
          <a:chOff x="0" y="0"/>
          <a:chExt cx="0" cy="0"/>
        </a:xfrm>
      </p:grpSpPr>
      <p:sp>
        <p:nvSpPr>
          <p:cNvPr id="12" name="Google Shape;12;p3"/>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 name="Google Shape;13;p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4" name="Google Shape;14;p3"/>
          <p:cNvSpPr txBox="1"/>
          <p:nvPr>
            <p:ph type="title"/>
          </p:nvPr>
        </p:nvSpPr>
        <p:spPr>
          <a:xfrm>
            <a:off x="265500" y="1081400"/>
            <a:ext cx="4045200" cy="1710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5" name="Google Shape;15;p3"/>
          <p:cNvSpPr txBox="1"/>
          <p:nvPr>
            <p:ph idx="1" type="subTitle"/>
          </p:nvPr>
        </p:nvSpPr>
        <p:spPr>
          <a:xfrm>
            <a:off x="265500" y="2845201"/>
            <a:ext cx="4045200" cy="13455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16" name="Google Shape;16;p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7" name="Google Shape;17;p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grpSp>
        <p:nvGrpSpPr>
          <p:cNvPr id="19" name="Google Shape;19;p4"/>
          <p:cNvGrpSpPr/>
          <p:nvPr/>
        </p:nvGrpSpPr>
        <p:grpSpPr>
          <a:xfrm>
            <a:off x="4350279" y="2855377"/>
            <a:ext cx="443589" cy="105632"/>
            <a:chOff x="4137525" y="2915950"/>
            <a:chExt cx="869100" cy="207000"/>
          </a:xfrm>
        </p:grpSpPr>
        <p:sp>
          <p:nvSpPr>
            <p:cNvPr id="20" name="Google Shape;20;p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 name="Google Shape;23;p4"/>
          <p:cNvSpPr txBox="1"/>
          <p:nvPr>
            <p:ph type="ctrTitle"/>
          </p:nvPr>
        </p:nvSpPr>
        <p:spPr>
          <a:xfrm>
            <a:off x="671258" y="990800"/>
            <a:ext cx="7801500" cy="17301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p4"/>
          <p:cNvSpPr txBox="1"/>
          <p:nvPr>
            <p:ph idx="1" type="subTitle"/>
          </p:nvPr>
        </p:nvSpPr>
        <p:spPr>
          <a:xfrm>
            <a:off x="671250" y="3174876"/>
            <a:ext cx="7801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5" name="Google Shape;25;p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5"/>
          <p:cNvSpPr txBox="1"/>
          <p:nvPr>
            <p:ph type="title"/>
          </p:nvPr>
        </p:nvSpPr>
        <p:spPr>
          <a:xfrm>
            <a:off x="671250" y="2141250"/>
            <a:ext cx="7852200" cy="861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2" name="Google Shape;32;p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5" name="Google Shape;35;p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7" name="Google Shape;37;p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0" name="Google Shape;40;p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1" name="Shape 41"/>
        <p:cNvGrpSpPr/>
        <p:nvPr/>
      </p:nvGrpSpPr>
      <p:grpSpPr>
        <a:xfrm>
          <a:off x="0" y="0"/>
          <a:ext cx="0" cy="0"/>
          <a:chOff x="0" y="0"/>
          <a:chExt cx="0" cy="0"/>
        </a:xfrm>
      </p:grpSpPr>
      <p:sp>
        <p:nvSpPr>
          <p:cNvPr id="42" name="Google Shape;42;p9"/>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3" name="Google Shape;43;p9"/>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4" name="Google Shape;44;p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45" name="Shape 45"/>
        <p:cNvGrpSpPr/>
        <p:nvPr/>
      </p:nvGrpSpPr>
      <p:grpSpPr>
        <a:xfrm>
          <a:off x="0" y="0"/>
          <a:ext cx="0" cy="0"/>
          <a:chOff x="0" y="0"/>
          <a:chExt cx="0" cy="0"/>
        </a:xfrm>
      </p:grpSpPr>
      <p:sp>
        <p:nvSpPr>
          <p:cNvPr id="46" name="Google Shape;46;p10"/>
          <p:cNvSpPr txBox="1"/>
          <p:nvPr>
            <p:ph type="title"/>
          </p:nvPr>
        </p:nvSpPr>
        <p:spPr>
          <a:xfrm>
            <a:off x="490250" y="526350"/>
            <a:ext cx="62271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47" name="Google Shape;47;p1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1pPr>
            <a:lvl2pPr lvl="1"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2pPr>
            <a:lvl3pPr lvl="2"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3pPr>
            <a:lvl4pPr lvl="3"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4pPr>
            <a:lvl5pPr lvl="4"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5pPr>
            <a:lvl6pPr lvl="5"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6pPr>
            <a:lvl7pPr lvl="6"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7pPr>
            <a:lvl8pPr lvl="7"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8pPr>
            <a:lvl9pPr lvl="8" marR="0" rtl="0" algn="l">
              <a:lnSpc>
                <a:spcPct val="100000"/>
              </a:lnSpc>
              <a:spcBef>
                <a:spcPts val="0"/>
              </a:spcBef>
              <a:spcAft>
                <a:spcPts val="0"/>
              </a:spcAft>
              <a:buClr>
                <a:schemeClr val="dk1"/>
              </a:buClr>
              <a:buSzPts val="3000"/>
              <a:buFont typeface="Oswald"/>
              <a:buNone/>
              <a:defRPr b="0" i="0" sz="3000" u="none" cap="none" strike="noStrike">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accent3"/>
              </a:buClr>
              <a:buSzPts val="1800"/>
              <a:buFont typeface="Average"/>
              <a:buChar char="●"/>
              <a:defRPr b="0" i="0" sz="1800" u="none" cap="none" strike="noStrike">
                <a:solidFill>
                  <a:schemeClr val="accent3"/>
                </a:solidFill>
                <a:latin typeface="Average"/>
                <a:ea typeface="Average"/>
                <a:cs typeface="Average"/>
                <a:sym typeface="Average"/>
              </a:defRPr>
            </a:lvl1pPr>
            <a:lvl2pPr indent="-317500" lvl="1" marL="914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2pPr>
            <a:lvl3pPr indent="-317500" lvl="2" marL="1371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3pPr>
            <a:lvl4pPr indent="-317500" lvl="3" marL="1828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4pPr>
            <a:lvl5pPr indent="-317500" lvl="4" marL="22860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5pPr>
            <a:lvl6pPr indent="-317500" lvl="5" marL="27432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6pPr>
            <a:lvl7pPr indent="-317500" lvl="6" marL="32004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7pPr>
            <a:lvl8pPr indent="-317500" lvl="7" marL="36576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8pPr>
            <a:lvl9pPr indent="-317500" lvl="8" marL="4114800" marR="0" rtl="0" algn="l">
              <a:lnSpc>
                <a:spcPct val="115000"/>
              </a:lnSpc>
              <a:spcBef>
                <a:spcPts val="0"/>
              </a:spcBef>
              <a:spcAft>
                <a:spcPts val="0"/>
              </a:spcAft>
              <a:buClr>
                <a:schemeClr val="accent3"/>
              </a:buClr>
              <a:buSzPts val="1400"/>
              <a:buFont typeface="Average"/>
              <a:buChar char="■"/>
              <a:defRPr b="0" i="0" sz="1400" u="none" cap="none" strike="noStrike">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6.png"/><Relationship Id="rId10" Type="http://schemas.openxmlformats.org/officeDocument/2006/relationships/image" Target="../media/image25.png"/><Relationship Id="rId9" Type="http://schemas.openxmlformats.org/officeDocument/2006/relationships/image" Target="../media/image6.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1.png"/><Relationship Id="rId8"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5.png"/><Relationship Id="rId4" Type="http://schemas.openxmlformats.org/officeDocument/2006/relationships/image" Target="../media/image32.png"/><Relationship Id="rId10" Type="http://schemas.openxmlformats.org/officeDocument/2006/relationships/image" Target="../media/image10.png"/><Relationship Id="rId9" Type="http://schemas.openxmlformats.org/officeDocument/2006/relationships/image" Target="../media/image23.png"/><Relationship Id="rId5" Type="http://schemas.openxmlformats.org/officeDocument/2006/relationships/image" Target="../media/image30.png"/><Relationship Id="rId6" Type="http://schemas.openxmlformats.org/officeDocument/2006/relationships/image" Target="../media/image20.png"/><Relationship Id="rId7" Type="http://schemas.openxmlformats.org/officeDocument/2006/relationships/image" Target="../media/image34.png"/><Relationship Id="rId8"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33.png"/><Relationship Id="rId4" Type="http://schemas.openxmlformats.org/officeDocument/2006/relationships/image" Target="../media/image21.png"/><Relationship Id="rId10" Type="http://schemas.openxmlformats.org/officeDocument/2006/relationships/image" Target="../media/image31.png"/><Relationship Id="rId9" Type="http://schemas.openxmlformats.org/officeDocument/2006/relationships/image" Target="../media/image35.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28.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4.png"/><Relationship Id="rId6"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409175" y="1204900"/>
            <a:ext cx="6597900" cy="26694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None/>
            </a:pPr>
            <a:r>
              <a:rPr lang="en" sz="2200">
                <a:solidFill>
                  <a:schemeClr val="accent5"/>
                </a:solidFill>
                <a:latin typeface="Average"/>
                <a:ea typeface="Average"/>
                <a:cs typeface="Average"/>
                <a:sym typeface="Average"/>
              </a:rPr>
              <a:t>Benchmark for Text to Scientific Graph Generation </a:t>
            </a:r>
            <a:endParaRPr sz="1100">
              <a:solidFill>
                <a:schemeClr val="accent5"/>
              </a:solidFill>
              <a:latin typeface="Average"/>
              <a:ea typeface="Average"/>
              <a:cs typeface="Average"/>
              <a:sym typeface="Average"/>
            </a:endParaRPr>
          </a:p>
          <a:p>
            <a:pPr indent="0" lvl="0" marL="0" rtl="0" algn="l">
              <a:lnSpc>
                <a:spcPct val="100000"/>
              </a:lnSpc>
              <a:spcBef>
                <a:spcPts val="0"/>
              </a:spcBef>
              <a:spcAft>
                <a:spcPts val="0"/>
              </a:spcAft>
              <a:buNone/>
            </a:pPr>
            <a:r>
              <a:t/>
            </a:r>
            <a:endParaRPr sz="1500">
              <a:solidFill>
                <a:schemeClr val="accent5"/>
              </a:solidFill>
              <a:latin typeface="Average"/>
              <a:ea typeface="Average"/>
              <a:cs typeface="Average"/>
              <a:sym typeface="Average"/>
            </a:endParaRPr>
          </a:p>
          <a:p>
            <a:pPr indent="0" lvl="0" marL="0" rtl="0" algn="ctr">
              <a:lnSpc>
                <a:spcPct val="100000"/>
              </a:lnSpc>
              <a:spcBef>
                <a:spcPts val="0"/>
              </a:spcBef>
              <a:spcAft>
                <a:spcPts val="0"/>
              </a:spcAft>
              <a:buNone/>
            </a:pPr>
            <a:r>
              <a:t/>
            </a:r>
            <a:endParaRPr sz="1500">
              <a:solidFill>
                <a:schemeClr val="accent5"/>
              </a:solidFill>
              <a:latin typeface="Average"/>
              <a:ea typeface="Average"/>
              <a:cs typeface="Average"/>
              <a:sym typeface="Average"/>
            </a:endParaRPr>
          </a:p>
          <a:p>
            <a:pPr indent="0" lvl="0" marL="0" rtl="0" algn="ctr">
              <a:lnSpc>
                <a:spcPct val="100000"/>
              </a:lnSpc>
              <a:spcBef>
                <a:spcPts val="0"/>
              </a:spcBef>
              <a:spcAft>
                <a:spcPts val="0"/>
              </a:spcAft>
              <a:buNone/>
            </a:pPr>
            <a:r>
              <a:t/>
            </a:r>
            <a:endParaRPr sz="1500">
              <a:solidFill>
                <a:schemeClr val="accent5"/>
              </a:solidFill>
              <a:latin typeface="Average"/>
              <a:ea typeface="Average"/>
              <a:cs typeface="Average"/>
              <a:sym typeface="Average"/>
            </a:endParaRPr>
          </a:p>
          <a:p>
            <a:pPr indent="0" lvl="0" marL="0" rtl="0" algn="ctr">
              <a:lnSpc>
                <a:spcPct val="100000"/>
              </a:lnSpc>
              <a:spcBef>
                <a:spcPts val="0"/>
              </a:spcBef>
              <a:spcAft>
                <a:spcPts val="0"/>
              </a:spcAft>
              <a:buNone/>
            </a:pPr>
            <a:r>
              <a:t/>
            </a:r>
            <a:endParaRPr sz="1500">
              <a:solidFill>
                <a:schemeClr val="accent5"/>
              </a:solidFill>
              <a:latin typeface="Average"/>
              <a:ea typeface="Average"/>
              <a:cs typeface="Average"/>
              <a:sym typeface="Average"/>
            </a:endParaRPr>
          </a:p>
          <a:p>
            <a:pPr indent="0" lvl="0" marL="0" rtl="0" algn="ctr">
              <a:lnSpc>
                <a:spcPct val="100000"/>
              </a:lnSpc>
              <a:spcBef>
                <a:spcPts val="0"/>
              </a:spcBef>
              <a:spcAft>
                <a:spcPts val="0"/>
              </a:spcAft>
              <a:buNone/>
            </a:pPr>
            <a:r>
              <a:t/>
            </a:r>
            <a:endParaRPr sz="1500">
              <a:solidFill>
                <a:schemeClr val="accent5"/>
              </a:solidFill>
              <a:latin typeface="Average"/>
              <a:ea typeface="Average"/>
              <a:cs typeface="Average"/>
              <a:sym typeface="Average"/>
            </a:endParaRPr>
          </a:p>
          <a:p>
            <a:pPr indent="0" lvl="0" marL="0" rtl="0" algn="ctr">
              <a:lnSpc>
                <a:spcPct val="100000"/>
              </a:lnSpc>
              <a:spcBef>
                <a:spcPts val="0"/>
              </a:spcBef>
              <a:spcAft>
                <a:spcPts val="0"/>
              </a:spcAft>
              <a:buNone/>
            </a:pPr>
            <a:r>
              <a:rPr lang="en" sz="1500">
                <a:solidFill>
                  <a:srgbClr val="FFF2CC"/>
                </a:solidFill>
                <a:latin typeface="Average"/>
                <a:ea typeface="Average"/>
                <a:cs typeface="Average"/>
                <a:sym typeface="Average"/>
              </a:rPr>
              <a:t>June </a:t>
            </a:r>
            <a:r>
              <a:rPr lang="en" sz="1500">
                <a:solidFill>
                  <a:srgbClr val="FFF2CC"/>
                </a:solidFill>
                <a:latin typeface="Average"/>
                <a:ea typeface="Average"/>
                <a:cs typeface="Average"/>
                <a:sym typeface="Average"/>
              </a:rPr>
              <a:t>13th </a:t>
            </a:r>
            <a:r>
              <a:rPr lang="en" sz="1500">
                <a:solidFill>
                  <a:srgbClr val="FFF2CC"/>
                </a:solidFill>
                <a:latin typeface="Average"/>
                <a:ea typeface="Average"/>
                <a:cs typeface="Average"/>
                <a:sym typeface="Average"/>
              </a:rPr>
              <a:t>, 2024</a:t>
            </a:r>
            <a:endParaRPr sz="1500">
              <a:solidFill>
                <a:srgbClr val="FFF2CC"/>
              </a:solidFill>
              <a:latin typeface="Average"/>
              <a:ea typeface="Average"/>
              <a:cs typeface="Average"/>
              <a:sym typeface="Average"/>
            </a:endParaRPr>
          </a:p>
        </p:txBody>
      </p:sp>
      <p:sp>
        <p:nvSpPr>
          <p:cNvPr id="60" name="Google Shape;60;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561700" y="339725"/>
            <a:ext cx="76374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chemeClr val="accent5"/>
                </a:solidFill>
                <a:latin typeface="Average"/>
                <a:ea typeface="Average"/>
                <a:cs typeface="Average"/>
                <a:sym typeface="Average"/>
              </a:rPr>
              <a:t>GPT failed Examples</a:t>
            </a:r>
            <a:endParaRPr sz="2100">
              <a:solidFill>
                <a:schemeClr val="accent5"/>
              </a:solidFill>
              <a:latin typeface="Average"/>
              <a:ea typeface="Average"/>
              <a:cs typeface="Average"/>
              <a:sym typeface="Average"/>
            </a:endParaRPr>
          </a:p>
          <a:p>
            <a:pPr indent="0" lvl="0" marL="0" rtl="0" algn="l">
              <a:lnSpc>
                <a:spcPct val="100000"/>
              </a:lnSpc>
              <a:spcBef>
                <a:spcPts val="0"/>
              </a:spcBef>
              <a:spcAft>
                <a:spcPts val="0"/>
              </a:spcAft>
              <a:buSzPts val="2800"/>
              <a:buNone/>
            </a:pPr>
            <a:r>
              <a:t/>
            </a:r>
            <a:endParaRPr sz="719">
              <a:solidFill>
                <a:schemeClr val="accent5"/>
              </a:solidFill>
              <a:latin typeface="Average"/>
              <a:ea typeface="Average"/>
              <a:cs typeface="Average"/>
              <a:sym typeface="Average"/>
            </a:endParaRPr>
          </a:p>
          <a:p>
            <a:pPr indent="0" lvl="0" marL="0" rtl="0" algn="l">
              <a:spcBef>
                <a:spcPts val="0"/>
              </a:spcBef>
              <a:spcAft>
                <a:spcPts val="0"/>
              </a:spcAft>
              <a:buNone/>
            </a:pPr>
            <a:r>
              <a:rPr b="1" lang="en" sz="1100">
                <a:solidFill>
                  <a:srgbClr val="000000"/>
                </a:solidFill>
                <a:highlight>
                  <a:srgbClr val="F4CCCC"/>
                </a:highlight>
                <a:latin typeface="Average"/>
                <a:ea typeface="Average"/>
                <a:cs typeface="Average"/>
                <a:sym typeface="Average"/>
              </a:rPr>
              <a:t>GPT4 Generated Graphs </a:t>
            </a:r>
            <a:endParaRPr sz="2100">
              <a:solidFill>
                <a:srgbClr val="FFF2CC"/>
              </a:solidFill>
              <a:latin typeface="Average"/>
              <a:ea typeface="Average"/>
              <a:cs typeface="Average"/>
              <a:sym typeface="Average"/>
            </a:endParaRPr>
          </a:p>
        </p:txBody>
      </p:sp>
      <p:sp>
        <p:nvSpPr>
          <p:cNvPr id="141" name="Google Shape;141;p22"/>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pic>
        <p:nvPicPr>
          <p:cNvPr id="142" name="Google Shape;142;p22"/>
          <p:cNvPicPr preferRelativeResize="0"/>
          <p:nvPr/>
        </p:nvPicPr>
        <p:blipFill>
          <a:blip r:embed="rId3">
            <a:alphaModFix/>
          </a:blip>
          <a:stretch>
            <a:fillRect/>
          </a:stretch>
        </p:blipFill>
        <p:spPr>
          <a:xfrm>
            <a:off x="639075" y="1339025"/>
            <a:ext cx="1432207" cy="1186225"/>
          </a:xfrm>
          <a:prstGeom prst="rect">
            <a:avLst/>
          </a:prstGeom>
          <a:noFill/>
          <a:ln>
            <a:noFill/>
          </a:ln>
        </p:spPr>
      </p:pic>
      <p:pic>
        <p:nvPicPr>
          <p:cNvPr id="143" name="Google Shape;143;p22"/>
          <p:cNvPicPr preferRelativeResize="0"/>
          <p:nvPr/>
        </p:nvPicPr>
        <p:blipFill>
          <a:blip r:embed="rId4">
            <a:alphaModFix/>
          </a:blip>
          <a:stretch>
            <a:fillRect/>
          </a:stretch>
        </p:blipFill>
        <p:spPr>
          <a:xfrm>
            <a:off x="2300750" y="2096875"/>
            <a:ext cx="1872264" cy="393600"/>
          </a:xfrm>
          <a:prstGeom prst="rect">
            <a:avLst/>
          </a:prstGeom>
          <a:noFill/>
          <a:ln>
            <a:noFill/>
          </a:ln>
        </p:spPr>
      </p:pic>
      <p:sp>
        <p:nvSpPr>
          <p:cNvPr id="144" name="Google Shape;144;p22"/>
          <p:cNvSpPr txBox="1"/>
          <p:nvPr/>
        </p:nvSpPr>
        <p:spPr>
          <a:xfrm>
            <a:off x="590400" y="26767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D9EAD3"/>
                </a:highlight>
                <a:latin typeface="Average"/>
                <a:ea typeface="Average"/>
                <a:cs typeface="Average"/>
                <a:sym typeface="Average"/>
              </a:rPr>
              <a:t>Reference Graphs</a:t>
            </a:r>
            <a:endParaRPr b="1" sz="1100">
              <a:highlight>
                <a:srgbClr val="D9EAD3"/>
              </a:highlight>
              <a:latin typeface="Average"/>
              <a:ea typeface="Average"/>
              <a:cs typeface="Average"/>
              <a:sym typeface="Average"/>
            </a:endParaRPr>
          </a:p>
        </p:txBody>
      </p:sp>
      <p:pic>
        <p:nvPicPr>
          <p:cNvPr id="145" name="Google Shape;145;p22"/>
          <p:cNvPicPr preferRelativeResize="0"/>
          <p:nvPr/>
        </p:nvPicPr>
        <p:blipFill>
          <a:blip r:embed="rId5">
            <a:alphaModFix/>
          </a:blip>
          <a:stretch>
            <a:fillRect/>
          </a:stretch>
        </p:blipFill>
        <p:spPr>
          <a:xfrm>
            <a:off x="2516275" y="3030732"/>
            <a:ext cx="1289650" cy="1759993"/>
          </a:xfrm>
          <a:prstGeom prst="rect">
            <a:avLst/>
          </a:prstGeom>
          <a:noFill/>
          <a:ln>
            <a:noFill/>
          </a:ln>
        </p:spPr>
      </p:pic>
      <p:pic>
        <p:nvPicPr>
          <p:cNvPr id="146" name="Google Shape;146;p22"/>
          <p:cNvPicPr preferRelativeResize="0"/>
          <p:nvPr/>
        </p:nvPicPr>
        <p:blipFill>
          <a:blip r:embed="rId6">
            <a:alphaModFix/>
          </a:blip>
          <a:stretch>
            <a:fillRect/>
          </a:stretch>
        </p:blipFill>
        <p:spPr>
          <a:xfrm>
            <a:off x="639075" y="3693675"/>
            <a:ext cx="1581375" cy="831000"/>
          </a:xfrm>
          <a:prstGeom prst="rect">
            <a:avLst/>
          </a:prstGeom>
          <a:noFill/>
          <a:ln>
            <a:noFill/>
          </a:ln>
        </p:spPr>
      </p:pic>
      <p:pic>
        <p:nvPicPr>
          <p:cNvPr id="147" name="Google Shape;147;p22"/>
          <p:cNvPicPr preferRelativeResize="0"/>
          <p:nvPr/>
        </p:nvPicPr>
        <p:blipFill>
          <a:blip r:embed="rId7">
            <a:alphaModFix/>
          </a:blip>
          <a:stretch>
            <a:fillRect/>
          </a:stretch>
        </p:blipFill>
        <p:spPr>
          <a:xfrm>
            <a:off x="6450250" y="3738494"/>
            <a:ext cx="2324800" cy="942500"/>
          </a:xfrm>
          <a:prstGeom prst="rect">
            <a:avLst/>
          </a:prstGeom>
          <a:noFill/>
          <a:ln>
            <a:noFill/>
          </a:ln>
        </p:spPr>
      </p:pic>
      <p:pic>
        <p:nvPicPr>
          <p:cNvPr id="148" name="Google Shape;148;p22"/>
          <p:cNvPicPr preferRelativeResize="0"/>
          <p:nvPr/>
        </p:nvPicPr>
        <p:blipFill>
          <a:blip r:embed="rId8">
            <a:alphaModFix/>
          </a:blip>
          <a:stretch>
            <a:fillRect/>
          </a:stretch>
        </p:blipFill>
        <p:spPr>
          <a:xfrm>
            <a:off x="6552350" y="1734225"/>
            <a:ext cx="2356249" cy="942500"/>
          </a:xfrm>
          <a:prstGeom prst="rect">
            <a:avLst/>
          </a:prstGeom>
          <a:noFill/>
          <a:ln>
            <a:noFill/>
          </a:ln>
        </p:spPr>
      </p:pic>
      <p:pic>
        <p:nvPicPr>
          <p:cNvPr id="149" name="Google Shape;149;p22"/>
          <p:cNvPicPr preferRelativeResize="0"/>
          <p:nvPr/>
        </p:nvPicPr>
        <p:blipFill>
          <a:blip r:embed="rId9">
            <a:alphaModFix/>
          </a:blip>
          <a:stretch>
            <a:fillRect/>
          </a:stretch>
        </p:blipFill>
        <p:spPr>
          <a:xfrm>
            <a:off x="4543563" y="3063300"/>
            <a:ext cx="1623575" cy="1694850"/>
          </a:xfrm>
          <a:prstGeom prst="rect">
            <a:avLst/>
          </a:prstGeom>
          <a:noFill/>
          <a:ln>
            <a:noFill/>
          </a:ln>
        </p:spPr>
      </p:pic>
      <p:pic>
        <p:nvPicPr>
          <p:cNvPr id="150" name="Google Shape;150;p22"/>
          <p:cNvPicPr preferRelativeResize="0"/>
          <p:nvPr/>
        </p:nvPicPr>
        <p:blipFill>
          <a:blip r:embed="rId10">
            <a:alphaModFix/>
          </a:blip>
          <a:stretch>
            <a:fillRect/>
          </a:stretch>
        </p:blipFill>
        <p:spPr>
          <a:xfrm>
            <a:off x="4572000" y="1174822"/>
            <a:ext cx="1581375" cy="15019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3"/>
          <p:cNvSpPr txBox="1"/>
          <p:nvPr>
            <p:ph type="title"/>
          </p:nvPr>
        </p:nvSpPr>
        <p:spPr>
          <a:xfrm>
            <a:off x="561700" y="339725"/>
            <a:ext cx="76374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chemeClr val="accent5"/>
                </a:solidFill>
                <a:latin typeface="Average"/>
                <a:ea typeface="Average"/>
                <a:cs typeface="Average"/>
                <a:sym typeface="Average"/>
              </a:rPr>
              <a:t>GPT failed Examples</a:t>
            </a:r>
            <a:endParaRPr sz="2100">
              <a:solidFill>
                <a:schemeClr val="accent5"/>
              </a:solidFill>
              <a:latin typeface="Average"/>
              <a:ea typeface="Average"/>
              <a:cs typeface="Average"/>
              <a:sym typeface="Average"/>
            </a:endParaRPr>
          </a:p>
          <a:p>
            <a:pPr indent="0" lvl="0" marL="0" rtl="0" algn="l">
              <a:lnSpc>
                <a:spcPct val="100000"/>
              </a:lnSpc>
              <a:spcBef>
                <a:spcPts val="0"/>
              </a:spcBef>
              <a:spcAft>
                <a:spcPts val="0"/>
              </a:spcAft>
              <a:buSzPts val="2800"/>
              <a:buNone/>
            </a:pPr>
            <a:r>
              <a:t/>
            </a:r>
            <a:endParaRPr sz="719">
              <a:solidFill>
                <a:schemeClr val="accent5"/>
              </a:solidFill>
              <a:latin typeface="Average"/>
              <a:ea typeface="Average"/>
              <a:cs typeface="Average"/>
              <a:sym typeface="Average"/>
            </a:endParaRPr>
          </a:p>
          <a:p>
            <a:pPr indent="0" lvl="0" marL="0" rtl="0" algn="l">
              <a:spcBef>
                <a:spcPts val="0"/>
              </a:spcBef>
              <a:spcAft>
                <a:spcPts val="0"/>
              </a:spcAft>
              <a:buNone/>
            </a:pPr>
            <a:r>
              <a:rPr b="1" lang="en" sz="1100">
                <a:solidFill>
                  <a:srgbClr val="000000"/>
                </a:solidFill>
                <a:highlight>
                  <a:srgbClr val="F4CCCC"/>
                </a:highlight>
                <a:latin typeface="Average"/>
                <a:ea typeface="Average"/>
                <a:cs typeface="Average"/>
                <a:sym typeface="Average"/>
              </a:rPr>
              <a:t>GPT4 generated Graphs</a:t>
            </a:r>
            <a:endParaRPr sz="2100">
              <a:solidFill>
                <a:srgbClr val="FFF2CC"/>
              </a:solidFill>
              <a:latin typeface="Average"/>
              <a:ea typeface="Average"/>
              <a:cs typeface="Average"/>
              <a:sym typeface="Average"/>
            </a:endParaRPr>
          </a:p>
        </p:txBody>
      </p:sp>
      <p:sp>
        <p:nvSpPr>
          <p:cNvPr id="156" name="Google Shape;156;p2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57" name="Google Shape;157;p23"/>
          <p:cNvSpPr txBox="1"/>
          <p:nvPr/>
        </p:nvSpPr>
        <p:spPr>
          <a:xfrm>
            <a:off x="590400" y="26767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D9EAD3"/>
                </a:highlight>
                <a:latin typeface="Average"/>
                <a:ea typeface="Average"/>
                <a:cs typeface="Average"/>
                <a:sym typeface="Average"/>
              </a:rPr>
              <a:t>Reference Graphs</a:t>
            </a:r>
            <a:endParaRPr b="1" sz="1100">
              <a:highlight>
                <a:srgbClr val="D9EAD3"/>
              </a:highlight>
              <a:latin typeface="Average"/>
              <a:ea typeface="Average"/>
              <a:cs typeface="Average"/>
              <a:sym typeface="Average"/>
            </a:endParaRPr>
          </a:p>
        </p:txBody>
      </p:sp>
      <p:pic>
        <p:nvPicPr>
          <p:cNvPr id="158" name="Google Shape;158;p23"/>
          <p:cNvPicPr preferRelativeResize="0"/>
          <p:nvPr/>
        </p:nvPicPr>
        <p:blipFill>
          <a:blip r:embed="rId3">
            <a:alphaModFix/>
          </a:blip>
          <a:stretch>
            <a:fillRect/>
          </a:stretch>
        </p:blipFill>
        <p:spPr>
          <a:xfrm>
            <a:off x="6756625" y="3656150"/>
            <a:ext cx="2106175" cy="864875"/>
          </a:xfrm>
          <a:prstGeom prst="rect">
            <a:avLst/>
          </a:prstGeom>
          <a:noFill/>
          <a:ln>
            <a:noFill/>
          </a:ln>
        </p:spPr>
      </p:pic>
      <p:pic>
        <p:nvPicPr>
          <p:cNvPr id="159" name="Google Shape;159;p23"/>
          <p:cNvPicPr preferRelativeResize="0"/>
          <p:nvPr/>
        </p:nvPicPr>
        <p:blipFill>
          <a:blip r:embed="rId4">
            <a:alphaModFix/>
          </a:blip>
          <a:stretch>
            <a:fillRect/>
          </a:stretch>
        </p:blipFill>
        <p:spPr>
          <a:xfrm>
            <a:off x="6721925" y="1809525"/>
            <a:ext cx="2023550" cy="826350"/>
          </a:xfrm>
          <a:prstGeom prst="rect">
            <a:avLst/>
          </a:prstGeom>
          <a:noFill/>
          <a:ln>
            <a:noFill/>
          </a:ln>
        </p:spPr>
      </p:pic>
      <p:pic>
        <p:nvPicPr>
          <p:cNvPr id="160" name="Google Shape;160;p23"/>
          <p:cNvPicPr preferRelativeResize="0"/>
          <p:nvPr/>
        </p:nvPicPr>
        <p:blipFill>
          <a:blip r:embed="rId5">
            <a:alphaModFix/>
          </a:blip>
          <a:stretch>
            <a:fillRect/>
          </a:stretch>
        </p:blipFill>
        <p:spPr>
          <a:xfrm>
            <a:off x="4650675" y="3074988"/>
            <a:ext cx="1962150" cy="1704975"/>
          </a:xfrm>
          <a:prstGeom prst="rect">
            <a:avLst/>
          </a:prstGeom>
          <a:noFill/>
          <a:ln>
            <a:noFill/>
          </a:ln>
        </p:spPr>
      </p:pic>
      <p:pic>
        <p:nvPicPr>
          <p:cNvPr id="161" name="Google Shape;161;p23"/>
          <p:cNvPicPr preferRelativeResize="0"/>
          <p:nvPr/>
        </p:nvPicPr>
        <p:blipFill>
          <a:blip r:embed="rId6">
            <a:alphaModFix/>
          </a:blip>
          <a:stretch>
            <a:fillRect/>
          </a:stretch>
        </p:blipFill>
        <p:spPr>
          <a:xfrm>
            <a:off x="4685438" y="1128775"/>
            <a:ext cx="1822275" cy="1547950"/>
          </a:xfrm>
          <a:prstGeom prst="rect">
            <a:avLst/>
          </a:prstGeom>
          <a:noFill/>
          <a:ln>
            <a:noFill/>
          </a:ln>
        </p:spPr>
      </p:pic>
      <p:pic>
        <p:nvPicPr>
          <p:cNvPr id="162" name="Google Shape;162;p23"/>
          <p:cNvPicPr preferRelativeResize="0"/>
          <p:nvPr/>
        </p:nvPicPr>
        <p:blipFill>
          <a:blip r:embed="rId7">
            <a:alphaModFix/>
          </a:blip>
          <a:stretch>
            <a:fillRect/>
          </a:stretch>
        </p:blipFill>
        <p:spPr>
          <a:xfrm>
            <a:off x="2585213" y="3097608"/>
            <a:ext cx="1822275" cy="1659779"/>
          </a:xfrm>
          <a:prstGeom prst="rect">
            <a:avLst/>
          </a:prstGeom>
          <a:noFill/>
          <a:ln>
            <a:noFill/>
          </a:ln>
        </p:spPr>
      </p:pic>
      <p:pic>
        <p:nvPicPr>
          <p:cNvPr id="163" name="Google Shape;163;p23"/>
          <p:cNvPicPr preferRelativeResize="0"/>
          <p:nvPr/>
        </p:nvPicPr>
        <p:blipFill>
          <a:blip r:embed="rId8">
            <a:alphaModFix/>
          </a:blip>
          <a:stretch>
            <a:fillRect/>
          </a:stretch>
        </p:blipFill>
        <p:spPr>
          <a:xfrm>
            <a:off x="2620248" y="1512105"/>
            <a:ext cx="1822275" cy="991532"/>
          </a:xfrm>
          <a:prstGeom prst="rect">
            <a:avLst/>
          </a:prstGeom>
          <a:noFill/>
          <a:ln>
            <a:noFill/>
          </a:ln>
        </p:spPr>
      </p:pic>
      <p:pic>
        <p:nvPicPr>
          <p:cNvPr id="164" name="Google Shape;164;p23"/>
          <p:cNvPicPr preferRelativeResize="0"/>
          <p:nvPr/>
        </p:nvPicPr>
        <p:blipFill>
          <a:blip r:embed="rId9">
            <a:alphaModFix/>
          </a:blip>
          <a:stretch>
            <a:fillRect/>
          </a:stretch>
        </p:blipFill>
        <p:spPr>
          <a:xfrm>
            <a:off x="646750" y="1325884"/>
            <a:ext cx="1822275" cy="1153741"/>
          </a:xfrm>
          <a:prstGeom prst="rect">
            <a:avLst/>
          </a:prstGeom>
          <a:noFill/>
          <a:ln>
            <a:noFill/>
          </a:ln>
        </p:spPr>
      </p:pic>
      <p:pic>
        <p:nvPicPr>
          <p:cNvPr id="165" name="Google Shape;165;p23"/>
          <p:cNvPicPr preferRelativeResize="0"/>
          <p:nvPr/>
        </p:nvPicPr>
        <p:blipFill>
          <a:blip r:embed="rId10">
            <a:alphaModFix/>
          </a:blip>
          <a:stretch>
            <a:fillRect/>
          </a:stretch>
        </p:blipFill>
        <p:spPr>
          <a:xfrm>
            <a:off x="646750" y="3227825"/>
            <a:ext cx="1514475" cy="1514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561700" y="339725"/>
            <a:ext cx="7637400" cy="999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2100">
                <a:solidFill>
                  <a:schemeClr val="accent5"/>
                </a:solidFill>
                <a:latin typeface="Average"/>
                <a:ea typeface="Average"/>
                <a:cs typeface="Average"/>
                <a:sym typeface="Average"/>
              </a:rPr>
              <a:t>GPT failed Examples</a:t>
            </a:r>
            <a:endParaRPr sz="2100">
              <a:solidFill>
                <a:schemeClr val="accent5"/>
              </a:solidFill>
              <a:latin typeface="Average"/>
              <a:ea typeface="Average"/>
              <a:cs typeface="Average"/>
              <a:sym typeface="Average"/>
            </a:endParaRPr>
          </a:p>
          <a:p>
            <a:pPr indent="0" lvl="0" marL="0" rtl="0" algn="l">
              <a:lnSpc>
                <a:spcPct val="100000"/>
              </a:lnSpc>
              <a:spcBef>
                <a:spcPts val="0"/>
              </a:spcBef>
              <a:spcAft>
                <a:spcPts val="0"/>
              </a:spcAft>
              <a:buSzPts val="2800"/>
              <a:buNone/>
            </a:pPr>
            <a:r>
              <a:t/>
            </a:r>
            <a:endParaRPr sz="719">
              <a:solidFill>
                <a:schemeClr val="accent5"/>
              </a:solidFill>
              <a:latin typeface="Average"/>
              <a:ea typeface="Average"/>
              <a:cs typeface="Average"/>
              <a:sym typeface="Average"/>
            </a:endParaRPr>
          </a:p>
          <a:p>
            <a:pPr indent="0" lvl="0" marL="0" rtl="0" algn="l">
              <a:spcBef>
                <a:spcPts val="0"/>
              </a:spcBef>
              <a:spcAft>
                <a:spcPts val="0"/>
              </a:spcAft>
              <a:buNone/>
            </a:pPr>
            <a:r>
              <a:rPr b="1" lang="en" sz="1100">
                <a:solidFill>
                  <a:srgbClr val="000000"/>
                </a:solidFill>
                <a:highlight>
                  <a:srgbClr val="F4CCCC"/>
                </a:highlight>
                <a:latin typeface="Average"/>
                <a:ea typeface="Average"/>
                <a:cs typeface="Average"/>
                <a:sym typeface="Average"/>
              </a:rPr>
              <a:t>GPT4 generated Graphs</a:t>
            </a:r>
            <a:endParaRPr sz="2100">
              <a:solidFill>
                <a:srgbClr val="FFF2CC"/>
              </a:solidFill>
              <a:latin typeface="Average"/>
              <a:ea typeface="Average"/>
              <a:cs typeface="Average"/>
              <a:sym typeface="Average"/>
            </a:endParaRPr>
          </a:p>
        </p:txBody>
      </p:sp>
      <p:sp>
        <p:nvSpPr>
          <p:cNvPr id="171" name="Google Shape;171;p2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172" name="Google Shape;172;p24"/>
          <p:cNvSpPr txBox="1"/>
          <p:nvPr/>
        </p:nvSpPr>
        <p:spPr>
          <a:xfrm>
            <a:off x="590400" y="2676725"/>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D9EAD3"/>
                </a:highlight>
                <a:latin typeface="Average"/>
                <a:ea typeface="Average"/>
                <a:cs typeface="Average"/>
                <a:sym typeface="Average"/>
              </a:rPr>
              <a:t>Reference Graphs</a:t>
            </a:r>
            <a:endParaRPr b="1" sz="1100">
              <a:highlight>
                <a:srgbClr val="D9EAD3"/>
              </a:highlight>
              <a:latin typeface="Average"/>
              <a:ea typeface="Average"/>
              <a:cs typeface="Average"/>
              <a:sym typeface="Average"/>
            </a:endParaRPr>
          </a:p>
        </p:txBody>
      </p:sp>
      <p:pic>
        <p:nvPicPr>
          <p:cNvPr id="173" name="Google Shape;173;p24"/>
          <p:cNvPicPr preferRelativeResize="0"/>
          <p:nvPr/>
        </p:nvPicPr>
        <p:blipFill>
          <a:blip r:embed="rId3">
            <a:alphaModFix/>
          </a:blip>
          <a:stretch>
            <a:fillRect/>
          </a:stretch>
        </p:blipFill>
        <p:spPr>
          <a:xfrm>
            <a:off x="3277413" y="3229988"/>
            <a:ext cx="1432200" cy="1432200"/>
          </a:xfrm>
          <a:prstGeom prst="rect">
            <a:avLst/>
          </a:prstGeom>
          <a:noFill/>
          <a:ln>
            <a:noFill/>
          </a:ln>
        </p:spPr>
      </p:pic>
      <p:pic>
        <p:nvPicPr>
          <p:cNvPr id="174" name="Google Shape;174;p24"/>
          <p:cNvPicPr preferRelativeResize="0"/>
          <p:nvPr/>
        </p:nvPicPr>
        <p:blipFill>
          <a:blip r:embed="rId4">
            <a:alphaModFix/>
          </a:blip>
          <a:stretch>
            <a:fillRect/>
          </a:stretch>
        </p:blipFill>
        <p:spPr>
          <a:xfrm>
            <a:off x="3099350" y="1469897"/>
            <a:ext cx="1747500" cy="1226825"/>
          </a:xfrm>
          <a:prstGeom prst="rect">
            <a:avLst/>
          </a:prstGeom>
          <a:noFill/>
          <a:ln>
            <a:noFill/>
          </a:ln>
        </p:spPr>
      </p:pic>
      <p:pic>
        <p:nvPicPr>
          <p:cNvPr id="175" name="Google Shape;175;p24"/>
          <p:cNvPicPr preferRelativeResize="0"/>
          <p:nvPr/>
        </p:nvPicPr>
        <p:blipFill>
          <a:blip r:embed="rId5">
            <a:alphaModFix/>
          </a:blip>
          <a:stretch>
            <a:fillRect/>
          </a:stretch>
        </p:blipFill>
        <p:spPr>
          <a:xfrm>
            <a:off x="652975" y="3122175"/>
            <a:ext cx="2238375" cy="1647825"/>
          </a:xfrm>
          <a:prstGeom prst="rect">
            <a:avLst/>
          </a:prstGeom>
          <a:noFill/>
          <a:ln>
            <a:noFill/>
          </a:ln>
        </p:spPr>
      </p:pic>
      <p:pic>
        <p:nvPicPr>
          <p:cNvPr id="176" name="Google Shape;176;p24"/>
          <p:cNvPicPr preferRelativeResize="0"/>
          <p:nvPr/>
        </p:nvPicPr>
        <p:blipFill>
          <a:blip r:embed="rId6">
            <a:alphaModFix/>
          </a:blip>
          <a:stretch>
            <a:fillRect/>
          </a:stretch>
        </p:blipFill>
        <p:spPr>
          <a:xfrm>
            <a:off x="687750" y="1191275"/>
            <a:ext cx="1855022" cy="1526125"/>
          </a:xfrm>
          <a:prstGeom prst="rect">
            <a:avLst/>
          </a:prstGeom>
          <a:noFill/>
          <a:ln>
            <a:noFill/>
          </a:ln>
        </p:spPr>
      </p:pic>
      <p:pic>
        <p:nvPicPr>
          <p:cNvPr id="177" name="Google Shape;177;p24"/>
          <p:cNvPicPr preferRelativeResize="0"/>
          <p:nvPr/>
        </p:nvPicPr>
        <p:blipFill>
          <a:blip r:embed="rId7">
            <a:alphaModFix/>
          </a:blip>
          <a:stretch>
            <a:fillRect/>
          </a:stretch>
        </p:blipFill>
        <p:spPr>
          <a:xfrm>
            <a:off x="5162000" y="3395350"/>
            <a:ext cx="1304925" cy="1266825"/>
          </a:xfrm>
          <a:prstGeom prst="rect">
            <a:avLst/>
          </a:prstGeom>
          <a:noFill/>
          <a:ln>
            <a:noFill/>
          </a:ln>
        </p:spPr>
      </p:pic>
      <p:pic>
        <p:nvPicPr>
          <p:cNvPr id="178" name="Google Shape;178;p24"/>
          <p:cNvPicPr preferRelativeResize="0"/>
          <p:nvPr/>
        </p:nvPicPr>
        <p:blipFill>
          <a:blip r:embed="rId8">
            <a:alphaModFix/>
          </a:blip>
          <a:stretch>
            <a:fillRect/>
          </a:stretch>
        </p:blipFill>
        <p:spPr>
          <a:xfrm>
            <a:off x="5095675" y="1449900"/>
            <a:ext cx="1266825" cy="1266825"/>
          </a:xfrm>
          <a:prstGeom prst="rect">
            <a:avLst/>
          </a:prstGeom>
          <a:noFill/>
          <a:ln>
            <a:noFill/>
          </a:ln>
        </p:spPr>
      </p:pic>
      <p:pic>
        <p:nvPicPr>
          <p:cNvPr id="179" name="Google Shape;179;p24"/>
          <p:cNvPicPr preferRelativeResize="0"/>
          <p:nvPr/>
        </p:nvPicPr>
        <p:blipFill>
          <a:blip r:embed="rId9">
            <a:alphaModFix/>
          </a:blip>
          <a:stretch>
            <a:fillRect/>
          </a:stretch>
        </p:blipFill>
        <p:spPr>
          <a:xfrm>
            <a:off x="6611325" y="3824751"/>
            <a:ext cx="2182825" cy="767899"/>
          </a:xfrm>
          <a:prstGeom prst="rect">
            <a:avLst/>
          </a:prstGeom>
          <a:noFill/>
          <a:ln>
            <a:noFill/>
          </a:ln>
        </p:spPr>
      </p:pic>
      <p:pic>
        <p:nvPicPr>
          <p:cNvPr id="180" name="Google Shape;180;p24"/>
          <p:cNvPicPr preferRelativeResize="0"/>
          <p:nvPr/>
        </p:nvPicPr>
        <p:blipFill>
          <a:blip r:embed="rId10">
            <a:alphaModFix/>
          </a:blip>
          <a:stretch>
            <a:fillRect/>
          </a:stretch>
        </p:blipFill>
        <p:spPr>
          <a:xfrm>
            <a:off x="6611325" y="1734557"/>
            <a:ext cx="2182825" cy="98284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68299" lvl="0" marL="457200" rtl="0" algn="l">
              <a:lnSpc>
                <a:spcPct val="100000"/>
              </a:lnSpc>
              <a:spcBef>
                <a:spcPts val="0"/>
              </a:spcBef>
              <a:spcAft>
                <a:spcPts val="0"/>
              </a:spcAft>
              <a:buClr>
                <a:schemeClr val="accent5"/>
              </a:buClr>
              <a:buSzPct val="100000"/>
              <a:buFont typeface="Average"/>
              <a:buChar char="❏"/>
            </a:pPr>
            <a:r>
              <a:rPr lang="en" sz="2444">
                <a:solidFill>
                  <a:schemeClr val="accent5"/>
                </a:solidFill>
                <a:latin typeface="Average"/>
                <a:ea typeface="Average"/>
                <a:cs typeface="Average"/>
                <a:sym typeface="Average"/>
              </a:rPr>
              <a:t>Following Steps</a:t>
            </a:r>
            <a:endParaRPr sz="2444">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186" name="Google Shape;186;p25"/>
          <p:cNvSpPr txBox="1"/>
          <p:nvPr>
            <p:ph idx="1" type="body"/>
          </p:nvPr>
        </p:nvSpPr>
        <p:spPr>
          <a:xfrm>
            <a:off x="790750" y="1300950"/>
            <a:ext cx="7883400" cy="2541600"/>
          </a:xfrm>
          <a:prstGeom prst="rect">
            <a:avLst/>
          </a:prstGeom>
          <a:noFill/>
          <a:ln>
            <a:noFill/>
          </a:ln>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rgbClr val="FFF2CC"/>
              </a:buClr>
              <a:buSzPts val="1400"/>
              <a:buChar char="●"/>
            </a:pPr>
            <a:r>
              <a:rPr lang="en" sz="1400">
                <a:solidFill>
                  <a:srgbClr val="FFF2CC"/>
                </a:solidFill>
              </a:rPr>
              <a:t>Complete the benchmark.</a:t>
            </a:r>
            <a:r>
              <a:rPr lang="en" sz="1400">
                <a:solidFill>
                  <a:srgbClr val="93C47D"/>
                </a:solidFill>
              </a:rPr>
              <a:t> </a:t>
            </a:r>
            <a:endParaRPr sz="1400">
              <a:solidFill>
                <a:srgbClr val="93C47D"/>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Re-c</a:t>
            </a:r>
            <a:r>
              <a:rPr lang="en" sz="1400">
                <a:solidFill>
                  <a:srgbClr val="FFF2CC"/>
                </a:solidFill>
              </a:rPr>
              <a:t>ompile previous tikz codes and generate high quality, equal-size scientific graphs.</a:t>
            </a:r>
            <a:endParaRPr sz="1400">
              <a:solidFill>
                <a:srgbClr val="93C47D"/>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Run </a:t>
            </a:r>
            <a:r>
              <a:rPr lang="en" sz="1400">
                <a:solidFill>
                  <a:srgbClr val="FFF2CC"/>
                </a:solidFill>
              </a:rPr>
              <a:t>Automatikz 13b models</a:t>
            </a:r>
            <a:r>
              <a:rPr lang="en" sz="1400">
                <a:solidFill>
                  <a:srgbClr val="FFF2CC"/>
                </a:solidFill>
              </a:rPr>
              <a:t>, also test the outputs from other large language </a:t>
            </a:r>
            <a:r>
              <a:rPr lang="en" sz="1400">
                <a:solidFill>
                  <a:srgbClr val="FFF2CC"/>
                </a:solidFill>
              </a:rPr>
              <a:t>models.</a:t>
            </a:r>
            <a:endParaRPr sz="1400">
              <a:solidFill>
                <a:srgbClr val="FFF2CC"/>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Automatic evaluation vs. human </a:t>
            </a:r>
            <a:r>
              <a:rPr lang="en" sz="1400">
                <a:solidFill>
                  <a:srgbClr val="FFF2CC"/>
                </a:solidFill>
              </a:rPr>
              <a:t>evaluation, compare correlation.</a:t>
            </a:r>
            <a:endParaRPr sz="1400">
              <a:solidFill>
                <a:srgbClr val="FFF2CC"/>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Systematically analyze llm’s reasoning ability in generating scientific graphs</a:t>
            </a:r>
            <a:endParaRPr sz="1400">
              <a:solidFill>
                <a:srgbClr val="FFF2CC"/>
              </a:solidFill>
            </a:endParaRPr>
          </a:p>
          <a:p>
            <a:pPr indent="0" lvl="0" marL="0" rtl="0" algn="l">
              <a:lnSpc>
                <a:spcPct val="200000"/>
              </a:lnSpc>
              <a:spcBef>
                <a:spcPts val="0"/>
              </a:spcBef>
              <a:spcAft>
                <a:spcPts val="0"/>
              </a:spcAft>
              <a:buNone/>
            </a:pPr>
            <a:r>
              <a:t/>
            </a:r>
            <a:endParaRPr sz="1400">
              <a:solidFill>
                <a:srgbClr val="FFF2CC"/>
              </a:solidFill>
            </a:endParaRPr>
          </a:p>
        </p:txBody>
      </p:sp>
      <p:sp>
        <p:nvSpPr>
          <p:cNvPr id="187" name="Google Shape;187;p2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accent5"/>
              </a:buClr>
              <a:buSzPts val="2000"/>
              <a:buFont typeface="Average"/>
              <a:buChar char="❏"/>
            </a:pPr>
            <a:r>
              <a:rPr lang="en" sz="2000">
                <a:solidFill>
                  <a:schemeClr val="accent5"/>
                </a:solidFill>
                <a:latin typeface="Average"/>
                <a:ea typeface="Average"/>
                <a:cs typeface="Average"/>
                <a:sym typeface="Average"/>
              </a:rPr>
              <a:t>Contributions of the Study</a:t>
            </a:r>
            <a:endParaRPr sz="2000">
              <a:solidFill>
                <a:schemeClr val="accent5"/>
              </a:solidFill>
              <a:latin typeface="Average"/>
              <a:ea typeface="Average"/>
              <a:cs typeface="Average"/>
              <a:sym typeface="Average"/>
            </a:endParaRPr>
          </a:p>
          <a:p>
            <a:pPr indent="0" lvl="0" marL="0" rtl="0" algn="l">
              <a:lnSpc>
                <a:spcPct val="100000"/>
              </a:lnSpc>
              <a:spcBef>
                <a:spcPts val="0"/>
              </a:spcBef>
              <a:spcAft>
                <a:spcPts val="0"/>
              </a:spcAft>
              <a:buSzPts val="2800"/>
              <a:buNone/>
            </a:pPr>
            <a:r>
              <a:t/>
            </a:r>
            <a:endParaRPr sz="2700">
              <a:solidFill>
                <a:schemeClr val="accent5"/>
              </a:solidFill>
              <a:latin typeface="Average"/>
              <a:ea typeface="Average"/>
              <a:cs typeface="Average"/>
              <a:sym typeface="Average"/>
            </a:endParaRPr>
          </a:p>
        </p:txBody>
      </p:sp>
      <p:sp>
        <p:nvSpPr>
          <p:cNvPr id="193" name="Google Shape;193;p26"/>
          <p:cNvSpPr txBox="1"/>
          <p:nvPr>
            <p:ph idx="1" type="body"/>
          </p:nvPr>
        </p:nvSpPr>
        <p:spPr>
          <a:xfrm>
            <a:off x="728175" y="1300950"/>
            <a:ext cx="7883400" cy="2541600"/>
          </a:xfrm>
          <a:prstGeom prst="rect">
            <a:avLst/>
          </a:prstGeom>
          <a:noFill/>
          <a:ln>
            <a:noFill/>
          </a:ln>
        </p:spPr>
        <p:txBody>
          <a:bodyPr anchorCtr="0" anchor="t" bIns="91425" lIns="91425" spcFirstLastPara="1" rIns="91425" wrap="square" tIns="91425">
            <a:normAutofit lnSpcReduction="20000"/>
          </a:bodyPr>
          <a:lstStyle/>
          <a:p>
            <a:pPr indent="-317500" lvl="0" marL="457200" rtl="0" algn="l">
              <a:lnSpc>
                <a:spcPct val="200000"/>
              </a:lnSpc>
              <a:spcBef>
                <a:spcPts val="0"/>
              </a:spcBef>
              <a:spcAft>
                <a:spcPts val="0"/>
              </a:spcAft>
              <a:buClr>
                <a:srgbClr val="FFF2CC"/>
              </a:buClr>
              <a:buSzPts val="1400"/>
              <a:buChar char="●"/>
            </a:pPr>
            <a:r>
              <a:rPr lang="en" sz="1400">
                <a:solidFill>
                  <a:srgbClr val="FFF2CC"/>
                </a:solidFill>
              </a:rPr>
              <a:t>Taxonomy of scientific graphs</a:t>
            </a:r>
            <a:endParaRPr sz="1400">
              <a:solidFill>
                <a:srgbClr val="FFF2CC"/>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Provide a scientific graph </a:t>
            </a:r>
            <a:r>
              <a:rPr lang="en" sz="1400">
                <a:solidFill>
                  <a:srgbClr val="FFF2CC"/>
                </a:solidFill>
              </a:rPr>
              <a:t>benchmark with high quality.</a:t>
            </a:r>
            <a:endParaRPr sz="1400">
              <a:solidFill>
                <a:srgbClr val="93C47D"/>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Test current </a:t>
            </a:r>
            <a:r>
              <a:rPr lang="en" sz="1400">
                <a:solidFill>
                  <a:srgbClr val="FFF2CC"/>
                </a:solidFill>
              </a:rPr>
              <a:t>automatic evaluation </a:t>
            </a:r>
            <a:r>
              <a:rPr lang="en" sz="1400">
                <a:solidFill>
                  <a:srgbClr val="FFF2CC"/>
                </a:solidFill>
              </a:rPr>
              <a:t>metrics in evaluating graphs with scientific purpose, by comparing with human evaluation</a:t>
            </a:r>
            <a:r>
              <a:rPr lang="en" sz="1400">
                <a:solidFill>
                  <a:srgbClr val="FFF2CC"/>
                </a:solidFill>
              </a:rPr>
              <a:t>.</a:t>
            </a:r>
            <a:endParaRPr sz="1400">
              <a:solidFill>
                <a:srgbClr val="FFF2CC"/>
              </a:solidFill>
            </a:endParaRPr>
          </a:p>
          <a:p>
            <a:pPr indent="-317500" lvl="0" marL="457200" rtl="0" algn="l">
              <a:lnSpc>
                <a:spcPct val="200000"/>
              </a:lnSpc>
              <a:spcBef>
                <a:spcPts val="0"/>
              </a:spcBef>
              <a:spcAft>
                <a:spcPts val="0"/>
              </a:spcAft>
              <a:buClr>
                <a:srgbClr val="FFF2CC"/>
              </a:buClr>
              <a:buSzPts val="1400"/>
              <a:buChar char="●"/>
            </a:pPr>
            <a:r>
              <a:rPr lang="en" sz="1400">
                <a:solidFill>
                  <a:srgbClr val="FFF2CC"/>
                </a:solidFill>
              </a:rPr>
              <a:t>Question the </a:t>
            </a:r>
            <a:r>
              <a:rPr lang="en" sz="1400">
                <a:solidFill>
                  <a:srgbClr val="FFF2CC"/>
                </a:solidFill>
              </a:rPr>
              <a:t>spatial</a:t>
            </a:r>
            <a:r>
              <a:rPr lang="en" sz="1400">
                <a:solidFill>
                  <a:srgbClr val="FFF2CC"/>
                </a:solidFill>
              </a:rPr>
              <a:t> reasoning ability of LLMs: spatial reasoning or tikz code conversion ability.</a:t>
            </a:r>
            <a:endParaRPr sz="1400">
              <a:solidFill>
                <a:srgbClr val="FFF2CC"/>
              </a:solidFill>
            </a:endParaRPr>
          </a:p>
          <a:p>
            <a:pPr indent="0" lvl="0" marL="457200" rtl="0" algn="l">
              <a:spcBef>
                <a:spcPts val="0"/>
              </a:spcBef>
              <a:spcAft>
                <a:spcPts val="0"/>
              </a:spcAft>
              <a:buNone/>
            </a:pPr>
            <a:r>
              <a:rPr i="1" lang="en" sz="1400">
                <a:solidFill>
                  <a:srgbClr val="EA9999"/>
                </a:solidFill>
              </a:rPr>
              <a:t>H</a:t>
            </a:r>
            <a:r>
              <a:rPr i="1" lang="en" sz="1400">
                <a:solidFill>
                  <a:srgbClr val="EA9999"/>
                </a:solidFill>
              </a:rPr>
              <a:t>ypothesis </a:t>
            </a:r>
            <a:r>
              <a:rPr lang="en" sz="1400">
                <a:solidFill>
                  <a:srgbClr val="EA9999"/>
                </a:solidFill>
              </a:rPr>
              <a:t>:</a:t>
            </a:r>
            <a:r>
              <a:rPr lang="en" sz="1400">
                <a:solidFill>
                  <a:srgbClr val="FFF2CC"/>
                </a:solidFill>
              </a:rPr>
              <a:t> the longer tikz code required, the worse LLMs’ performance can be.</a:t>
            </a:r>
            <a:endParaRPr sz="1400">
              <a:solidFill>
                <a:srgbClr val="FFF2CC"/>
              </a:solidFill>
            </a:endParaRPr>
          </a:p>
          <a:p>
            <a:pPr indent="0" lvl="0" marL="457200" rtl="0" algn="l">
              <a:lnSpc>
                <a:spcPct val="200000"/>
              </a:lnSpc>
              <a:spcBef>
                <a:spcPts val="0"/>
              </a:spcBef>
              <a:spcAft>
                <a:spcPts val="0"/>
              </a:spcAft>
              <a:buNone/>
            </a:pPr>
            <a:r>
              <a:t/>
            </a:r>
            <a:endParaRPr sz="1400">
              <a:solidFill>
                <a:srgbClr val="FFF2CC"/>
              </a:solidFill>
            </a:endParaRPr>
          </a:p>
        </p:txBody>
      </p:sp>
      <p:sp>
        <p:nvSpPr>
          <p:cNvPr id="194" name="Google Shape;194;p2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319900"/>
            <a:ext cx="8520600" cy="572700"/>
          </a:xfrm>
          <a:prstGeom prst="rect">
            <a:avLst/>
          </a:prstGeom>
          <a:noFill/>
          <a:ln>
            <a:noFill/>
          </a:ln>
        </p:spPr>
        <p:txBody>
          <a:bodyPr anchorCtr="0" anchor="t" bIns="91425" lIns="91425" spcFirstLastPara="1" rIns="91425" wrap="square" tIns="91425">
            <a:normAutofit fontScale="90000"/>
          </a:bodyPr>
          <a:lstStyle/>
          <a:p>
            <a:pPr indent="-349249" lvl="0" marL="457200" rtl="0" algn="l">
              <a:lnSpc>
                <a:spcPct val="100000"/>
              </a:lnSpc>
              <a:spcBef>
                <a:spcPts val="0"/>
              </a:spcBef>
              <a:spcAft>
                <a:spcPts val="0"/>
              </a:spcAft>
              <a:buClr>
                <a:schemeClr val="accent5"/>
              </a:buClr>
              <a:buSzPct val="100000"/>
              <a:buFont typeface="Average"/>
              <a:buChar char="❏"/>
            </a:pPr>
            <a:r>
              <a:rPr lang="en" sz="2111">
                <a:solidFill>
                  <a:schemeClr val="accent5"/>
                </a:solidFill>
                <a:latin typeface="Average"/>
                <a:ea typeface="Average"/>
                <a:cs typeface="Average"/>
                <a:sym typeface="Average"/>
              </a:rPr>
              <a:t>Difficulties</a:t>
            </a:r>
            <a:endParaRPr sz="2111">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200" name="Google Shape;200;p27"/>
          <p:cNvSpPr txBox="1"/>
          <p:nvPr>
            <p:ph idx="1" type="body"/>
          </p:nvPr>
        </p:nvSpPr>
        <p:spPr>
          <a:xfrm>
            <a:off x="818600" y="751700"/>
            <a:ext cx="7883400" cy="2541600"/>
          </a:xfrm>
          <a:prstGeom prst="rect">
            <a:avLst/>
          </a:prstGeom>
          <a:noFill/>
          <a:ln>
            <a:noFill/>
          </a:ln>
        </p:spPr>
        <p:txBody>
          <a:bodyPr anchorCtr="0" anchor="t" bIns="91425" lIns="91425" spcFirstLastPara="1" rIns="91425" wrap="square" tIns="91425">
            <a:noAutofit/>
          </a:bodyPr>
          <a:lstStyle/>
          <a:p>
            <a:pPr indent="-317182" lvl="0" marL="457200" rtl="0" algn="l">
              <a:lnSpc>
                <a:spcPct val="150000"/>
              </a:lnSpc>
              <a:spcBef>
                <a:spcPts val="0"/>
              </a:spcBef>
              <a:spcAft>
                <a:spcPts val="0"/>
              </a:spcAft>
              <a:buSzPts val="1395"/>
              <a:buChar char="❏"/>
            </a:pPr>
            <a:r>
              <a:rPr lang="en" sz="1395">
                <a:solidFill>
                  <a:srgbClr val="FFF2CC"/>
                </a:solidFill>
              </a:rPr>
              <a:t>Complete the benchmark.</a:t>
            </a:r>
            <a:r>
              <a:rPr lang="en" sz="1395">
                <a:solidFill>
                  <a:srgbClr val="93C47D"/>
                </a:solidFill>
              </a:rPr>
              <a:t> </a:t>
            </a:r>
            <a:endParaRPr sz="1395">
              <a:solidFill>
                <a:srgbClr val="93C47D"/>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Current Progress: tikz codes for 40 captions (~ 40 x 3 tikz references) </a:t>
            </a:r>
            <a:r>
              <a:rPr lang="en" sz="1395">
                <a:solidFill>
                  <a:srgbClr val="B6D7A8"/>
                </a:solidFill>
              </a:rPr>
              <a:t>[spent 1 week]</a:t>
            </a:r>
            <a:endParaRPr sz="1395">
              <a:solidFill>
                <a:srgbClr val="B6D7A8"/>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Additional </a:t>
            </a:r>
            <a:r>
              <a:rPr i="1" lang="en" sz="1395">
                <a:solidFill>
                  <a:srgbClr val="B6D7A8"/>
                </a:solidFill>
              </a:rPr>
              <a:t> 1-2 months </a:t>
            </a:r>
            <a:r>
              <a:rPr i="1" lang="en" sz="1395">
                <a:solidFill>
                  <a:srgbClr val="FFF2CC"/>
                </a:solidFill>
              </a:rPr>
              <a:t> </a:t>
            </a:r>
            <a:r>
              <a:rPr lang="en" sz="1395">
                <a:solidFill>
                  <a:srgbClr val="FFF2CC"/>
                </a:solidFill>
              </a:rPr>
              <a:t>required for 300~500 captions in total.</a:t>
            </a:r>
            <a:endParaRPr sz="1395">
              <a:solidFill>
                <a:srgbClr val="FFF2CC"/>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Difficulty of real-life modeling examples and hard cases without tikz code ready.</a:t>
            </a:r>
            <a:endParaRPr sz="1395">
              <a:solidFill>
                <a:srgbClr val="FFF2CC"/>
              </a:solidFill>
            </a:endParaRPr>
          </a:p>
          <a:p>
            <a:pPr indent="-317182" lvl="0" marL="457200" rtl="0" algn="l">
              <a:lnSpc>
                <a:spcPct val="150000"/>
              </a:lnSpc>
              <a:spcBef>
                <a:spcPts val="0"/>
              </a:spcBef>
              <a:spcAft>
                <a:spcPts val="0"/>
              </a:spcAft>
              <a:buClr>
                <a:srgbClr val="F4CCCC"/>
              </a:buClr>
              <a:buSzPts val="1395"/>
              <a:buChar char="❏"/>
            </a:pPr>
            <a:r>
              <a:rPr lang="en" sz="1395">
                <a:solidFill>
                  <a:srgbClr val="F4CCCC"/>
                </a:solidFill>
              </a:rPr>
              <a:t>Run automatikz model 13b</a:t>
            </a:r>
            <a:r>
              <a:rPr lang="en" sz="1395">
                <a:solidFill>
                  <a:srgbClr val="FFF2CC"/>
                </a:solidFill>
              </a:rPr>
              <a:t> [YiPeng’s part] memory problem </a:t>
            </a:r>
            <a:endParaRPr sz="1395">
              <a:solidFill>
                <a:srgbClr val="F4CCCC"/>
              </a:solidFill>
            </a:endParaRPr>
          </a:p>
          <a:p>
            <a:pPr indent="-317182" lvl="0" marL="457200" rtl="0" algn="l">
              <a:lnSpc>
                <a:spcPct val="150000"/>
              </a:lnSpc>
              <a:spcBef>
                <a:spcPts val="0"/>
              </a:spcBef>
              <a:spcAft>
                <a:spcPts val="0"/>
              </a:spcAft>
              <a:buClr>
                <a:srgbClr val="FFF2CC"/>
              </a:buClr>
              <a:buSzPts val="1395"/>
              <a:buChar char="❏"/>
            </a:pPr>
            <a:r>
              <a:rPr lang="en" sz="1395">
                <a:solidFill>
                  <a:srgbClr val="FFD966"/>
                </a:solidFill>
              </a:rPr>
              <a:t>To be decide</a:t>
            </a:r>
            <a:r>
              <a:rPr lang="en" sz="1395">
                <a:solidFill>
                  <a:srgbClr val="FFF2CC"/>
                </a:solidFill>
              </a:rPr>
              <a:t>: Annotation and Evaluation Guidelines for human evaluation: </a:t>
            </a:r>
            <a:endParaRPr sz="1395">
              <a:solidFill>
                <a:srgbClr val="FFF2CC"/>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object / property / </a:t>
            </a:r>
            <a:r>
              <a:rPr lang="en" sz="1395">
                <a:solidFill>
                  <a:srgbClr val="FFF2CC"/>
                </a:solidFill>
              </a:rPr>
              <a:t>annotation correctness</a:t>
            </a:r>
            <a:endParaRPr sz="1395">
              <a:solidFill>
                <a:srgbClr val="FFF2CC"/>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visibility of each parts</a:t>
            </a:r>
            <a:endParaRPr sz="1395">
              <a:solidFill>
                <a:srgbClr val="FFF2CC"/>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composition (number of objects, relation of objects)</a:t>
            </a:r>
            <a:endParaRPr sz="1395">
              <a:solidFill>
                <a:srgbClr val="FFF2CC"/>
              </a:solidFill>
            </a:endParaRPr>
          </a:p>
          <a:p>
            <a:pPr indent="-317182" lvl="1" marL="914400" rtl="0" algn="l">
              <a:lnSpc>
                <a:spcPct val="150000"/>
              </a:lnSpc>
              <a:spcBef>
                <a:spcPts val="0"/>
              </a:spcBef>
              <a:spcAft>
                <a:spcPts val="0"/>
              </a:spcAft>
              <a:buClr>
                <a:srgbClr val="FFF2CC"/>
              </a:buClr>
              <a:buSzPts val="1395"/>
              <a:buChar char="❏"/>
            </a:pPr>
            <a:r>
              <a:rPr lang="en" sz="1395">
                <a:solidFill>
                  <a:srgbClr val="FFF2CC"/>
                </a:solidFill>
              </a:rPr>
              <a:t>o</a:t>
            </a:r>
            <a:r>
              <a:rPr lang="en" sz="1395">
                <a:solidFill>
                  <a:srgbClr val="FFF2CC"/>
                </a:solidFill>
              </a:rPr>
              <a:t>verall complexity degree of caption requirement</a:t>
            </a:r>
            <a:endParaRPr sz="1395">
              <a:solidFill>
                <a:srgbClr val="FFF2CC"/>
              </a:solidFill>
            </a:endParaRPr>
          </a:p>
          <a:p>
            <a:pPr indent="-317182" lvl="0" marL="457200" rtl="0" algn="l">
              <a:lnSpc>
                <a:spcPct val="150000"/>
              </a:lnSpc>
              <a:spcBef>
                <a:spcPts val="0"/>
              </a:spcBef>
              <a:spcAft>
                <a:spcPts val="0"/>
              </a:spcAft>
              <a:buClr>
                <a:srgbClr val="FFF2CC"/>
              </a:buClr>
              <a:buSzPts val="1395"/>
              <a:buChar char="❏"/>
            </a:pPr>
            <a:r>
              <a:rPr lang="en" sz="1395">
                <a:solidFill>
                  <a:srgbClr val="FFF2CC"/>
                </a:solidFill>
              </a:rPr>
              <a:t>(Potential if we include) automatic evaluation of tikz codes: reference tikz code has </a:t>
            </a:r>
            <a:r>
              <a:rPr lang="en" sz="1395">
                <a:solidFill>
                  <a:srgbClr val="FFF2CC"/>
                </a:solidFill>
              </a:rPr>
              <a:t>redundant, repetitive parts among three references (though images are perfect, the tikz codes are not perfect as  references).  </a:t>
            </a:r>
            <a:endParaRPr sz="1950">
              <a:solidFill>
                <a:schemeClr val="accent5"/>
              </a:solidFill>
            </a:endParaRPr>
          </a:p>
        </p:txBody>
      </p:sp>
      <p:sp>
        <p:nvSpPr>
          <p:cNvPr id="201" name="Google Shape;201;p2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70750"/>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1414"/>
              <a:buNone/>
            </a:pPr>
            <a:r>
              <a:rPr lang="en" sz="2200">
                <a:solidFill>
                  <a:schemeClr val="accent5"/>
                </a:solidFill>
                <a:latin typeface="Average"/>
                <a:ea typeface="Average"/>
                <a:cs typeface="Average"/>
                <a:sym typeface="Average"/>
              </a:rPr>
              <a:t>Content</a:t>
            </a:r>
            <a:endParaRPr sz="2200">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66" name="Google Shape;66;p14"/>
          <p:cNvSpPr txBox="1"/>
          <p:nvPr>
            <p:ph idx="1" type="body"/>
          </p:nvPr>
        </p:nvSpPr>
        <p:spPr>
          <a:xfrm>
            <a:off x="1241000" y="1316725"/>
            <a:ext cx="7486500" cy="4882800"/>
          </a:xfrm>
          <a:prstGeom prst="rect">
            <a:avLst/>
          </a:prstGeom>
          <a:noFill/>
          <a:ln>
            <a:noFill/>
          </a:ln>
          <a:effectLst>
            <a:reflection blurRad="0" dir="5400000" dist="38100" endA="0" fadeDir="5400012" kx="0" rotWithShape="0" algn="bl" stPos="0" sy="-100000" ky="0"/>
          </a:effectLst>
        </p:spPr>
        <p:txBody>
          <a:bodyPr anchorCtr="0" anchor="t" bIns="91425" lIns="91425" spcFirstLastPara="1" rIns="91425" wrap="square" tIns="91425">
            <a:noAutofit/>
          </a:bodyPr>
          <a:lstStyle/>
          <a:p>
            <a:pPr indent="-330200" lvl="0" marL="457200" rtl="0" algn="l">
              <a:lnSpc>
                <a:spcPct val="150000"/>
              </a:lnSpc>
              <a:spcBef>
                <a:spcPts val="1200"/>
              </a:spcBef>
              <a:spcAft>
                <a:spcPts val="0"/>
              </a:spcAft>
              <a:buClr>
                <a:srgbClr val="FFF2CC"/>
              </a:buClr>
              <a:buSzPts val="1600"/>
              <a:buChar char="❏"/>
            </a:pPr>
            <a:r>
              <a:rPr lang="en" sz="1600">
                <a:solidFill>
                  <a:srgbClr val="FFF2CC"/>
                </a:solidFill>
              </a:rPr>
              <a:t>Taxonomy</a:t>
            </a:r>
            <a:endParaRPr sz="1600">
              <a:solidFill>
                <a:srgbClr val="FFF2CC"/>
              </a:solidFill>
            </a:endParaRPr>
          </a:p>
          <a:p>
            <a:pPr indent="-330200" lvl="0" marL="457200" rtl="0" algn="l">
              <a:lnSpc>
                <a:spcPct val="150000"/>
              </a:lnSpc>
              <a:spcBef>
                <a:spcPts val="0"/>
              </a:spcBef>
              <a:spcAft>
                <a:spcPts val="0"/>
              </a:spcAft>
              <a:buClr>
                <a:srgbClr val="FFF2CC"/>
              </a:buClr>
              <a:buSzPts val="1600"/>
              <a:buChar char="❏"/>
            </a:pPr>
            <a:r>
              <a:rPr lang="en" sz="1600">
                <a:solidFill>
                  <a:srgbClr val="FFF2CC"/>
                </a:solidFill>
              </a:rPr>
              <a:t>Dataset/benchmark Process</a:t>
            </a:r>
            <a:endParaRPr sz="1600">
              <a:solidFill>
                <a:srgbClr val="FFF2CC"/>
              </a:solidFill>
            </a:endParaRPr>
          </a:p>
          <a:p>
            <a:pPr indent="-330200" lvl="0" marL="457200" rtl="0" algn="l">
              <a:lnSpc>
                <a:spcPct val="150000"/>
              </a:lnSpc>
              <a:spcBef>
                <a:spcPts val="0"/>
              </a:spcBef>
              <a:spcAft>
                <a:spcPts val="0"/>
              </a:spcAft>
              <a:buClr>
                <a:srgbClr val="FFF2CC"/>
              </a:buClr>
              <a:buSzPts val="1600"/>
              <a:buChar char="❏"/>
            </a:pPr>
            <a:r>
              <a:rPr lang="en" sz="1600">
                <a:solidFill>
                  <a:srgbClr val="FFF2CC"/>
                </a:solidFill>
              </a:rPr>
              <a:t>Insights from Initial GPT4 Test</a:t>
            </a:r>
            <a:endParaRPr sz="1600">
              <a:solidFill>
                <a:srgbClr val="FFF2CC"/>
              </a:solidFill>
            </a:endParaRPr>
          </a:p>
          <a:p>
            <a:pPr indent="-330200" lvl="0" marL="457200" rtl="0" algn="l">
              <a:lnSpc>
                <a:spcPct val="150000"/>
              </a:lnSpc>
              <a:spcBef>
                <a:spcPts val="0"/>
              </a:spcBef>
              <a:spcAft>
                <a:spcPts val="0"/>
              </a:spcAft>
              <a:buClr>
                <a:srgbClr val="FFF2CC"/>
              </a:buClr>
              <a:buSzPts val="1600"/>
              <a:buChar char="❏"/>
            </a:pPr>
            <a:r>
              <a:rPr lang="en" sz="1600">
                <a:solidFill>
                  <a:srgbClr val="FFF2CC"/>
                </a:solidFill>
              </a:rPr>
              <a:t>Following </a:t>
            </a:r>
            <a:r>
              <a:rPr lang="en" sz="1600">
                <a:solidFill>
                  <a:srgbClr val="FFF2CC"/>
                </a:solidFill>
              </a:rPr>
              <a:t>S</a:t>
            </a:r>
            <a:r>
              <a:rPr lang="en" sz="1600">
                <a:solidFill>
                  <a:srgbClr val="FFF2CC"/>
                </a:solidFill>
              </a:rPr>
              <a:t>teps</a:t>
            </a:r>
            <a:endParaRPr sz="1600">
              <a:solidFill>
                <a:srgbClr val="FFF2CC"/>
              </a:solidFill>
            </a:endParaRPr>
          </a:p>
          <a:p>
            <a:pPr indent="-330200" lvl="0" marL="457200" rtl="0" algn="l">
              <a:lnSpc>
                <a:spcPct val="150000"/>
              </a:lnSpc>
              <a:spcBef>
                <a:spcPts val="0"/>
              </a:spcBef>
              <a:spcAft>
                <a:spcPts val="0"/>
              </a:spcAft>
              <a:buClr>
                <a:srgbClr val="FFF2CC"/>
              </a:buClr>
              <a:buSzPts val="1600"/>
              <a:buChar char="❏"/>
            </a:pPr>
            <a:r>
              <a:rPr lang="en" sz="1600">
                <a:solidFill>
                  <a:srgbClr val="FFF2CC"/>
                </a:solidFill>
              </a:rPr>
              <a:t>Contributions and Research Directions</a:t>
            </a:r>
            <a:endParaRPr sz="1600">
              <a:solidFill>
                <a:srgbClr val="FFF2CC"/>
              </a:solidFill>
            </a:endParaRPr>
          </a:p>
          <a:p>
            <a:pPr indent="-330200" lvl="0" marL="457200" rtl="0" algn="l">
              <a:lnSpc>
                <a:spcPct val="150000"/>
              </a:lnSpc>
              <a:spcBef>
                <a:spcPts val="0"/>
              </a:spcBef>
              <a:spcAft>
                <a:spcPts val="0"/>
              </a:spcAft>
              <a:buClr>
                <a:srgbClr val="FFF2CC"/>
              </a:buClr>
              <a:buSzPts val="1600"/>
              <a:buChar char="❏"/>
            </a:pPr>
            <a:r>
              <a:rPr lang="en" sz="1600">
                <a:solidFill>
                  <a:srgbClr val="FFF2CC"/>
                </a:solidFill>
              </a:rPr>
              <a:t>Difficulties </a:t>
            </a:r>
            <a:endParaRPr sz="1600">
              <a:solidFill>
                <a:srgbClr val="FFF2CC"/>
              </a:solidFill>
            </a:endParaRPr>
          </a:p>
        </p:txBody>
      </p:sp>
      <p:sp>
        <p:nvSpPr>
          <p:cNvPr id="67" name="Google Shape;67;p14"/>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232925"/>
            <a:ext cx="5997600" cy="2910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sz="2222">
                <a:solidFill>
                  <a:schemeClr val="accent5"/>
                </a:solidFill>
                <a:latin typeface="Average"/>
                <a:ea typeface="Average"/>
                <a:cs typeface="Average"/>
                <a:sym typeface="Average"/>
              </a:rPr>
              <a:t>Taxonomy of Scientific Graph</a:t>
            </a:r>
            <a:endParaRPr sz="2222">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73" name="Google Shape;73;p15"/>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4" name="Google Shape;74;p15"/>
          <p:cNvPicPr preferRelativeResize="0"/>
          <p:nvPr/>
        </p:nvPicPr>
        <p:blipFill rotWithShape="1">
          <a:blip r:embed="rId3">
            <a:alphaModFix/>
          </a:blip>
          <a:srcRect b="1407" l="0" r="635" t="879"/>
          <a:stretch/>
        </p:blipFill>
        <p:spPr>
          <a:xfrm>
            <a:off x="852525" y="766650"/>
            <a:ext cx="7391951" cy="4143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281550" y="505325"/>
            <a:ext cx="85206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accent5"/>
              </a:buClr>
              <a:buSzPts val="2000"/>
              <a:buFont typeface="Average"/>
              <a:buChar char="❏"/>
            </a:pPr>
            <a:r>
              <a:rPr lang="en" sz="2000">
                <a:solidFill>
                  <a:schemeClr val="accent5"/>
                </a:solidFill>
                <a:latin typeface="Average"/>
                <a:ea typeface="Average"/>
                <a:cs typeface="Average"/>
                <a:sym typeface="Average"/>
              </a:rPr>
              <a:t>Dataset </a:t>
            </a:r>
            <a:r>
              <a:rPr lang="en" sz="2000">
                <a:solidFill>
                  <a:schemeClr val="accent5"/>
                </a:solidFill>
                <a:latin typeface="Average"/>
                <a:ea typeface="Average"/>
                <a:cs typeface="Average"/>
                <a:sym typeface="Average"/>
              </a:rPr>
              <a:t>Preparation</a:t>
            </a:r>
            <a:r>
              <a:rPr lang="en" sz="2000">
                <a:solidFill>
                  <a:schemeClr val="accent5"/>
                </a:solidFill>
                <a:latin typeface="Average"/>
                <a:ea typeface="Average"/>
                <a:cs typeface="Average"/>
                <a:sym typeface="Average"/>
              </a:rPr>
              <a:t> and Process</a:t>
            </a:r>
            <a:endParaRPr sz="2000">
              <a:solidFill>
                <a:schemeClr val="accent5"/>
              </a:solidFill>
              <a:latin typeface="Average"/>
              <a:ea typeface="Average"/>
              <a:cs typeface="Average"/>
              <a:sym typeface="Average"/>
            </a:endParaRPr>
          </a:p>
        </p:txBody>
      </p:sp>
      <p:sp>
        <p:nvSpPr>
          <p:cNvPr id="80" name="Google Shape;80;p16"/>
          <p:cNvSpPr txBox="1"/>
          <p:nvPr>
            <p:ph idx="1" type="body"/>
          </p:nvPr>
        </p:nvSpPr>
        <p:spPr>
          <a:xfrm>
            <a:off x="932400" y="1358900"/>
            <a:ext cx="7279200" cy="19095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accent5"/>
              </a:buClr>
              <a:buSzPts val="1600"/>
              <a:buAutoNum type="arabicPeriod"/>
            </a:pPr>
            <a:r>
              <a:rPr lang="en" sz="1600">
                <a:solidFill>
                  <a:schemeClr val="accent5"/>
                </a:solidFill>
              </a:rPr>
              <a:t>Caption and Tikz Creation (mainly geographic objects)</a:t>
            </a:r>
            <a:endParaRPr sz="1400">
              <a:solidFill>
                <a:srgbClr val="FFF2CC"/>
              </a:solidFill>
            </a:endParaRPr>
          </a:p>
          <a:p>
            <a:pPr indent="457200" lvl="0" marL="0" rtl="0" algn="l">
              <a:lnSpc>
                <a:spcPct val="200000"/>
              </a:lnSpc>
              <a:spcBef>
                <a:spcPts val="0"/>
              </a:spcBef>
              <a:spcAft>
                <a:spcPts val="0"/>
              </a:spcAft>
              <a:buNone/>
            </a:pPr>
            <a:r>
              <a:rPr lang="en" sz="1300">
                <a:solidFill>
                  <a:srgbClr val="FFF2CC"/>
                </a:solidFill>
              </a:rPr>
              <a:t>Create captions/texts  —-&gt; add TikZ graphs using the Tool: Detikzify.</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lang="en" sz="1300">
                <a:solidFill>
                  <a:srgbClr val="FFF2CC"/>
                </a:solidFill>
              </a:rPr>
              <a:t>Ensure coverage of objects that frequently appear in Datikz and can be drawn from </a:t>
            </a:r>
            <a:r>
              <a:rPr lang="en" sz="1300">
                <a:solidFill>
                  <a:srgbClr val="FFF2CC"/>
                </a:solidFill>
              </a:rPr>
              <a:t>Detikzify</a:t>
            </a:r>
            <a:r>
              <a:rPr lang="en" sz="1300">
                <a:solidFill>
                  <a:srgbClr val="FFF2CC"/>
                </a:solidFill>
              </a:rPr>
              <a:t>. </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lang="en" sz="1300">
                <a:solidFill>
                  <a:srgbClr val="FFF2CC"/>
                </a:solidFill>
              </a:rPr>
              <a:t>Include all predefined properties in taxonomy. </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lang="en" sz="1300">
                <a:solidFill>
                  <a:srgbClr val="FFF2CC"/>
                </a:solidFill>
              </a:rPr>
              <a:t>Create examples covering diverse compositions of geographical objects.</a:t>
            </a:r>
            <a:endParaRPr sz="1300">
              <a:solidFill>
                <a:srgbClr val="FFF2CC"/>
              </a:solidFill>
            </a:endParaRPr>
          </a:p>
          <a:p>
            <a:pPr indent="0" lvl="0" marL="457200" rtl="0" algn="l">
              <a:lnSpc>
                <a:spcPct val="115000"/>
              </a:lnSpc>
              <a:spcBef>
                <a:spcPts val="1200"/>
              </a:spcBef>
              <a:spcAft>
                <a:spcPts val="1200"/>
              </a:spcAft>
              <a:buSzPts val="1300"/>
              <a:buNone/>
            </a:pPr>
            <a:r>
              <a:t/>
            </a:r>
            <a:endParaRPr sz="2000">
              <a:solidFill>
                <a:schemeClr val="accent5"/>
              </a:solidFill>
            </a:endParaRPr>
          </a:p>
        </p:txBody>
      </p:sp>
      <p:sp>
        <p:nvSpPr>
          <p:cNvPr id="81" name="Google Shape;81;p16"/>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55600" lvl="0" marL="457200" rtl="0" algn="l">
              <a:lnSpc>
                <a:spcPct val="100000"/>
              </a:lnSpc>
              <a:spcBef>
                <a:spcPts val="0"/>
              </a:spcBef>
              <a:spcAft>
                <a:spcPts val="0"/>
              </a:spcAft>
              <a:buClr>
                <a:schemeClr val="accent5"/>
              </a:buClr>
              <a:buSzPts val="2000"/>
              <a:buFont typeface="Average"/>
              <a:buChar char="❏"/>
            </a:pPr>
            <a:r>
              <a:rPr lang="en" sz="2000">
                <a:solidFill>
                  <a:schemeClr val="accent5"/>
                </a:solidFill>
                <a:latin typeface="Average"/>
                <a:ea typeface="Average"/>
                <a:cs typeface="Average"/>
                <a:sym typeface="Average"/>
              </a:rPr>
              <a:t>Dataset Preparation and Process</a:t>
            </a:r>
            <a:endParaRPr sz="2000">
              <a:solidFill>
                <a:schemeClr val="accent5"/>
              </a:solidFill>
              <a:latin typeface="Average"/>
              <a:ea typeface="Average"/>
              <a:cs typeface="Average"/>
              <a:sym typeface="Average"/>
            </a:endParaRPr>
          </a:p>
        </p:txBody>
      </p:sp>
      <p:sp>
        <p:nvSpPr>
          <p:cNvPr id="87" name="Google Shape;87;p17"/>
          <p:cNvSpPr txBox="1"/>
          <p:nvPr>
            <p:ph idx="1" type="body"/>
          </p:nvPr>
        </p:nvSpPr>
        <p:spPr>
          <a:xfrm>
            <a:off x="1104000" y="981450"/>
            <a:ext cx="7728300" cy="1909500"/>
          </a:xfrm>
          <a:prstGeom prst="rect">
            <a:avLst/>
          </a:prstGeom>
          <a:noFill/>
          <a:ln>
            <a:noFill/>
          </a:ln>
        </p:spPr>
        <p:txBody>
          <a:bodyPr anchorCtr="0" anchor="t" bIns="91425" lIns="91425" spcFirstLastPara="1" rIns="91425" wrap="square" tIns="91425">
            <a:noAutofit/>
          </a:bodyPr>
          <a:lstStyle/>
          <a:p>
            <a:pPr indent="0" lvl="0" marL="0" rtl="0" algn="l">
              <a:spcBef>
                <a:spcPts val="1400"/>
              </a:spcBef>
              <a:spcAft>
                <a:spcPts val="0"/>
              </a:spcAft>
              <a:buNone/>
            </a:pPr>
            <a:r>
              <a:rPr lang="en" sz="1600">
                <a:solidFill>
                  <a:srgbClr val="FFD966"/>
                </a:solidFill>
              </a:rPr>
              <a:t>2. Caption and TikZ Modifications of samples from Datikz </a:t>
            </a:r>
            <a:endParaRPr sz="1600">
              <a:solidFill>
                <a:srgbClr val="FFD966"/>
              </a:solidFill>
            </a:endParaRPr>
          </a:p>
          <a:p>
            <a:pPr indent="457200" lvl="0" marL="0" rtl="0" algn="l">
              <a:spcBef>
                <a:spcPts val="1200"/>
              </a:spcBef>
              <a:spcAft>
                <a:spcPts val="0"/>
              </a:spcAft>
              <a:buNone/>
            </a:pPr>
            <a:r>
              <a:rPr lang="en" sz="1400">
                <a:solidFill>
                  <a:srgbClr val="FFF2CC"/>
                </a:solidFill>
              </a:rPr>
              <a:t>Captions:</a:t>
            </a:r>
            <a:endParaRPr sz="1400">
              <a:solidFill>
                <a:srgbClr val="FFF2CC"/>
              </a:solidFill>
            </a:endParaRPr>
          </a:p>
          <a:p>
            <a:pPr indent="-317500" lvl="0" marL="457200" rtl="0" algn="l">
              <a:spcBef>
                <a:spcPts val="1200"/>
              </a:spcBef>
              <a:spcAft>
                <a:spcPts val="0"/>
              </a:spcAft>
              <a:buClr>
                <a:srgbClr val="FFF2CC"/>
              </a:buClr>
              <a:buSzPts val="1400"/>
              <a:buFont typeface="Average"/>
              <a:buChar char="●"/>
            </a:pPr>
            <a:r>
              <a:rPr lang="en" sz="1400">
                <a:solidFill>
                  <a:srgbClr val="FFF2CC"/>
                </a:solidFill>
              </a:rPr>
              <a:t>Provide clear and specific guidance for deriving scientific graphs.</a:t>
            </a:r>
            <a:endParaRPr sz="1400">
              <a:solidFill>
                <a:srgbClr val="FFF2CC"/>
              </a:solidFill>
            </a:endParaRPr>
          </a:p>
          <a:p>
            <a:pPr indent="-317500" lvl="0" marL="457200" rtl="0" algn="l">
              <a:spcBef>
                <a:spcPts val="0"/>
              </a:spcBef>
              <a:spcAft>
                <a:spcPts val="0"/>
              </a:spcAft>
              <a:buClr>
                <a:srgbClr val="FFF2CC"/>
              </a:buClr>
              <a:buSzPts val="1400"/>
              <a:buFont typeface="Average"/>
              <a:buChar char="●"/>
            </a:pPr>
            <a:r>
              <a:rPr lang="en" sz="1400">
                <a:solidFill>
                  <a:srgbClr val="FFF2CC"/>
                </a:solidFill>
              </a:rPr>
              <a:t>Convert abstract descriptions into more actionable steps.</a:t>
            </a:r>
            <a:endParaRPr sz="1400">
              <a:solidFill>
                <a:srgbClr val="FFF2CC"/>
              </a:solidFill>
            </a:endParaRPr>
          </a:p>
          <a:p>
            <a:pPr indent="457200" lvl="0" marL="0" rtl="0" algn="l">
              <a:spcBef>
                <a:spcPts val="1200"/>
              </a:spcBef>
              <a:spcAft>
                <a:spcPts val="0"/>
              </a:spcAft>
              <a:buNone/>
            </a:pPr>
            <a:r>
              <a:rPr lang="en" sz="1400">
                <a:solidFill>
                  <a:srgbClr val="FFF2CC"/>
                </a:solidFill>
              </a:rPr>
              <a:t>TikZ Codes:</a:t>
            </a:r>
            <a:endParaRPr sz="1400">
              <a:solidFill>
                <a:srgbClr val="FFF2CC"/>
              </a:solidFill>
            </a:endParaRPr>
          </a:p>
          <a:p>
            <a:pPr indent="-317500" lvl="0" marL="457200" rtl="0" algn="l">
              <a:spcBef>
                <a:spcPts val="1200"/>
              </a:spcBef>
              <a:spcAft>
                <a:spcPts val="0"/>
              </a:spcAft>
              <a:buClr>
                <a:srgbClr val="FFF2CC"/>
              </a:buClr>
              <a:buSzPts val="1400"/>
              <a:buFont typeface="Average"/>
              <a:buChar char="●"/>
            </a:pPr>
            <a:r>
              <a:rPr lang="en" sz="1400">
                <a:solidFill>
                  <a:srgbClr val="FFF2CC"/>
                </a:solidFill>
              </a:rPr>
              <a:t>Remove context-dependent information in graphs.</a:t>
            </a:r>
            <a:endParaRPr sz="1400">
              <a:solidFill>
                <a:srgbClr val="FFF2CC"/>
              </a:solidFill>
            </a:endParaRPr>
          </a:p>
          <a:p>
            <a:pPr indent="-317500" lvl="0" marL="457200" rtl="0" algn="l">
              <a:spcBef>
                <a:spcPts val="0"/>
              </a:spcBef>
              <a:spcAft>
                <a:spcPts val="0"/>
              </a:spcAft>
              <a:buClr>
                <a:srgbClr val="FFF2CC"/>
              </a:buClr>
              <a:buSzPts val="1400"/>
              <a:buFont typeface="Average"/>
              <a:buChar char="●"/>
            </a:pPr>
            <a:r>
              <a:rPr lang="en" sz="1400">
                <a:solidFill>
                  <a:srgbClr val="FFF2CC"/>
                </a:solidFill>
              </a:rPr>
              <a:t>Eliminate unnecessary details that are not intended to test the performance of the LLM.</a:t>
            </a:r>
            <a:endParaRPr sz="1400">
              <a:solidFill>
                <a:srgbClr val="FFF2CC"/>
              </a:solidFill>
            </a:endParaRPr>
          </a:p>
          <a:p>
            <a:pPr indent="-317500" lvl="0" marL="457200" rtl="0" algn="l">
              <a:spcBef>
                <a:spcPts val="0"/>
              </a:spcBef>
              <a:spcAft>
                <a:spcPts val="0"/>
              </a:spcAft>
              <a:buClr>
                <a:srgbClr val="FFF2CC"/>
              </a:buClr>
              <a:buSzPts val="1400"/>
              <a:buFont typeface="Average"/>
              <a:buChar char="●"/>
            </a:pPr>
            <a:r>
              <a:rPr lang="en" sz="1400">
                <a:solidFill>
                  <a:srgbClr val="FFF2CC"/>
                </a:solidFill>
              </a:rPr>
              <a:t>Prepare three reference TikZ graphs by altering color, size, position, TikZ libraries, and adding text annotations, while ensuring all three references meet the requirements specified in the captions.</a:t>
            </a:r>
            <a:endParaRPr sz="1400">
              <a:solidFill>
                <a:srgbClr val="FFF2CC"/>
              </a:solidFill>
            </a:endParaRPr>
          </a:p>
          <a:p>
            <a:pPr indent="0" lvl="0" marL="457200" rtl="0" algn="l">
              <a:lnSpc>
                <a:spcPct val="100000"/>
              </a:lnSpc>
              <a:spcBef>
                <a:spcPts val="1200"/>
              </a:spcBef>
              <a:spcAft>
                <a:spcPts val="0"/>
              </a:spcAft>
              <a:buNone/>
            </a:pPr>
            <a:r>
              <a:t/>
            </a:r>
            <a:endParaRPr>
              <a:solidFill>
                <a:schemeClr val="accent5"/>
              </a:solidFill>
            </a:endParaRPr>
          </a:p>
          <a:p>
            <a:pPr indent="0" lvl="0" marL="457200" rtl="0" algn="l">
              <a:lnSpc>
                <a:spcPct val="100000"/>
              </a:lnSpc>
              <a:spcBef>
                <a:spcPts val="1200"/>
              </a:spcBef>
              <a:spcAft>
                <a:spcPts val="1200"/>
              </a:spcAft>
              <a:buSzPts val="1300"/>
              <a:buNone/>
            </a:pPr>
            <a:r>
              <a:t/>
            </a:r>
            <a:endParaRPr sz="2000">
              <a:solidFill>
                <a:schemeClr val="accent5"/>
              </a:solidFill>
            </a:endParaRPr>
          </a:p>
        </p:txBody>
      </p:sp>
      <p:sp>
        <p:nvSpPr>
          <p:cNvPr id="88" name="Google Shape;88;p17"/>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sz="2222">
                <a:solidFill>
                  <a:schemeClr val="accent5"/>
                </a:solidFill>
                <a:latin typeface="Average"/>
                <a:ea typeface="Average"/>
                <a:cs typeface="Average"/>
                <a:sym typeface="Average"/>
              </a:rPr>
              <a:t>Examples</a:t>
            </a:r>
            <a:endParaRPr sz="2222">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94" name="Google Shape;94;p18"/>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5" name="Google Shape;95;p18"/>
          <p:cNvSpPr txBox="1"/>
          <p:nvPr/>
        </p:nvSpPr>
        <p:spPr>
          <a:xfrm>
            <a:off x="476250" y="1151950"/>
            <a:ext cx="44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4CCCC"/>
                </a:highlight>
                <a:latin typeface="Average"/>
                <a:ea typeface="Average"/>
                <a:cs typeface="Average"/>
                <a:sym typeface="Average"/>
              </a:rPr>
              <a:t>Original Caption:</a:t>
            </a:r>
            <a:r>
              <a:rPr lang="en" sz="1100">
                <a:highlight>
                  <a:srgbClr val="F4CCCC"/>
                </a:highlight>
                <a:latin typeface="Average"/>
                <a:ea typeface="Average"/>
                <a:cs typeface="Average"/>
                <a:sym typeface="Average"/>
              </a:rPr>
              <a:t> </a:t>
            </a:r>
            <a:r>
              <a:rPr lang="en" sz="1100">
                <a:highlight>
                  <a:srgbClr val="F4CCCC"/>
                </a:highlight>
                <a:latin typeface="Average"/>
                <a:ea typeface="Average"/>
                <a:cs typeface="Average"/>
                <a:sym typeface="Average"/>
              </a:rPr>
              <a:t>Diagram for Lemma pasting-lemma-ac.</a:t>
            </a:r>
            <a:endParaRPr sz="1500">
              <a:latin typeface="Average"/>
              <a:ea typeface="Average"/>
              <a:cs typeface="Average"/>
              <a:sym typeface="Average"/>
            </a:endParaRPr>
          </a:p>
        </p:txBody>
      </p:sp>
      <p:sp>
        <p:nvSpPr>
          <p:cNvPr id="96" name="Google Shape;96;p18"/>
          <p:cNvSpPr txBox="1"/>
          <p:nvPr/>
        </p:nvSpPr>
        <p:spPr>
          <a:xfrm>
            <a:off x="455350" y="1505950"/>
            <a:ext cx="6650400" cy="692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100">
                <a:highlight>
                  <a:srgbClr val="D9EAD3"/>
                </a:highlight>
                <a:latin typeface="Average"/>
                <a:ea typeface="Average"/>
                <a:cs typeface="Average"/>
                <a:sym typeface="Average"/>
              </a:rPr>
              <a:t>Modified Caption:</a:t>
            </a:r>
            <a:r>
              <a:rPr lang="en" sz="1100">
                <a:highlight>
                  <a:srgbClr val="D9EAD3"/>
                </a:highlight>
                <a:latin typeface="Average"/>
                <a:ea typeface="Average"/>
                <a:cs typeface="Average"/>
                <a:sym typeface="Average"/>
              </a:rPr>
              <a:t> </a:t>
            </a:r>
            <a:r>
              <a:rPr lang="en" sz="1100">
                <a:highlight>
                  <a:srgbClr val="D9EAD3"/>
                </a:highlight>
                <a:latin typeface="Average"/>
                <a:ea typeface="Average"/>
                <a:cs typeface="Average"/>
                <a:sym typeface="Average"/>
              </a:rPr>
              <a:t>An ellipse rotated 45 degrees counterclockwise. A horizontal line passes through it and divides the ellipse into two parts of equal area. The upper part is blue and marked as sigma 1, and the lower part is green and marked as sigma 2.</a:t>
            </a:r>
            <a:endParaRPr sz="1500">
              <a:highlight>
                <a:srgbClr val="D9EAD3"/>
              </a:highlight>
              <a:latin typeface="Average"/>
              <a:ea typeface="Average"/>
              <a:cs typeface="Average"/>
              <a:sym typeface="Average"/>
            </a:endParaRPr>
          </a:p>
        </p:txBody>
      </p:sp>
      <p:pic>
        <p:nvPicPr>
          <p:cNvPr id="97" name="Google Shape;97;p18"/>
          <p:cNvPicPr preferRelativeResize="0"/>
          <p:nvPr/>
        </p:nvPicPr>
        <p:blipFill>
          <a:blip r:embed="rId3">
            <a:alphaModFix/>
          </a:blip>
          <a:stretch>
            <a:fillRect/>
          </a:stretch>
        </p:blipFill>
        <p:spPr>
          <a:xfrm>
            <a:off x="590400" y="2766388"/>
            <a:ext cx="1514475" cy="1514475"/>
          </a:xfrm>
          <a:prstGeom prst="rect">
            <a:avLst/>
          </a:prstGeom>
          <a:noFill/>
          <a:ln>
            <a:noFill/>
          </a:ln>
        </p:spPr>
      </p:pic>
      <p:pic>
        <p:nvPicPr>
          <p:cNvPr id="98" name="Google Shape;98;p18"/>
          <p:cNvPicPr preferRelativeResize="0"/>
          <p:nvPr/>
        </p:nvPicPr>
        <p:blipFill>
          <a:blip r:embed="rId4">
            <a:alphaModFix/>
          </a:blip>
          <a:stretch>
            <a:fillRect/>
          </a:stretch>
        </p:blipFill>
        <p:spPr>
          <a:xfrm>
            <a:off x="2495400" y="2766400"/>
            <a:ext cx="2437625" cy="1514475"/>
          </a:xfrm>
          <a:prstGeom prst="rect">
            <a:avLst/>
          </a:prstGeom>
          <a:noFill/>
          <a:ln>
            <a:noFill/>
          </a:ln>
        </p:spPr>
      </p:pic>
      <p:pic>
        <p:nvPicPr>
          <p:cNvPr id="99" name="Google Shape;99;p18"/>
          <p:cNvPicPr preferRelativeResize="0"/>
          <p:nvPr/>
        </p:nvPicPr>
        <p:blipFill>
          <a:blip r:embed="rId5">
            <a:alphaModFix/>
          </a:blip>
          <a:stretch>
            <a:fillRect/>
          </a:stretch>
        </p:blipFill>
        <p:spPr>
          <a:xfrm>
            <a:off x="5206925" y="2795375"/>
            <a:ext cx="2437625" cy="1456506"/>
          </a:xfrm>
          <a:prstGeom prst="rect">
            <a:avLst/>
          </a:prstGeom>
          <a:noFill/>
          <a:ln>
            <a:noFill/>
          </a:ln>
        </p:spPr>
      </p:pic>
      <p:sp>
        <p:nvSpPr>
          <p:cNvPr id="100" name="Google Shape;100;p18"/>
          <p:cNvSpPr txBox="1"/>
          <p:nvPr/>
        </p:nvSpPr>
        <p:spPr>
          <a:xfrm>
            <a:off x="542300" y="2227100"/>
            <a:ext cx="3000000" cy="316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900">
                <a:solidFill>
                  <a:srgbClr val="111827"/>
                </a:solidFill>
                <a:highlight>
                  <a:srgbClr val="D9EAD3"/>
                </a:highlight>
              </a:rPr>
              <a:t>Three </a:t>
            </a:r>
            <a:r>
              <a:rPr b="1" lang="en" sz="900">
                <a:solidFill>
                  <a:srgbClr val="111827"/>
                </a:solidFill>
                <a:highlight>
                  <a:srgbClr val="D9EAD3"/>
                </a:highlight>
              </a:rPr>
              <a:t>reference</a:t>
            </a:r>
            <a:r>
              <a:rPr b="1" lang="en" sz="900">
                <a:solidFill>
                  <a:srgbClr val="111827"/>
                </a:solidFill>
              </a:rPr>
              <a:t>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40000"/>
              <a:buNone/>
            </a:pPr>
            <a:r>
              <a:rPr lang="en" sz="2222">
                <a:solidFill>
                  <a:schemeClr val="accent5"/>
                </a:solidFill>
                <a:latin typeface="Average"/>
                <a:ea typeface="Average"/>
                <a:cs typeface="Average"/>
                <a:sym typeface="Average"/>
              </a:rPr>
              <a:t>Examples</a:t>
            </a:r>
            <a:endParaRPr sz="2222">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106" name="Google Shape;106;p19"/>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19"/>
          <p:cNvSpPr txBox="1"/>
          <p:nvPr/>
        </p:nvSpPr>
        <p:spPr>
          <a:xfrm>
            <a:off x="470625" y="4299825"/>
            <a:ext cx="7918500" cy="43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1600">
              <a:solidFill>
                <a:srgbClr val="F1C232"/>
              </a:solidFill>
              <a:latin typeface="Average"/>
              <a:ea typeface="Average"/>
              <a:cs typeface="Average"/>
              <a:sym typeface="Average"/>
            </a:endParaRPr>
          </a:p>
        </p:txBody>
      </p:sp>
      <p:sp>
        <p:nvSpPr>
          <p:cNvPr id="108" name="Google Shape;108;p19"/>
          <p:cNvSpPr txBox="1"/>
          <p:nvPr/>
        </p:nvSpPr>
        <p:spPr>
          <a:xfrm>
            <a:off x="413625" y="1047075"/>
            <a:ext cx="8032500" cy="7233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 sz="1300">
                <a:highlight>
                  <a:srgbClr val="D9EAD3"/>
                </a:highlight>
                <a:latin typeface="Average"/>
                <a:ea typeface="Average"/>
                <a:cs typeface="Average"/>
                <a:sym typeface="Average"/>
              </a:rPr>
              <a:t>Modified Caption:</a:t>
            </a:r>
            <a:r>
              <a:rPr lang="en" sz="1300">
                <a:highlight>
                  <a:srgbClr val="D9EAD3"/>
                </a:highlight>
                <a:latin typeface="Average"/>
                <a:ea typeface="Average"/>
                <a:cs typeface="Average"/>
                <a:sym typeface="Average"/>
              </a:rPr>
              <a:t> </a:t>
            </a:r>
            <a:r>
              <a:rPr lang="en" sz="1100">
                <a:solidFill>
                  <a:srgbClr val="111827"/>
                </a:solidFill>
                <a:highlight>
                  <a:srgbClr val="D9EAD3"/>
                </a:highlight>
              </a:rPr>
              <a:t>There are four sets of points on the boundary of the circle, (x1, x2), (x3, x4), (y1, y2) and (y3, y4), where the line segment x4-y3 is parallel to x3-y4, and the line segment x1-y2 is parallel to x2-y1. These four line segments have four intersection points.</a:t>
            </a:r>
            <a:endParaRPr sz="1700">
              <a:highlight>
                <a:srgbClr val="D9EAD3"/>
              </a:highlight>
              <a:latin typeface="Average"/>
              <a:ea typeface="Average"/>
              <a:cs typeface="Average"/>
              <a:sym typeface="Average"/>
            </a:endParaRPr>
          </a:p>
        </p:txBody>
      </p:sp>
      <p:pic>
        <p:nvPicPr>
          <p:cNvPr id="109" name="Google Shape;109;p19"/>
          <p:cNvPicPr preferRelativeResize="0"/>
          <p:nvPr/>
        </p:nvPicPr>
        <p:blipFill>
          <a:blip r:embed="rId3">
            <a:alphaModFix/>
          </a:blip>
          <a:stretch>
            <a:fillRect/>
          </a:stretch>
        </p:blipFill>
        <p:spPr>
          <a:xfrm>
            <a:off x="476250" y="2169700"/>
            <a:ext cx="1769675" cy="1769675"/>
          </a:xfrm>
          <a:prstGeom prst="rect">
            <a:avLst/>
          </a:prstGeom>
          <a:noFill/>
          <a:ln>
            <a:noFill/>
          </a:ln>
        </p:spPr>
      </p:pic>
      <p:sp>
        <p:nvSpPr>
          <p:cNvPr id="110" name="Google Shape;110;p19"/>
          <p:cNvSpPr txBox="1"/>
          <p:nvPr/>
        </p:nvSpPr>
        <p:spPr>
          <a:xfrm>
            <a:off x="476250" y="1746988"/>
            <a:ext cx="44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F4CCCC"/>
                </a:highlight>
                <a:latin typeface="Average"/>
                <a:ea typeface="Average"/>
                <a:cs typeface="Average"/>
                <a:sym typeface="Average"/>
              </a:rPr>
              <a:t>Original Graph</a:t>
            </a:r>
            <a:endParaRPr sz="1500">
              <a:latin typeface="Average"/>
              <a:ea typeface="Average"/>
              <a:cs typeface="Average"/>
              <a:sym typeface="Average"/>
            </a:endParaRPr>
          </a:p>
        </p:txBody>
      </p:sp>
      <p:sp>
        <p:nvSpPr>
          <p:cNvPr id="111" name="Google Shape;111;p19"/>
          <p:cNvSpPr txBox="1"/>
          <p:nvPr/>
        </p:nvSpPr>
        <p:spPr>
          <a:xfrm>
            <a:off x="3082925" y="1746988"/>
            <a:ext cx="44847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D9EAD3"/>
                </a:highlight>
                <a:latin typeface="Average"/>
                <a:ea typeface="Average"/>
                <a:cs typeface="Average"/>
                <a:sym typeface="Average"/>
              </a:rPr>
              <a:t>Modified</a:t>
            </a:r>
            <a:r>
              <a:rPr b="1" lang="en" sz="1100">
                <a:highlight>
                  <a:srgbClr val="D9EAD3"/>
                </a:highlight>
                <a:latin typeface="Average"/>
                <a:ea typeface="Average"/>
                <a:cs typeface="Average"/>
                <a:sym typeface="Average"/>
              </a:rPr>
              <a:t> Graph</a:t>
            </a:r>
            <a:endParaRPr sz="1500">
              <a:highlight>
                <a:srgbClr val="D9EAD3"/>
              </a:highlight>
              <a:latin typeface="Average"/>
              <a:ea typeface="Average"/>
              <a:cs typeface="Average"/>
              <a:sym typeface="Average"/>
            </a:endParaRPr>
          </a:p>
        </p:txBody>
      </p:sp>
      <p:pic>
        <p:nvPicPr>
          <p:cNvPr id="112" name="Google Shape;112;p19"/>
          <p:cNvPicPr preferRelativeResize="0"/>
          <p:nvPr/>
        </p:nvPicPr>
        <p:blipFill>
          <a:blip r:embed="rId4">
            <a:alphaModFix/>
          </a:blip>
          <a:stretch>
            <a:fillRect/>
          </a:stretch>
        </p:blipFill>
        <p:spPr>
          <a:xfrm>
            <a:off x="3142000" y="2169700"/>
            <a:ext cx="1731748" cy="1769675"/>
          </a:xfrm>
          <a:prstGeom prst="rect">
            <a:avLst/>
          </a:prstGeom>
          <a:noFill/>
          <a:ln>
            <a:noFill/>
          </a:ln>
        </p:spPr>
      </p:pic>
      <p:sp>
        <p:nvSpPr>
          <p:cNvPr id="113" name="Google Shape;113;p19"/>
          <p:cNvSpPr txBox="1"/>
          <p:nvPr/>
        </p:nvSpPr>
        <p:spPr>
          <a:xfrm>
            <a:off x="5836050" y="1747000"/>
            <a:ext cx="28644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100">
                <a:highlight>
                  <a:srgbClr val="D9EAD3"/>
                </a:highlight>
                <a:latin typeface="Average"/>
                <a:ea typeface="Average"/>
                <a:cs typeface="Average"/>
                <a:sym typeface="Average"/>
              </a:rPr>
              <a:t>GPT4 </a:t>
            </a:r>
            <a:r>
              <a:rPr b="1" lang="en" sz="1100">
                <a:highlight>
                  <a:srgbClr val="D9EAD3"/>
                </a:highlight>
                <a:latin typeface="Average"/>
                <a:ea typeface="Average"/>
                <a:cs typeface="Average"/>
                <a:sym typeface="Average"/>
              </a:rPr>
              <a:t>Graph</a:t>
            </a:r>
            <a:endParaRPr/>
          </a:p>
        </p:txBody>
      </p:sp>
      <p:pic>
        <p:nvPicPr>
          <p:cNvPr id="114" name="Google Shape;114;p19"/>
          <p:cNvPicPr preferRelativeResize="0"/>
          <p:nvPr/>
        </p:nvPicPr>
        <p:blipFill>
          <a:blip r:embed="rId5">
            <a:alphaModFix/>
          </a:blip>
          <a:stretch>
            <a:fillRect/>
          </a:stretch>
        </p:blipFill>
        <p:spPr>
          <a:xfrm>
            <a:off x="5899000" y="2131300"/>
            <a:ext cx="1769675" cy="1769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55599" lvl="0" marL="457200" rtl="0" algn="l">
              <a:lnSpc>
                <a:spcPct val="100000"/>
              </a:lnSpc>
              <a:spcBef>
                <a:spcPts val="0"/>
              </a:spcBef>
              <a:spcAft>
                <a:spcPts val="0"/>
              </a:spcAft>
              <a:buClr>
                <a:schemeClr val="accent5"/>
              </a:buClr>
              <a:buSzPct val="100000"/>
              <a:buFont typeface="Average"/>
              <a:buChar char="❏"/>
            </a:pPr>
            <a:r>
              <a:rPr lang="en" sz="2222">
                <a:solidFill>
                  <a:schemeClr val="accent5"/>
                </a:solidFill>
                <a:latin typeface="Average"/>
                <a:ea typeface="Average"/>
                <a:cs typeface="Average"/>
                <a:sym typeface="Average"/>
              </a:rPr>
              <a:t>Initial GPT4 Tests</a:t>
            </a:r>
            <a:endParaRPr sz="2222">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120" name="Google Shape;120;p20"/>
          <p:cNvSpPr txBox="1"/>
          <p:nvPr>
            <p:ph idx="1" type="body"/>
          </p:nvPr>
        </p:nvSpPr>
        <p:spPr>
          <a:xfrm>
            <a:off x="907275" y="1205500"/>
            <a:ext cx="7486500" cy="305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275"/>
              <a:buNone/>
            </a:pPr>
            <a:r>
              <a:rPr i="1" lang="en" sz="1325">
                <a:solidFill>
                  <a:srgbClr val="FFD966"/>
                </a:solidFill>
              </a:rPr>
              <a:t>Spatial Reasoning:</a:t>
            </a:r>
            <a:r>
              <a:rPr b="1" i="1" lang="en" sz="1325">
                <a:solidFill>
                  <a:srgbClr val="FFF2CC"/>
                </a:solidFill>
              </a:rPr>
              <a:t> </a:t>
            </a:r>
            <a:r>
              <a:rPr b="1" i="1" lang="en" sz="1225">
                <a:solidFill>
                  <a:srgbClr val="FFF2CC"/>
                </a:solidFill>
              </a:rPr>
              <a:t> </a:t>
            </a:r>
            <a:r>
              <a:rPr i="1" lang="en" sz="1275">
                <a:solidFill>
                  <a:srgbClr val="FFF2CC"/>
                </a:solidFill>
              </a:rPr>
              <a:t>concept of spatial reasoning is not evident, heavily rely on the TikZ grammar/library.</a:t>
            </a:r>
            <a:endParaRPr i="1" sz="1275">
              <a:solidFill>
                <a:srgbClr val="FFF2CC"/>
              </a:solidFill>
            </a:endParaRPr>
          </a:p>
          <a:p>
            <a:pPr indent="0" lvl="0" marL="0" rtl="0" algn="l">
              <a:lnSpc>
                <a:spcPct val="95000"/>
              </a:lnSpc>
              <a:spcBef>
                <a:spcPts val="400"/>
              </a:spcBef>
              <a:spcAft>
                <a:spcPts val="0"/>
              </a:spcAft>
              <a:buSzPts val="275"/>
              <a:buNone/>
            </a:pPr>
            <a:r>
              <a:t/>
            </a:r>
            <a:endParaRPr sz="775">
              <a:solidFill>
                <a:srgbClr val="FFF2CC"/>
              </a:solidFill>
            </a:endParaRPr>
          </a:p>
          <a:p>
            <a:pPr indent="0" lvl="0" marL="0" rtl="0" algn="l">
              <a:lnSpc>
                <a:spcPct val="95000"/>
              </a:lnSpc>
              <a:spcBef>
                <a:spcPts val="0"/>
              </a:spcBef>
              <a:spcAft>
                <a:spcPts val="0"/>
              </a:spcAft>
              <a:buSzPts val="275"/>
              <a:buNone/>
            </a:pPr>
            <a:r>
              <a:t/>
            </a:r>
            <a:endParaRPr sz="775">
              <a:solidFill>
                <a:srgbClr val="FFF2CC"/>
              </a:solidFill>
            </a:endParaRPr>
          </a:p>
          <a:p>
            <a:pPr indent="0" lvl="0" marL="0" rtl="0" algn="l">
              <a:lnSpc>
                <a:spcPct val="95000"/>
              </a:lnSpc>
              <a:spcBef>
                <a:spcPts val="0"/>
              </a:spcBef>
              <a:spcAft>
                <a:spcPts val="0"/>
              </a:spcAft>
              <a:buSzPts val="275"/>
              <a:buNone/>
            </a:pPr>
            <a:r>
              <a:t/>
            </a:r>
            <a:endParaRPr sz="775">
              <a:solidFill>
                <a:srgbClr val="FFF2CC"/>
              </a:solidFill>
            </a:endParaRPr>
          </a:p>
          <a:p>
            <a:pPr indent="0" lvl="0" marL="0" rtl="0" algn="l">
              <a:lnSpc>
                <a:spcPct val="95000"/>
              </a:lnSpc>
              <a:spcBef>
                <a:spcPts val="0"/>
              </a:spcBef>
              <a:spcAft>
                <a:spcPts val="0"/>
              </a:spcAft>
              <a:buSzPts val="275"/>
              <a:buNone/>
            </a:pPr>
            <a:r>
              <a:t/>
            </a:r>
            <a:endParaRPr sz="775">
              <a:solidFill>
                <a:srgbClr val="FFF2CC"/>
              </a:solidFill>
            </a:endParaRPr>
          </a:p>
          <a:p>
            <a:pPr indent="0" lvl="0" marL="0" rtl="0" algn="l">
              <a:lnSpc>
                <a:spcPct val="95000"/>
              </a:lnSpc>
              <a:spcBef>
                <a:spcPts val="0"/>
              </a:spcBef>
              <a:spcAft>
                <a:spcPts val="0"/>
              </a:spcAft>
              <a:buSzPts val="275"/>
              <a:buNone/>
            </a:pPr>
            <a:r>
              <a:t/>
            </a:r>
            <a:endParaRPr sz="775">
              <a:solidFill>
                <a:srgbClr val="FFF2CC"/>
              </a:solidFill>
            </a:endParaRPr>
          </a:p>
          <a:p>
            <a:pPr indent="0" lvl="0" marL="0" rtl="0" algn="l">
              <a:lnSpc>
                <a:spcPct val="95000"/>
              </a:lnSpc>
              <a:spcBef>
                <a:spcPts val="0"/>
              </a:spcBef>
              <a:spcAft>
                <a:spcPts val="0"/>
              </a:spcAft>
              <a:buSzPts val="275"/>
              <a:buNone/>
            </a:pPr>
            <a:r>
              <a:rPr lang="en" sz="900">
                <a:solidFill>
                  <a:srgbClr val="111827"/>
                </a:solidFill>
                <a:highlight>
                  <a:srgbClr val="D9EAD3"/>
                </a:highlight>
                <a:latin typeface="Arial"/>
                <a:ea typeface="Arial"/>
                <a:cs typeface="Arial"/>
                <a:sym typeface="Arial"/>
              </a:rPr>
              <a:t>\{bmatrix} </a:t>
            </a:r>
            <a:r>
              <a:rPr lang="en" sz="900">
                <a:solidFill>
                  <a:srgbClr val="111827"/>
                </a:solidFill>
                <a:latin typeface="Arial"/>
                <a:ea typeface="Arial"/>
                <a:cs typeface="Arial"/>
                <a:sym typeface="Arial"/>
              </a:rPr>
              <a:t>                                                         </a:t>
            </a:r>
            <a:r>
              <a:rPr lang="en" sz="900">
                <a:solidFill>
                  <a:srgbClr val="111827"/>
                </a:solidFill>
                <a:highlight>
                  <a:srgbClr val="D9EAD3"/>
                </a:highlight>
                <a:latin typeface="Arial"/>
                <a:ea typeface="Arial"/>
                <a:cs typeface="Arial"/>
                <a:sym typeface="Arial"/>
              </a:rPr>
              <a:t>\{pgfplot} </a:t>
            </a:r>
            <a:endParaRPr sz="900">
              <a:solidFill>
                <a:srgbClr val="111827"/>
              </a:solidFill>
              <a:highlight>
                <a:srgbClr val="D9EAD3"/>
              </a:highlight>
              <a:latin typeface="Arial"/>
              <a:ea typeface="Arial"/>
              <a:cs typeface="Arial"/>
              <a:sym typeface="Arial"/>
            </a:endParaRPr>
          </a:p>
          <a:p>
            <a:pPr indent="0" lvl="0" marL="0" rtl="0" algn="l">
              <a:lnSpc>
                <a:spcPct val="95000"/>
              </a:lnSpc>
              <a:spcBef>
                <a:spcPts val="0"/>
              </a:spcBef>
              <a:spcAft>
                <a:spcPts val="0"/>
              </a:spcAft>
              <a:buSzPts val="275"/>
              <a:buNone/>
            </a:pPr>
            <a:r>
              <a:t/>
            </a:r>
            <a:endParaRPr sz="900">
              <a:solidFill>
                <a:srgbClr val="111827"/>
              </a:solidFill>
              <a:highlight>
                <a:srgbClr val="FCE5CD"/>
              </a:highlight>
              <a:latin typeface="Arial"/>
              <a:ea typeface="Arial"/>
              <a:cs typeface="Arial"/>
              <a:sym typeface="Arial"/>
            </a:endParaRPr>
          </a:p>
          <a:p>
            <a:pPr indent="0" lvl="0" marL="457200" rtl="0" algn="l">
              <a:lnSpc>
                <a:spcPct val="95000"/>
              </a:lnSpc>
              <a:spcBef>
                <a:spcPts val="1200"/>
              </a:spcBef>
              <a:spcAft>
                <a:spcPts val="1200"/>
              </a:spcAft>
              <a:buSzPts val="325"/>
              <a:buNone/>
            </a:pPr>
            <a:r>
              <a:t/>
            </a:r>
            <a:endParaRPr sz="500">
              <a:solidFill>
                <a:schemeClr val="accent5"/>
              </a:solidFill>
            </a:endParaRPr>
          </a:p>
        </p:txBody>
      </p:sp>
      <p:sp>
        <p:nvSpPr>
          <p:cNvPr id="121" name="Google Shape;121;p20"/>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2" name="Google Shape;122;p20"/>
          <p:cNvPicPr preferRelativeResize="0"/>
          <p:nvPr/>
        </p:nvPicPr>
        <p:blipFill>
          <a:blip r:embed="rId3">
            <a:alphaModFix/>
          </a:blip>
          <a:stretch>
            <a:fillRect/>
          </a:stretch>
        </p:blipFill>
        <p:spPr>
          <a:xfrm>
            <a:off x="972825" y="2345225"/>
            <a:ext cx="2010250" cy="885400"/>
          </a:xfrm>
          <a:prstGeom prst="rect">
            <a:avLst/>
          </a:prstGeom>
          <a:noFill/>
          <a:ln>
            <a:noFill/>
          </a:ln>
        </p:spPr>
      </p:pic>
      <p:pic>
        <p:nvPicPr>
          <p:cNvPr id="123" name="Google Shape;123;p20"/>
          <p:cNvPicPr preferRelativeResize="0"/>
          <p:nvPr/>
        </p:nvPicPr>
        <p:blipFill>
          <a:blip r:embed="rId4">
            <a:alphaModFix/>
          </a:blip>
          <a:stretch>
            <a:fillRect/>
          </a:stretch>
        </p:blipFill>
        <p:spPr>
          <a:xfrm>
            <a:off x="3336675" y="2313050"/>
            <a:ext cx="1338300" cy="917575"/>
          </a:xfrm>
          <a:prstGeom prst="rect">
            <a:avLst/>
          </a:prstGeom>
          <a:noFill/>
          <a:ln>
            <a:noFill/>
          </a:ln>
        </p:spPr>
      </p:pic>
      <p:pic>
        <p:nvPicPr>
          <p:cNvPr id="124" name="Google Shape;124;p20"/>
          <p:cNvPicPr preferRelativeResize="0"/>
          <p:nvPr/>
        </p:nvPicPr>
        <p:blipFill>
          <a:blip r:embed="rId5">
            <a:alphaModFix/>
          </a:blip>
          <a:stretch>
            <a:fillRect/>
          </a:stretch>
        </p:blipFill>
        <p:spPr>
          <a:xfrm>
            <a:off x="972825" y="3666075"/>
            <a:ext cx="934325" cy="1117850"/>
          </a:xfrm>
          <a:prstGeom prst="rect">
            <a:avLst/>
          </a:prstGeom>
          <a:noFill/>
          <a:ln>
            <a:noFill/>
          </a:ln>
        </p:spPr>
      </p:pic>
      <p:pic>
        <p:nvPicPr>
          <p:cNvPr id="125" name="Google Shape;125;p20"/>
          <p:cNvPicPr preferRelativeResize="0"/>
          <p:nvPr/>
        </p:nvPicPr>
        <p:blipFill>
          <a:blip r:embed="rId6">
            <a:alphaModFix/>
          </a:blip>
          <a:stretch>
            <a:fillRect/>
          </a:stretch>
        </p:blipFill>
        <p:spPr>
          <a:xfrm>
            <a:off x="2160375" y="3666075"/>
            <a:ext cx="1117850" cy="1117850"/>
          </a:xfrm>
          <a:prstGeom prst="rect">
            <a:avLst/>
          </a:prstGeom>
          <a:noFill/>
          <a:ln>
            <a:noFill/>
          </a:ln>
        </p:spPr>
      </p:pic>
      <p:sp>
        <p:nvSpPr>
          <p:cNvPr id="126" name="Google Shape;126;p20"/>
          <p:cNvSpPr txBox="1"/>
          <p:nvPr/>
        </p:nvSpPr>
        <p:spPr>
          <a:xfrm>
            <a:off x="907275" y="3349875"/>
            <a:ext cx="3065700" cy="3162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lang="en" sz="900">
                <a:solidFill>
                  <a:srgbClr val="111827"/>
                </a:solidFill>
                <a:highlight>
                  <a:srgbClr val="D9EAD3"/>
                </a:highlight>
              </a:rPr>
              <a:t>reference</a:t>
            </a:r>
            <a:r>
              <a:rPr lang="en" sz="900">
                <a:solidFill>
                  <a:srgbClr val="111827"/>
                </a:solidFill>
              </a:rPr>
              <a:t>                      </a:t>
            </a:r>
            <a:r>
              <a:rPr lang="en" sz="900">
                <a:solidFill>
                  <a:srgbClr val="111827"/>
                </a:solidFill>
                <a:highlight>
                  <a:srgbClr val="F4CCCC"/>
                </a:highlight>
              </a:rPr>
              <a:t>GPT 4</a:t>
            </a:r>
            <a:endParaRPr sz="900">
              <a:solidFill>
                <a:srgbClr val="111827"/>
              </a:solidFill>
              <a:highlight>
                <a:srgbClr val="F4CCCC"/>
              </a:highlight>
            </a:endParaRPr>
          </a:p>
        </p:txBody>
      </p:sp>
      <p:sp>
        <p:nvSpPr>
          <p:cNvPr id="127" name="Google Shape;127;p20"/>
          <p:cNvSpPr txBox="1"/>
          <p:nvPr/>
        </p:nvSpPr>
        <p:spPr>
          <a:xfrm>
            <a:off x="4946050" y="2470913"/>
            <a:ext cx="4092900" cy="7569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400"/>
              </a:spcBef>
              <a:spcAft>
                <a:spcPts val="0"/>
              </a:spcAft>
              <a:buNone/>
            </a:pPr>
            <a:r>
              <a:rPr b="1" i="1" lang="en" sz="1275">
                <a:solidFill>
                  <a:schemeClr val="lt1"/>
                </a:solidFill>
                <a:highlight>
                  <a:srgbClr val="D9EAD3"/>
                </a:highlight>
                <a:latin typeface="Average"/>
                <a:ea typeface="Average"/>
                <a:cs typeface="Average"/>
                <a:sym typeface="Average"/>
              </a:rPr>
              <a:t>← Two Successful examples: </a:t>
            </a:r>
            <a:endParaRPr b="1" i="1" sz="1275">
              <a:solidFill>
                <a:schemeClr val="lt1"/>
              </a:solidFill>
              <a:highlight>
                <a:srgbClr val="D9EAD3"/>
              </a:highlight>
              <a:latin typeface="Average"/>
              <a:ea typeface="Average"/>
              <a:cs typeface="Average"/>
              <a:sym typeface="Average"/>
            </a:endParaRPr>
          </a:p>
          <a:p>
            <a:pPr indent="0" lvl="0" marL="0" rtl="0" algn="just">
              <a:lnSpc>
                <a:spcPct val="95000"/>
              </a:lnSpc>
              <a:spcBef>
                <a:spcPts val="1400"/>
              </a:spcBef>
              <a:spcAft>
                <a:spcPts val="400"/>
              </a:spcAft>
              <a:buNone/>
            </a:pPr>
            <a:r>
              <a:rPr b="1" lang="en" sz="1275">
                <a:solidFill>
                  <a:schemeClr val="lt1"/>
                </a:solidFill>
                <a:highlight>
                  <a:srgbClr val="D9EAD3"/>
                </a:highlight>
                <a:latin typeface="Average"/>
                <a:ea typeface="Average"/>
                <a:cs typeface="Average"/>
                <a:sym typeface="Average"/>
              </a:rPr>
              <a:t>designed/covered by tikz libraries.</a:t>
            </a:r>
            <a:endParaRPr b="1">
              <a:solidFill>
                <a:schemeClr val="lt1"/>
              </a:solidFill>
              <a:highlight>
                <a:srgbClr val="D9EAD3"/>
              </a:highlight>
            </a:endParaRPr>
          </a:p>
        </p:txBody>
      </p:sp>
      <p:sp>
        <p:nvSpPr>
          <p:cNvPr id="128" name="Google Shape;128;p20"/>
          <p:cNvSpPr txBox="1"/>
          <p:nvPr/>
        </p:nvSpPr>
        <p:spPr>
          <a:xfrm>
            <a:off x="5009400" y="3666075"/>
            <a:ext cx="3065700" cy="1149300"/>
          </a:xfrm>
          <a:prstGeom prst="rect">
            <a:avLst/>
          </a:prstGeom>
          <a:noFill/>
          <a:ln>
            <a:noFill/>
          </a:ln>
        </p:spPr>
        <p:txBody>
          <a:bodyPr anchorCtr="0" anchor="t" bIns="91425" lIns="91425" spcFirstLastPara="1" rIns="91425" wrap="square" tIns="91425">
            <a:spAutoFit/>
          </a:bodyPr>
          <a:lstStyle/>
          <a:p>
            <a:pPr indent="0" lvl="0" marL="0" rtl="0" algn="just">
              <a:lnSpc>
                <a:spcPct val="95000"/>
              </a:lnSpc>
              <a:spcBef>
                <a:spcPts val="1400"/>
              </a:spcBef>
              <a:spcAft>
                <a:spcPts val="0"/>
              </a:spcAft>
              <a:buNone/>
            </a:pPr>
            <a:r>
              <a:rPr b="1" i="1" lang="en" sz="1275">
                <a:highlight>
                  <a:srgbClr val="F4CCCC"/>
                </a:highlight>
                <a:latin typeface="Average"/>
                <a:ea typeface="Average"/>
                <a:cs typeface="Average"/>
                <a:sym typeface="Average"/>
              </a:rPr>
              <a:t>← Failed examples: </a:t>
            </a:r>
            <a:endParaRPr b="1" i="1" sz="1275">
              <a:highlight>
                <a:srgbClr val="F4CCCC"/>
              </a:highlight>
              <a:latin typeface="Average"/>
              <a:ea typeface="Average"/>
              <a:cs typeface="Average"/>
              <a:sym typeface="Average"/>
            </a:endParaRPr>
          </a:p>
          <a:p>
            <a:pPr indent="0" lvl="0" marL="0" rtl="0" algn="just">
              <a:lnSpc>
                <a:spcPct val="95000"/>
              </a:lnSpc>
              <a:spcBef>
                <a:spcPts val="1400"/>
              </a:spcBef>
              <a:spcAft>
                <a:spcPts val="400"/>
              </a:spcAft>
              <a:buNone/>
            </a:pPr>
            <a:r>
              <a:rPr b="1" lang="en" sz="1275">
                <a:highlight>
                  <a:srgbClr val="F4CCCC"/>
                </a:highlight>
                <a:latin typeface="Average"/>
                <a:ea typeface="Average"/>
                <a:cs typeface="Average"/>
                <a:sym typeface="Average"/>
              </a:rPr>
              <a:t>When some spatial</a:t>
            </a:r>
            <a:r>
              <a:rPr b="1" lang="en" sz="1275">
                <a:highlight>
                  <a:srgbClr val="F4CCCC"/>
                </a:highlight>
                <a:latin typeface="Average"/>
                <a:ea typeface="Average"/>
                <a:cs typeface="Average"/>
                <a:sym typeface="Average"/>
              </a:rPr>
              <a:t> reasoning/</a:t>
            </a:r>
            <a:r>
              <a:rPr b="1" lang="en" sz="1275">
                <a:highlight>
                  <a:srgbClr val="F4CCCC"/>
                </a:highlight>
                <a:latin typeface="Average"/>
                <a:ea typeface="Average"/>
                <a:cs typeface="Average"/>
                <a:sym typeface="Average"/>
              </a:rPr>
              <a:t>planning</a:t>
            </a:r>
            <a:r>
              <a:rPr b="1" lang="en" sz="1275">
                <a:highlight>
                  <a:srgbClr val="F4CCCC"/>
                </a:highlight>
                <a:latin typeface="Average"/>
                <a:ea typeface="Average"/>
                <a:cs typeface="Average"/>
                <a:sym typeface="Average"/>
              </a:rPr>
              <a:t> is required but there is not a library available</a:t>
            </a:r>
            <a:r>
              <a:rPr lang="en" sz="1275">
                <a:highlight>
                  <a:srgbClr val="F4CCCC"/>
                </a:highlight>
                <a:latin typeface="Average"/>
                <a:ea typeface="Average"/>
                <a:cs typeface="Average"/>
                <a:sym typeface="Average"/>
              </a:rPr>
              <a:t>.</a:t>
            </a:r>
            <a:endParaRPr>
              <a:highlight>
                <a:srgbClr val="F4CCCC"/>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355599" lvl="0" marL="457200" rtl="0" algn="l">
              <a:lnSpc>
                <a:spcPct val="100000"/>
              </a:lnSpc>
              <a:spcBef>
                <a:spcPts val="0"/>
              </a:spcBef>
              <a:spcAft>
                <a:spcPts val="0"/>
              </a:spcAft>
              <a:buClr>
                <a:schemeClr val="accent5"/>
              </a:buClr>
              <a:buSzPct val="100000"/>
              <a:buFont typeface="Average"/>
              <a:buChar char="❏"/>
            </a:pPr>
            <a:r>
              <a:rPr lang="en" sz="2222">
                <a:solidFill>
                  <a:schemeClr val="accent5"/>
                </a:solidFill>
                <a:latin typeface="Average"/>
                <a:ea typeface="Average"/>
                <a:cs typeface="Average"/>
                <a:sym typeface="Average"/>
              </a:rPr>
              <a:t>GPT4 Problems</a:t>
            </a:r>
            <a:endParaRPr sz="2222">
              <a:solidFill>
                <a:schemeClr val="accent5"/>
              </a:solidFill>
              <a:latin typeface="Average"/>
              <a:ea typeface="Average"/>
              <a:cs typeface="Average"/>
              <a:sym typeface="Average"/>
            </a:endParaRPr>
          </a:p>
          <a:p>
            <a:pPr indent="0" lvl="0" marL="0" rtl="0" algn="l">
              <a:lnSpc>
                <a:spcPct val="100000"/>
              </a:lnSpc>
              <a:spcBef>
                <a:spcPts val="0"/>
              </a:spcBef>
              <a:spcAft>
                <a:spcPts val="0"/>
              </a:spcAft>
              <a:buSzPct val="103703"/>
              <a:buNone/>
            </a:pPr>
            <a:r>
              <a:t/>
            </a:r>
            <a:endParaRPr>
              <a:solidFill>
                <a:schemeClr val="accent5"/>
              </a:solidFill>
              <a:latin typeface="Average"/>
              <a:ea typeface="Average"/>
              <a:cs typeface="Average"/>
              <a:sym typeface="Average"/>
            </a:endParaRPr>
          </a:p>
        </p:txBody>
      </p:sp>
      <p:sp>
        <p:nvSpPr>
          <p:cNvPr id="134" name="Google Shape;134;p21"/>
          <p:cNvSpPr txBox="1"/>
          <p:nvPr>
            <p:ph idx="1" type="body"/>
          </p:nvPr>
        </p:nvSpPr>
        <p:spPr>
          <a:xfrm>
            <a:off x="907275" y="1205500"/>
            <a:ext cx="7583100" cy="30564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Clr>
                <a:srgbClr val="FFF2CC"/>
              </a:buClr>
              <a:buSzPts val="1300"/>
              <a:buChar char="❏"/>
            </a:pPr>
            <a:r>
              <a:rPr b="1" i="1" lang="en" sz="1300">
                <a:solidFill>
                  <a:srgbClr val="FFF2CC"/>
                </a:solidFill>
              </a:rPr>
              <a:t>Position Computation: </a:t>
            </a:r>
            <a:r>
              <a:rPr lang="en" sz="1300">
                <a:solidFill>
                  <a:srgbClr val="FFF2CC"/>
                </a:solidFill>
              </a:rPr>
              <a:t> position computation failure, exceed the canvas boundaries; annotations can overlap, etc</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b="1" i="1" lang="en" sz="1300">
                <a:solidFill>
                  <a:srgbClr val="FFF2CC"/>
                </a:solidFill>
              </a:rPr>
              <a:t>Caption Sequencing:</a:t>
            </a:r>
            <a:r>
              <a:rPr b="1" lang="en" sz="1300">
                <a:solidFill>
                  <a:srgbClr val="FFF2CC"/>
                </a:solidFill>
              </a:rPr>
              <a:t> </a:t>
            </a:r>
            <a:r>
              <a:rPr lang="en" sz="1300">
                <a:solidFill>
                  <a:srgbClr val="FFF2CC"/>
                </a:solidFill>
              </a:rPr>
              <a:t>Fail long captions when additional requirements are specified later on.</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b="1" i="1" lang="en" sz="1300">
                <a:solidFill>
                  <a:srgbClr val="FFF2CC"/>
                </a:solidFill>
              </a:rPr>
              <a:t>Data Input:</a:t>
            </a:r>
            <a:r>
              <a:rPr b="1" lang="en" sz="1300">
                <a:solidFill>
                  <a:srgbClr val="FFF2CC"/>
                </a:solidFill>
              </a:rPr>
              <a:t> </a:t>
            </a:r>
            <a:r>
              <a:rPr lang="en" sz="1300">
                <a:solidFill>
                  <a:srgbClr val="FFF2CC"/>
                </a:solidFill>
              </a:rPr>
              <a:t>Inability to handle large sets of x/y values as input within caption.</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b="1" i="1" lang="en" sz="1300">
                <a:solidFill>
                  <a:srgbClr val="FFF2CC"/>
                </a:solidFill>
              </a:rPr>
              <a:t>Library Missing:</a:t>
            </a:r>
            <a:r>
              <a:rPr b="1" lang="en" sz="1300">
                <a:solidFill>
                  <a:srgbClr val="FFF2CC"/>
                </a:solidFill>
              </a:rPr>
              <a:t> </a:t>
            </a:r>
            <a:r>
              <a:rPr lang="en" sz="1300">
                <a:solidFill>
                  <a:srgbClr val="FFF2CC"/>
                </a:solidFill>
              </a:rPr>
              <a:t>frequently missed \usetikzlibrary{calc} </a:t>
            </a:r>
            <a:endParaRPr sz="1300">
              <a:solidFill>
                <a:srgbClr val="FFF2CC"/>
              </a:solidFill>
            </a:endParaRPr>
          </a:p>
          <a:p>
            <a:pPr indent="-311150" lvl="0" marL="457200" rtl="0" algn="l">
              <a:lnSpc>
                <a:spcPct val="200000"/>
              </a:lnSpc>
              <a:spcBef>
                <a:spcPts val="0"/>
              </a:spcBef>
              <a:spcAft>
                <a:spcPts val="0"/>
              </a:spcAft>
              <a:buClr>
                <a:srgbClr val="FFF2CC"/>
              </a:buClr>
              <a:buSzPts val="1300"/>
              <a:buChar char="❏"/>
            </a:pPr>
            <a:r>
              <a:rPr b="1" i="1" lang="en" sz="1300">
                <a:solidFill>
                  <a:srgbClr val="FFF2CC"/>
                </a:solidFill>
              </a:rPr>
              <a:t>Color Settings: </a:t>
            </a:r>
            <a:r>
              <a:rPr lang="en" sz="1300">
                <a:solidFill>
                  <a:srgbClr val="FFF2CC"/>
                </a:solidFill>
              </a:rPr>
              <a:t>add color in a wrong way because of certain caption requirement e.g. a light blue color. </a:t>
            </a:r>
            <a:r>
              <a:rPr lang="en" sz="1300">
                <a:solidFill>
                  <a:srgbClr val="000000"/>
                </a:solidFill>
                <a:highlight>
                  <a:srgbClr val="FCE5CD"/>
                </a:highlight>
              </a:rPr>
              <a:t>wrong way [color=light blue]</a:t>
            </a:r>
            <a:r>
              <a:rPr lang="en" sz="1300">
                <a:solidFill>
                  <a:srgbClr val="FFF2CC"/>
                </a:solidFill>
              </a:rPr>
              <a:t>, </a:t>
            </a:r>
            <a:r>
              <a:rPr lang="en" sz="1300">
                <a:solidFill>
                  <a:srgbClr val="111827"/>
                </a:solidFill>
                <a:highlight>
                  <a:srgbClr val="D9EAD3"/>
                </a:highlight>
              </a:rPr>
              <a:t>correct way [color = blue!20]</a:t>
            </a:r>
            <a:endParaRPr sz="1300">
              <a:solidFill>
                <a:srgbClr val="111827"/>
              </a:solidFill>
              <a:highlight>
                <a:srgbClr val="D9EAD3"/>
              </a:highlight>
            </a:endParaRPr>
          </a:p>
          <a:p>
            <a:pPr indent="0" lvl="0" marL="0" rtl="0" algn="l">
              <a:lnSpc>
                <a:spcPct val="95000"/>
              </a:lnSpc>
              <a:spcBef>
                <a:spcPts val="1400"/>
              </a:spcBef>
              <a:spcAft>
                <a:spcPts val="0"/>
              </a:spcAft>
              <a:buSzPts val="275"/>
              <a:buNone/>
            </a:pPr>
            <a:r>
              <a:t/>
            </a:r>
            <a:endParaRPr sz="1175">
              <a:solidFill>
                <a:srgbClr val="FFF2CC"/>
              </a:solidFill>
            </a:endParaRPr>
          </a:p>
          <a:p>
            <a:pPr indent="0" lvl="0" marL="0" rtl="0" algn="l">
              <a:lnSpc>
                <a:spcPct val="95000"/>
              </a:lnSpc>
              <a:spcBef>
                <a:spcPts val="400"/>
              </a:spcBef>
              <a:spcAft>
                <a:spcPts val="0"/>
              </a:spcAft>
              <a:buSzPts val="275"/>
              <a:buNone/>
            </a:pPr>
            <a:r>
              <a:t/>
            </a:r>
            <a:endParaRPr sz="650">
              <a:solidFill>
                <a:srgbClr val="FFF2CC"/>
              </a:solidFill>
            </a:endParaRPr>
          </a:p>
          <a:p>
            <a:pPr indent="0" lvl="0" marL="0" rtl="0" algn="l">
              <a:lnSpc>
                <a:spcPct val="95000"/>
              </a:lnSpc>
              <a:spcBef>
                <a:spcPts val="0"/>
              </a:spcBef>
              <a:spcAft>
                <a:spcPts val="0"/>
              </a:spcAft>
              <a:buSzPts val="275"/>
              <a:buNone/>
            </a:pPr>
            <a:r>
              <a:t/>
            </a:r>
            <a:endParaRPr sz="550">
              <a:solidFill>
                <a:srgbClr val="FFF2CC"/>
              </a:solidFill>
            </a:endParaRPr>
          </a:p>
          <a:p>
            <a:pPr indent="0" lvl="0" marL="0" rtl="0" algn="l">
              <a:lnSpc>
                <a:spcPct val="95000"/>
              </a:lnSpc>
              <a:spcBef>
                <a:spcPts val="0"/>
              </a:spcBef>
              <a:spcAft>
                <a:spcPts val="0"/>
              </a:spcAft>
              <a:buSzPts val="275"/>
              <a:buNone/>
            </a:pPr>
            <a:r>
              <a:t/>
            </a:r>
            <a:endParaRPr sz="550">
              <a:solidFill>
                <a:srgbClr val="FFF2CC"/>
              </a:solidFill>
            </a:endParaRPr>
          </a:p>
          <a:p>
            <a:pPr indent="0" lvl="0" marL="457200" rtl="0" algn="l">
              <a:lnSpc>
                <a:spcPct val="95000"/>
              </a:lnSpc>
              <a:spcBef>
                <a:spcPts val="1200"/>
              </a:spcBef>
              <a:spcAft>
                <a:spcPts val="1200"/>
              </a:spcAft>
              <a:buSzPts val="325"/>
              <a:buNone/>
            </a:pPr>
            <a:r>
              <a:t/>
            </a:r>
            <a:endParaRPr sz="500">
              <a:solidFill>
                <a:schemeClr val="accent5"/>
              </a:solidFill>
            </a:endParaRPr>
          </a:p>
        </p:txBody>
      </p:sp>
      <p:sp>
        <p:nvSpPr>
          <p:cNvPr id="135" name="Google Shape;135;p2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