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Montserrat Light" charset="1" panose="00000400000000000000"/>
      <p:regular r:id="rId14"/>
    </p:embeddedFont>
    <p:embeddedFont>
      <p:font typeface="Montserrat Light Bold" charset="1" panose="00000800000000000000"/>
      <p:regular r:id="rId15"/>
    </p:embeddedFont>
    <p:embeddedFont>
      <p:font typeface="Montserrat Light Italics" charset="1" panose="00000400000000000000"/>
      <p:regular r:id="rId16"/>
    </p:embeddedFont>
    <p:embeddedFont>
      <p:font typeface="Montserrat Light Bold Italics" charset="1" panose="00000800000000000000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DM Sans Italics" charset="1" panose="00000000000000000000"/>
      <p:regular r:id="rId20"/>
    </p:embeddedFont>
    <p:embeddedFont>
      <p:font typeface="DM Sans Bold Italics" charset="1" panose="00000000000000000000"/>
      <p:regular r:id="rId21"/>
    </p:embeddedFont>
    <p:embeddedFont>
      <p:font typeface="Open Sans Extra Bold" charset="1" panose="020B0906030804020204"/>
      <p:regular r:id="rId22"/>
    </p:embeddedFont>
    <p:embeddedFont>
      <p:font typeface="Open Sans Extra Bold Italics" charset="1" panose="020B0906030804020204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  <p:embeddedFont>
      <p:font typeface="Open Sauce Italics" charset="1" panose="00000500000000000000"/>
      <p:regular r:id="rId26"/>
    </p:embeddedFont>
    <p:embeddedFont>
      <p:font typeface="Open Sauce Bold Italics" charset="1" panose="000008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jpe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jpe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jpe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jpeg" Type="http://schemas.openxmlformats.org/officeDocument/2006/relationships/image"/><Relationship Id="rId6" Target="../media/image8.pn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729547" y="721916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DATA MANAGEMENT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36549" y="1670943"/>
            <a:ext cx="3782930" cy="132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0"/>
              </a:lnSpc>
            </a:pPr>
            <a:r>
              <a:rPr lang="en-US" sz="1935" spc="189">
                <a:solidFill>
                  <a:srgbClr val="231F20"/>
                </a:solidFill>
                <a:latin typeface="Montserrat Classic Bold"/>
              </a:rPr>
              <a:t>CÉDRIC BERTRAND </a:t>
            </a:r>
          </a:p>
          <a:p>
            <a:pPr algn="ctr">
              <a:lnSpc>
                <a:spcPts val="2670"/>
              </a:lnSpc>
            </a:pPr>
            <a:r>
              <a:rPr lang="en-US" sz="1935" spc="189">
                <a:solidFill>
                  <a:srgbClr val="231F20"/>
                </a:solidFill>
                <a:latin typeface="Montserrat Classic Bold"/>
              </a:rPr>
              <a:t>ROXANNE SCHUMAKER </a:t>
            </a:r>
          </a:p>
          <a:p>
            <a:pPr algn="ctr">
              <a:lnSpc>
                <a:spcPts val="2670"/>
              </a:lnSpc>
            </a:pPr>
            <a:r>
              <a:rPr lang="en-US" sz="1935" spc="189">
                <a:solidFill>
                  <a:srgbClr val="231F20"/>
                </a:solidFill>
                <a:latin typeface="Montserrat Classic Bold"/>
              </a:rPr>
              <a:t>MAXIME LEJEUNE</a:t>
            </a:r>
          </a:p>
          <a:p>
            <a:pPr algn="ctr" marL="0" indent="0" lvl="0">
              <a:lnSpc>
                <a:spcPts val="267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950679" y="8021545"/>
            <a:ext cx="4386642" cy="123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37"/>
              </a:lnSpc>
            </a:pPr>
            <a:r>
              <a:rPr lang="en-US" sz="7346" spc="719">
                <a:solidFill>
                  <a:srgbClr val="231F20"/>
                </a:solidFill>
                <a:latin typeface="Oswald Bold"/>
              </a:rPr>
              <a:t>GROUP 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34612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50954" y="549718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0954" y="671489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793261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3333137"/>
            <a:ext cx="5790503" cy="459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7"/>
              </a:lnSpc>
            </a:pPr>
            <a:r>
              <a:rPr lang="en-US" sz="2824" spc="276">
                <a:solidFill>
                  <a:srgbClr val="231F20"/>
                </a:solidFill>
                <a:latin typeface="DM Sans"/>
              </a:rPr>
              <a:t>OUR INITIAL GOAL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4457507"/>
            <a:ext cx="6076629" cy="459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7"/>
              </a:lnSpc>
            </a:pPr>
            <a:r>
              <a:rPr lang="en-US" sz="2824" spc="276">
                <a:solidFill>
                  <a:srgbClr val="231F20"/>
                </a:solidFill>
                <a:latin typeface="DM Sans"/>
              </a:rPr>
              <a:t>WEBSCRAPING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6799591"/>
            <a:ext cx="5790503" cy="459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>
                <a:solidFill>
                  <a:srgbClr val="231F20"/>
                </a:solidFill>
                <a:latin typeface="DM Sans"/>
              </a:rPr>
              <a:t>PREDICTION MODELS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628549"/>
            <a:ext cx="6076629" cy="459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>
                <a:solidFill>
                  <a:srgbClr val="231F20"/>
                </a:solidFill>
                <a:latin typeface="DM Sans"/>
              </a:rPr>
              <a:t>DATA VISUALISATION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8017306"/>
            <a:ext cx="6076629" cy="459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7"/>
              </a:lnSpc>
              <a:spcBef>
                <a:spcPct val="0"/>
              </a:spcBef>
            </a:pPr>
            <a:r>
              <a:rPr lang="en-US" sz="2824" spc="276">
                <a:solidFill>
                  <a:srgbClr val="231F20"/>
                </a:solidFill>
                <a:latin typeface="DM Sans"/>
              </a:rPr>
              <a:t>CONCLUSION AND RESULTS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58785" y="1049603"/>
            <a:ext cx="6176060" cy="8208697"/>
          </a:xfrm>
          <a:custGeom>
            <a:avLst/>
            <a:gdLst/>
            <a:ahLst/>
            <a:cxnLst/>
            <a:rect r="r" b="b" t="t" l="l"/>
            <a:pathLst>
              <a:path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400" r="0" b="-640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2579" y="709865"/>
            <a:ext cx="11520803" cy="168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OUR INITIAL GOAL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99" y="3348680"/>
            <a:ext cx="7601475" cy="190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We wanted to help owners predict their </a:t>
            </a:r>
            <a:r>
              <a:rPr lang="en-US" sz="2210" spc="216">
                <a:solidFill>
                  <a:srgbClr val="231F20"/>
                </a:solidFill>
                <a:latin typeface="DM Sans Bold"/>
              </a:rPr>
              <a:t>restaurant’s rating</a:t>
            </a:r>
            <a:r>
              <a:rPr lang="en-US" sz="2210" spc="216">
                <a:solidFill>
                  <a:srgbClr val="231F20"/>
                </a:solidFill>
                <a:latin typeface="DM Sans"/>
              </a:rPr>
              <a:t>. We wanted to use our knowledge in webscraping and prediction models in order to get predictions about the restaurants ratings in Bruxelles.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08899" y="6005886"/>
            <a:ext cx="7601475" cy="152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Retrieving data about </a:t>
            </a:r>
            <a:r>
              <a:rPr lang="en-US" sz="2210" spc="216">
                <a:solidFill>
                  <a:srgbClr val="231F20"/>
                </a:solidFill>
                <a:latin typeface="DM Sans Bold"/>
              </a:rPr>
              <a:t>restaurants attributes</a:t>
            </a:r>
            <a:r>
              <a:rPr lang="en-US" sz="2210" spc="216">
                <a:solidFill>
                  <a:srgbClr val="231F20"/>
                </a:solidFill>
                <a:latin typeface="DM Sans"/>
              </a:rPr>
              <a:t> that might influence the rating and trying to see what owners should expect as a rating for their restaurant depending on a few factors.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3000" y="3875422"/>
            <a:ext cx="4473739" cy="2443073"/>
          </a:xfrm>
          <a:custGeom>
            <a:avLst/>
            <a:gdLst/>
            <a:ahLst/>
            <a:cxnLst/>
            <a:rect r="r" b="b" t="t" l="l"/>
            <a:pathLst>
              <a:path h="2443073" w="4473739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1559" r="0" b="-41559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OUR FINDINGS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410691" y="6937093"/>
            <a:ext cx="4473739" cy="2774146"/>
          </a:xfrm>
          <a:custGeom>
            <a:avLst/>
            <a:gdLst/>
            <a:ahLst/>
            <a:cxnLst/>
            <a:rect r="r" b="b" t="t" l="l"/>
            <a:pathLst>
              <a:path h="2774146" w="4473739">
                <a:moveTo>
                  <a:pt x="0" y="0"/>
                </a:moveTo>
                <a:lnTo>
                  <a:pt x="4473739" y="0"/>
                </a:lnTo>
                <a:lnTo>
                  <a:pt x="4473739" y="2774146"/>
                </a:lnTo>
                <a:lnTo>
                  <a:pt x="0" y="27741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493" t="0" r="-19493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410691" y="6504266"/>
            <a:ext cx="4473739" cy="636748"/>
            <a:chOff x="0" y="0"/>
            <a:chExt cx="1178269" cy="1677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OUR ISSUES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79166" y="6572062"/>
            <a:ext cx="9034431" cy="3210356"/>
            <a:chOff x="0" y="0"/>
            <a:chExt cx="1744696" cy="61997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44696" cy="619972"/>
            </a:xfrm>
            <a:custGeom>
              <a:avLst/>
              <a:gdLst/>
              <a:ahLst/>
              <a:cxnLst/>
              <a:rect r="r" b="b" t="t" l="l"/>
              <a:pathLst>
                <a:path h="619972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619972"/>
                  </a:lnTo>
                  <a:lnTo>
                    <a:pt x="0" y="6199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690980" y="1232286"/>
            <a:ext cx="10906040" cy="134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WEBSCRAPING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46215" y="6632820"/>
            <a:ext cx="8900334" cy="3078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While doing our webscraping, we found out that our first website "Yelp.be" had some restrictions for webscraping. We then found the website "</a:t>
            </a:r>
            <a:r>
              <a:rPr lang="en-US" sz="1981" spc="194">
                <a:solidFill>
                  <a:srgbClr val="231F20"/>
                </a:solidFill>
                <a:latin typeface="DM Sans Bold"/>
              </a:rPr>
              <a:t>trouvetonresto.be</a:t>
            </a:r>
            <a:r>
              <a:rPr lang="en-US" sz="1981" spc="194">
                <a:solidFill>
                  <a:srgbClr val="231F20"/>
                </a:solidFill>
                <a:latin typeface="DM Sans"/>
              </a:rPr>
              <a:t>" which work.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We were able to retrieve a lot of data on this website but there was some data which we could not retrieve. This led us to</a:t>
            </a:r>
            <a:r>
              <a:rPr lang="en-US" sz="1981" spc="194">
                <a:solidFill>
                  <a:srgbClr val="231F20"/>
                </a:solidFill>
                <a:latin typeface="DM Sans Bold"/>
              </a:rPr>
              <a:t> less variables </a:t>
            </a:r>
            <a:r>
              <a:rPr lang="en-US" sz="1981" spc="194">
                <a:solidFill>
                  <a:srgbClr val="231F20"/>
                </a:solidFill>
                <a:latin typeface="DM Sans"/>
              </a:rPr>
              <a:t>in our model. 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There was also some unavailable data for some restaurants in the website. We decided to</a:t>
            </a:r>
            <a:r>
              <a:rPr lang="en-US" sz="1981" spc="194">
                <a:solidFill>
                  <a:srgbClr val="231F20"/>
                </a:solidFill>
                <a:latin typeface="DM Sans Bold"/>
              </a:rPr>
              <a:t> complete the dataset</a:t>
            </a:r>
            <a:r>
              <a:rPr lang="en-US" sz="1981" spc="194">
                <a:solidFill>
                  <a:srgbClr val="231F20"/>
                </a:solidFill>
                <a:latin typeface="DM Sans"/>
              </a:rPr>
              <a:t> with the website "Tripadvisor.com".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027573" y="3670627"/>
            <a:ext cx="8900334" cy="239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We were able to retrieve data about around </a:t>
            </a:r>
            <a:r>
              <a:rPr lang="en-US" sz="1981" spc="194">
                <a:solidFill>
                  <a:srgbClr val="231F20"/>
                </a:solidFill>
                <a:latin typeface="DM Sans Bold"/>
              </a:rPr>
              <a:t>400 restaurants</a:t>
            </a:r>
            <a:r>
              <a:rPr lang="en-US" sz="1981" spc="194">
                <a:solidFill>
                  <a:srgbClr val="231F20"/>
                </a:solidFill>
                <a:latin typeface="DM Sans"/>
              </a:rPr>
              <a:t> in the area of Bruxelles. 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The webscraping script collected data such as restaurant names, locations, ratings, average budgets, maximum capacity and cuisine types.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We were able to add this data into a csv file that we cleaned in order to be ready for the models.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211585" y="5060659"/>
            <a:ext cx="2932415" cy="2351362"/>
            <a:chOff x="0" y="0"/>
            <a:chExt cx="1075555" cy="8624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185862" y="7742714"/>
            <a:ext cx="2932415" cy="847111"/>
            <a:chOff x="0" y="0"/>
            <a:chExt cx="1075555" cy="310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003147" y="3967819"/>
            <a:ext cx="2932415" cy="2351362"/>
            <a:chOff x="0" y="0"/>
            <a:chExt cx="1075555" cy="8624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39081" y="6652344"/>
            <a:ext cx="2932415" cy="847111"/>
            <a:chOff x="0" y="0"/>
            <a:chExt cx="1075555" cy="3107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99226" y="454629"/>
            <a:ext cx="10276343" cy="3241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DATA VISUALISATION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73777" y="7913033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EXPENSIVE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10598" y="5553338"/>
            <a:ext cx="2534389" cy="130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8"/>
              </a:lnSpc>
            </a:pPr>
            <a:r>
              <a:rPr lang="en-US" sz="2470">
                <a:solidFill>
                  <a:srgbClr val="100F0D"/>
                </a:solidFill>
                <a:latin typeface="Montserrat Light"/>
              </a:rPr>
              <a:t>Average rating per average budget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26997" y="6567476"/>
            <a:ext cx="2556583" cy="45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WORLD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02160" y="4460498"/>
            <a:ext cx="2534389" cy="130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8"/>
              </a:lnSpc>
            </a:pPr>
            <a:r>
              <a:rPr lang="en-US" sz="2470">
                <a:solidFill>
                  <a:srgbClr val="100F0D"/>
                </a:solidFill>
                <a:latin typeface="Montserrat Light"/>
              </a:rPr>
              <a:t>Average rating per type of cuisine</a:t>
            </a:r>
          </a:p>
        </p:txBody>
      </p:sp>
      <p:sp>
        <p:nvSpPr>
          <p:cNvPr name="Freeform 21" id="21"/>
          <p:cNvSpPr/>
          <p:nvPr/>
        </p:nvSpPr>
        <p:spPr>
          <a:xfrm flipH="true" flipV="false" rot="10181066">
            <a:off x="9403530" y="5253739"/>
            <a:ext cx="2212906" cy="625146"/>
          </a:xfrm>
          <a:custGeom>
            <a:avLst/>
            <a:gdLst/>
            <a:ahLst/>
            <a:cxnLst/>
            <a:rect r="r" b="b" t="t" l="l"/>
            <a:pathLst>
              <a:path h="625146" w="2212906">
                <a:moveTo>
                  <a:pt x="2212906" y="0"/>
                </a:moveTo>
                <a:lnTo>
                  <a:pt x="0" y="0"/>
                </a:lnTo>
                <a:lnTo>
                  <a:pt x="0" y="625146"/>
                </a:lnTo>
                <a:lnTo>
                  <a:pt x="2212906" y="625146"/>
                </a:lnTo>
                <a:lnTo>
                  <a:pt x="221290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887923">
            <a:off x="-6224974" y="7023637"/>
            <a:ext cx="11661548" cy="11966141"/>
          </a:xfrm>
          <a:custGeom>
            <a:avLst/>
            <a:gdLst/>
            <a:ahLst/>
            <a:cxnLst/>
            <a:rect r="r" b="b" t="t" l="l"/>
            <a:pathLst>
              <a:path h="11966141" w="11661548">
                <a:moveTo>
                  <a:pt x="0" y="0"/>
                </a:moveTo>
                <a:lnTo>
                  <a:pt x="11661549" y="0"/>
                </a:lnTo>
                <a:lnTo>
                  <a:pt x="11661549" y="11966140"/>
                </a:lnTo>
                <a:lnTo>
                  <a:pt x="0" y="11966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3000" y="3875422"/>
            <a:ext cx="4473739" cy="2443073"/>
          </a:xfrm>
          <a:custGeom>
            <a:avLst/>
            <a:gdLst/>
            <a:ahLst/>
            <a:cxnLst/>
            <a:rect r="r" b="b" t="t" l="l"/>
            <a:pathLst>
              <a:path h="2443073" w="4473739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1559" r="0" b="-41559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Types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Open Sauce"/>
                </a:rPr>
                <a:t>Linear Regression &amp; Decision Tree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410691" y="6937093"/>
            <a:ext cx="4473739" cy="2774146"/>
          </a:xfrm>
          <a:custGeom>
            <a:avLst/>
            <a:gdLst/>
            <a:ahLst/>
            <a:cxnLst/>
            <a:rect r="r" b="b" t="t" l="l"/>
            <a:pathLst>
              <a:path h="2774146" w="4473739">
                <a:moveTo>
                  <a:pt x="0" y="0"/>
                </a:moveTo>
                <a:lnTo>
                  <a:pt x="4473739" y="0"/>
                </a:lnTo>
                <a:lnTo>
                  <a:pt x="4473739" y="2774146"/>
                </a:lnTo>
                <a:lnTo>
                  <a:pt x="0" y="27741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493" t="0" r="-19493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410691" y="6504266"/>
            <a:ext cx="4473739" cy="636748"/>
            <a:chOff x="0" y="0"/>
            <a:chExt cx="1178269" cy="1677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OUR ISSUES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63000" y="7164378"/>
            <a:ext cx="9034431" cy="2093922"/>
            <a:chOff x="0" y="0"/>
            <a:chExt cx="1744696" cy="4043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44696" cy="404370"/>
            </a:xfrm>
            <a:custGeom>
              <a:avLst/>
              <a:gdLst/>
              <a:ahLst/>
              <a:cxnLst/>
              <a:rect r="r" b="b" t="t" l="l"/>
              <a:pathLst>
                <a:path h="40437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404370"/>
                  </a:lnTo>
                  <a:lnTo>
                    <a:pt x="0" y="4043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690980" y="1232286"/>
            <a:ext cx="10906040" cy="134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PREDICTION MODELS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30049" y="7338635"/>
            <a:ext cx="8900334" cy="170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Quality of the predictions (MSE/MAE/R^2).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Solution : Decision tree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Hypothesis ==&gt; lack of data about voting, subjectivity of ratings, . 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Comparaison</a:t>
            </a:r>
            <a:r>
              <a:rPr lang="en-US" sz="1981" spc="194">
                <a:solidFill>
                  <a:srgbClr val="231F20"/>
                </a:solidFill>
                <a:latin typeface="DM Sans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89411" y="664311"/>
            <a:ext cx="6021895" cy="8876442"/>
          </a:xfrm>
          <a:custGeom>
            <a:avLst/>
            <a:gdLst/>
            <a:ahLst/>
            <a:cxnLst/>
            <a:rect r="r" b="b" t="t" l="l"/>
            <a:pathLst>
              <a:path h="8876442" w="6021895">
                <a:moveTo>
                  <a:pt x="0" y="0"/>
                </a:moveTo>
                <a:lnTo>
                  <a:pt x="6021895" y="0"/>
                </a:lnTo>
                <a:lnTo>
                  <a:pt x="6021895" y="8876442"/>
                </a:lnTo>
                <a:lnTo>
                  <a:pt x="0" y="88764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80" r="0" b="-88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220749" y="3205532"/>
            <a:ext cx="4858949" cy="4794814"/>
            <a:chOff x="0" y="0"/>
            <a:chExt cx="1279723" cy="12628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9723" cy="1262832"/>
            </a:xfrm>
            <a:custGeom>
              <a:avLst/>
              <a:gdLst/>
              <a:ahLst/>
              <a:cxnLst/>
              <a:rect r="r" b="b" t="t" l="l"/>
              <a:pathLst>
                <a:path h="1262832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62832"/>
                  </a:lnTo>
                  <a:lnTo>
                    <a:pt x="0" y="126283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90219" y="824338"/>
            <a:ext cx="8375550" cy="256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CONCLUSION &amp; RESULTS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00161" y="6105081"/>
            <a:ext cx="6162866" cy="1546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0"/>
              </a:lnSpc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We were unable to achieve consistent results, but we still have a model that can predict a restaurant rating.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20749" y="6447413"/>
            <a:ext cx="4580975" cy="14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>
                <a:solidFill>
                  <a:srgbClr val="FDFBFB"/>
                </a:solidFill>
                <a:latin typeface="DM Sans Bold"/>
              </a:rPr>
              <a:t>DATA MANAGEMENT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00161" y="3776408"/>
            <a:ext cx="6162866" cy="193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0"/>
              </a:lnSpc>
            </a:pPr>
            <a:r>
              <a:rPr lang="en-US" sz="2290" spc="224">
                <a:solidFill>
                  <a:srgbClr val="231F20"/>
                </a:solidFill>
                <a:latin typeface="DM Sans"/>
              </a:rPr>
              <a:t>We, as business degree students, were able to retrieve data about an interesting subject thanks to webscraping and applying a model on this dataset.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true" flipV="tru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409623" y="2266970"/>
            <a:ext cx="734693" cy="755166"/>
          </a:xfrm>
          <a:custGeom>
            <a:avLst/>
            <a:gdLst/>
            <a:ahLst/>
            <a:cxnLst/>
            <a:rect r="r" b="b" t="t" l="l"/>
            <a:pathLst>
              <a:path h="755166" w="734693">
                <a:moveTo>
                  <a:pt x="0" y="0"/>
                </a:moveTo>
                <a:lnTo>
                  <a:pt x="734692" y="0"/>
                </a:lnTo>
                <a:lnTo>
                  <a:pt x="734692" y="755166"/>
                </a:lnTo>
                <a:lnTo>
                  <a:pt x="0" y="755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85504" y="3424997"/>
            <a:ext cx="3782930" cy="147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6"/>
              </a:lnSpc>
            </a:pPr>
            <a:r>
              <a:rPr lang="en-US" sz="2135" spc="209">
                <a:solidFill>
                  <a:srgbClr val="231F20"/>
                </a:solidFill>
                <a:latin typeface="Montserrat Classic Bold"/>
              </a:rPr>
              <a:t>CÉDRIC BERTRAND </a:t>
            </a:r>
          </a:p>
          <a:p>
            <a:pPr algn="ctr">
              <a:lnSpc>
                <a:spcPts val="2946"/>
              </a:lnSpc>
            </a:pPr>
            <a:r>
              <a:rPr lang="en-US" sz="2135" spc="209">
                <a:solidFill>
                  <a:srgbClr val="231F20"/>
                </a:solidFill>
                <a:latin typeface="Montserrat Classic Bold"/>
              </a:rPr>
              <a:t>ROXANNE SCHUMAKER </a:t>
            </a:r>
          </a:p>
          <a:p>
            <a:pPr algn="ctr">
              <a:lnSpc>
                <a:spcPts val="2946"/>
              </a:lnSpc>
            </a:pPr>
            <a:r>
              <a:rPr lang="en-US" sz="2135" spc="209">
                <a:solidFill>
                  <a:srgbClr val="231F20"/>
                </a:solidFill>
                <a:latin typeface="Montserrat Classic Bold"/>
              </a:rPr>
              <a:t>MAXIME LEJEUNE</a:t>
            </a:r>
          </a:p>
          <a:p>
            <a:pPr algn="ctr" marL="0" indent="0" lvl="0">
              <a:lnSpc>
                <a:spcPts val="294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80076" y="6871679"/>
            <a:ext cx="8279344" cy="1780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Open Sans Extra Bold"/>
              </a:rPr>
              <a:t>Link to our repository :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Open Sans Extra Bold"/>
              </a:rPr>
              <a:t>https://github.com/LejeuneMaxime/GroupProject.git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80308" y="4833184"/>
            <a:ext cx="2193321" cy="623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8"/>
              </a:lnSpc>
            </a:pPr>
            <a:r>
              <a:rPr lang="en-US" sz="3673" spc="359">
                <a:solidFill>
                  <a:srgbClr val="231F20"/>
                </a:solidFill>
                <a:latin typeface="Oswald Bold"/>
              </a:rPr>
              <a:t>GROUP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DAFk8MqxJHM</dc:identifier>
  <dcterms:modified xsi:type="dcterms:W3CDTF">2011-08-01T06:04:30Z</dcterms:modified>
  <cp:revision>1</cp:revision>
  <dc:title>DataManagement Group5</dc:title>
</cp:coreProperties>
</file>