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c24ecb8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c24ecb8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c6ec59308_0_2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5c6ec59308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c6ec59308_0_2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5c6ec59308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c6ec59308_0_2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5c6ec59308_0_2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c6ec59308_0_2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5c6ec59308_0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5c6ec59308_0_3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5c6ec59308_0_3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5c24ecb88d_0_9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5c24ecb88d_0_9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c6ec59308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5c6ec59308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c6ec59308_0_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5c6ec59308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c6ec59308_0_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5c6ec59308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c6ec59308_0_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5c6ec59308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c6ec59308_0_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5c6ec59308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c6ec59308_0_1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5c6ec59308_0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c24ecb88d_0_8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5c24ecb88d_0_8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c6ec59308_0_1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5c6ec59308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6"/>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71" name="Google Shape;71;p1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 type="body"/>
          </p:nvPr>
        </p:nvSpPr>
        <p:spPr>
          <a:xfrm>
            <a:off x="457200" y="1200151"/>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77" name="Google Shape;77;p17"/>
          <p:cNvSpPr txBox="1"/>
          <p:nvPr>
            <p:ph idx="2" type="body"/>
          </p:nvPr>
        </p:nvSpPr>
        <p:spPr>
          <a:xfrm>
            <a:off x="4648200" y="1200151"/>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78" name="Google Shape;78;p1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18"/>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84" name="Google Shape;84;p18"/>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85" name="Google Shape;85;p18"/>
          <p:cNvSpPr txBox="1"/>
          <p:nvPr>
            <p:ph idx="3" type="body"/>
          </p:nvPr>
        </p:nvSpPr>
        <p:spPr>
          <a:xfrm>
            <a:off x="4645026" y="1151335"/>
            <a:ext cx="4041900" cy="4797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86" name="Google Shape;86;p18"/>
          <p:cNvSpPr txBox="1"/>
          <p:nvPr>
            <p:ph idx="4" type="body"/>
          </p:nvPr>
        </p:nvSpPr>
        <p:spPr>
          <a:xfrm>
            <a:off x="4645026"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87" name="Google Shape;87;p1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1" name="Google Shape;101;p21"/>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02" name="Google Shape;102;p21"/>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03" name="Google Shape;103;p2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23"/>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垂直排列标题与文本"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24"/>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5"/>
          <p:cNvSpPr txBox="1"/>
          <p:nvPr/>
        </p:nvSpPr>
        <p:spPr>
          <a:xfrm>
            <a:off x="1178275" y="1157850"/>
            <a:ext cx="6588300" cy="14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4"/>
          <p:cNvSpPr/>
          <p:nvPr/>
        </p:nvSpPr>
        <p:spPr>
          <a:xfrm>
            <a:off x="-96" y="0"/>
            <a:ext cx="9144000" cy="5162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 name="Google Shape;323;p34"/>
          <p:cNvSpPr/>
          <p:nvPr/>
        </p:nvSpPr>
        <p:spPr>
          <a:xfrm>
            <a:off x="2879812" y="-1"/>
            <a:ext cx="3384300" cy="5162700"/>
          </a:xfrm>
          <a:prstGeom prst="rect">
            <a:avLst/>
          </a:prstGeom>
          <a:solidFill>
            <a:srgbClr val="D9D9D9"/>
          </a:solidFill>
          <a:ln>
            <a:noFill/>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324" name="Google Shape;324;p34"/>
          <p:cNvGrpSpPr/>
          <p:nvPr/>
        </p:nvGrpSpPr>
        <p:grpSpPr>
          <a:xfrm flipH="1" rot="5400000">
            <a:off x="-2416750" y="2390753"/>
            <a:ext cx="5156455" cy="323639"/>
            <a:chOff x="0" y="4803998"/>
            <a:chExt cx="5578164" cy="339600"/>
          </a:xfrm>
        </p:grpSpPr>
        <p:sp>
          <p:nvSpPr>
            <p:cNvPr id="325" name="Google Shape;325;p34"/>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6" name="Google Shape;326;p34"/>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7" name="Google Shape;327;p34"/>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8" name="Google Shape;328;p34"/>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 name="Google Shape;329;p34"/>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330" name="Google Shape;330;p34"/>
          <p:cNvSpPr txBox="1"/>
          <p:nvPr/>
        </p:nvSpPr>
        <p:spPr>
          <a:xfrm>
            <a:off x="2879750" y="2250050"/>
            <a:ext cx="3384300" cy="460200"/>
          </a:xfrm>
          <a:prstGeom prst="rect">
            <a:avLst/>
          </a:prstGeom>
          <a:noFill/>
          <a:ln>
            <a:noFill/>
          </a:ln>
        </p:spPr>
        <p:txBody>
          <a:bodyPr anchorCtr="0" anchor="t" bIns="0" lIns="0" spcFirstLastPara="1" rIns="0" wrap="square" tIns="0">
            <a:noAutofit/>
          </a:bodyPr>
          <a:lstStyle/>
          <a:p>
            <a:pPr indent="0" lvl="0" marL="0" rtl="0" algn="ctr">
              <a:lnSpc>
                <a:spcPct val="107142"/>
              </a:lnSpc>
              <a:spcBef>
                <a:spcPts val="0"/>
              </a:spcBef>
              <a:spcAft>
                <a:spcPts val="0"/>
              </a:spcAft>
              <a:buClr>
                <a:srgbClr val="262626"/>
              </a:buClr>
              <a:buSzPts val="1400"/>
              <a:buFont typeface="Calibri"/>
              <a:buNone/>
            </a:pPr>
            <a:r>
              <a:rPr lang="en" sz="2800">
                <a:solidFill>
                  <a:srgbClr val="262626"/>
                </a:solidFill>
                <a:latin typeface="Calibri"/>
                <a:ea typeface="Calibri"/>
                <a:cs typeface="Calibri"/>
                <a:sym typeface="Calibri"/>
              </a:rPr>
              <a:t>Model Training</a:t>
            </a:r>
            <a:endParaRPr sz="2800">
              <a:latin typeface="Calibri"/>
              <a:ea typeface="Calibri"/>
              <a:cs typeface="Calibri"/>
              <a:sym typeface="Calibri"/>
            </a:endParaRPr>
          </a:p>
        </p:txBody>
      </p:sp>
      <p:grpSp>
        <p:nvGrpSpPr>
          <p:cNvPr id="331" name="Google Shape;331;p34"/>
          <p:cNvGrpSpPr/>
          <p:nvPr/>
        </p:nvGrpSpPr>
        <p:grpSpPr>
          <a:xfrm flipH="1" rot="5400000">
            <a:off x="6403721" y="2390753"/>
            <a:ext cx="5156455" cy="323639"/>
            <a:chOff x="0" y="4803998"/>
            <a:chExt cx="5578164" cy="339600"/>
          </a:xfrm>
        </p:grpSpPr>
        <p:sp>
          <p:nvSpPr>
            <p:cNvPr id="332" name="Google Shape;332;p34"/>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3" name="Google Shape;333;p34"/>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4" name="Google Shape;334;p34"/>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5" name="Google Shape;335;p34"/>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 name="Google Shape;336;p34"/>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337" name="Google Shape;337;p34"/>
          <p:cNvSpPr/>
          <p:nvPr/>
        </p:nvSpPr>
        <p:spPr>
          <a:xfrm>
            <a:off x="4328432" y="1569407"/>
            <a:ext cx="487200" cy="487200"/>
          </a:xfrm>
          <a:prstGeom prst="rect">
            <a:avLst/>
          </a:prstGeom>
          <a:noFill/>
          <a:ln cap="flat" cmpd="sng" w="952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8" name="Google Shape;338;p34"/>
          <p:cNvSpPr/>
          <p:nvPr/>
        </p:nvSpPr>
        <p:spPr>
          <a:xfrm>
            <a:off x="2879563" y="2807150"/>
            <a:ext cx="3384300" cy="1038300"/>
          </a:xfrm>
          <a:prstGeom prst="rect">
            <a:avLst/>
          </a:prstGeom>
          <a:noFill/>
          <a:ln>
            <a:noFill/>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Clr>
                <a:srgbClr val="262626"/>
              </a:buClr>
              <a:buSzPts val="1400"/>
              <a:buFont typeface="Calibri"/>
              <a:buNone/>
            </a:pPr>
            <a:r>
              <a:rPr lang="en" sz="2000">
                <a:solidFill>
                  <a:srgbClr val="262626"/>
                </a:solidFill>
                <a:latin typeface="Calibri"/>
                <a:ea typeface="Calibri"/>
                <a:cs typeface="Calibri"/>
                <a:sym typeface="Calibri"/>
              </a:rPr>
              <a:t>Hyperparameter</a:t>
            </a:r>
            <a:endParaRPr sz="2000">
              <a:solidFill>
                <a:srgbClr val="262626"/>
              </a:solidFill>
              <a:latin typeface="Calibri"/>
              <a:ea typeface="Calibri"/>
              <a:cs typeface="Calibri"/>
              <a:sym typeface="Calibri"/>
            </a:endParaRPr>
          </a:p>
          <a:p>
            <a:pPr indent="0" lvl="0" marL="0" marR="0" rtl="0" algn="ctr">
              <a:lnSpc>
                <a:spcPct val="107142"/>
              </a:lnSpc>
              <a:spcBef>
                <a:spcPts val="0"/>
              </a:spcBef>
              <a:spcAft>
                <a:spcPts val="0"/>
              </a:spcAft>
              <a:buClr>
                <a:srgbClr val="262626"/>
              </a:buClr>
              <a:buSzPts val="1400"/>
              <a:buFont typeface="Calibri"/>
              <a:buNone/>
            </a:pPr>
            <a:r>
              <a:rPr lang="en" sz="2000">
                <a:solidFill>
                  <a:srgbClr val="262626"/>
                </a:solidFill>
                <a:latin typeface="Calibri"/>
                <a:ea typeface="Calibri"/>
                <a:cs typeface="Calibri"/>
                <a:sym typeface="Calibri"/>
              </a:rPr>
              <a:t>Cross Validation</a:t>
            </a:r>
            <a:endParaRPr sz="2000">
              <a:solidFill>
                <a:srgbClr val="262626"/>
              </a:solidFill>
              <a:latin typeface="Calibri"/>
              <a:ea typeface="Calibri"/>
              <a:cs typeface="Calibri"/>
              <a:sym typeface="Calibri"/>
            </a:endParaRPr>
          </a:p>
          <a:p>
            <a:pPr indent="0" lvl="0" marL="0" marR="0" rtl="0" algn="ctr">
              <a:lnSpc>
                <a:spcPct val="107142"/>
              </a:lnSpc>
              <a:spcBef>
                <a:spcPts val="0"/>
              </a:spcBef>
              <a:spcAft>
                <a:spcPts val="0"/>
              </a:spcAft>
              <a:buClr>
                <a:srgbClr val="262626"/>
              </a:buClr>
              <a:buSzPts val="1400"/>
              <a:buFont typeface="Calibri"/>
              <a:buNone/>
            </a:pPr>
            <a:r>
              <a:rPr lang="en" sz="2000">
                <a:solidFill>
                  <a:srgbClr val="262626"/>
                </a:solidFill>
                <a:latin typeface="Calibri"/>
                <a:ea typeface="Calibri"/>
                <a:cs typeface="Calibri"/>
                <a:sym typeface="Calibri"/>
              </a:rPr>
              <a:t>Ensemble Learning</a:t>
            </a:r>
            <a:endParaRPr sz="2000">
              <a:solidFill>
                <a:srgbClr val="262626"/>
              </a:solidFill>
              <a:latin typeface="Calibri"/>
              <a:ea typeface="Calibri"/>
              <a:cs typeface="Calibri"/>
              <a:sym typeface="Calibri"/>
            </a:endParaRPr>
          </a:p>
        </p:txBody>
      </p:sp>
      <p:pic>
        <p:nvPicPr>
          <p:cNvPr id="339" name="Google Shape;339;p34"/>
          <p:cNvPicPr preferRelativeResize="0"/>
          <p:nvPr/>
        </p:nvPicPr>
        <p:blipFill rotWithShape="1">
          <a:blip r:embed="rId3">
            <a:alphaModFix/>
          </a:blip>
          <a:srcRect b="0" l="0" r="0" t="0"/>
          <a:stretch/>
        </p:blipFill>
        <p:spPr>
          <a:xfrm>
            <a:off x="4341831" y="1585626"/>
            <a:ext cx="460146" cy="460146"/>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35"/>
          <p:cNvSpPr/>
          <p:nvPr/>
        </p:nvSpPr>
        <p:spPr>
          <a:xfrm>
            <a:off x="-500" y="0"/>
            <a:ext cx="10047000" cy="5162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45" name="Google Shape;345;p35"/>
          <p:cNvGrpSpPr/>
          <p:nvPr/>
        </p:nvGrpSpPr>
        <p:grpSpPr>
          <a:xfrm>
            <a:off x="0" y="4989817"/>
            <a:ext cx="9144284" cy="185693"/>
            <a:chOff x="0" y="4803998"/>
            <a:chExt cx="5578164" cy="339600"/>
          </a:xfrm>
        </p:grpSpPr>
        <p:sp>
          <p:nvSpPr>
            <p:cNvPr id="346" name="Google Shape;346;p35"/>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7" name="Google Shape;347;p35"/>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8" name="Google Shape;348;p35"/>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9" name="Google Shape;349;p35"/>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0" name="Google Shape;350;p35"/>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351" name="Google Shape;351;p35"/>
          <p:cNvGrpSpPr/>
          <p:nvPr/>
        </p:nvGrpSpPr>
        <p:grpSpPr>
          <a:xfrm>
            <a:off x="0" y="-14320"/>
            <a:ext cx="9144284" cy="185693"/>
            <a:chOff x="0" y="4803998"/>
            <a:chExt cx="5578164" cy="339600"/>
          </a:xfrm>
        </p:grpSpPr>
        <p:sp>
          <p:nvSpPr>
            <p:cNvPr id="352" name="Google Shape;352;p35"/>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3" name="Google Shape;353;p35"/>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4" name="Google Shape;354;p35"/>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5" name="Google Shape;355;p35"/>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6" name="Google Shape;356;p35"/>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357" name="Google Shape;357;p35"/>
          <p:cNvGrpSpPr/>
          <p:nvPr/>
        </p:nvGrpSpPr>
        <p:grpSpPr>
          <a:xfrm>
            <a:off x="-500" y="228766"/>
            <a:ext cx="9144996" cy="280800"/>
            <a:chOff x="-3175" y="19939"/>
            <a:chExt cx="9144996" cy="280800"/>
          </a:xfrm>
        </p:grpSpPr>
        <p:sp>
          <p:nvSpPr>
            <p:cNvPr id="358" name="Google Shape;358;p35"/>
            <p:cNvSpPr txBox="1"/>
            <p:nvPr/>
          </p:nvSpPr>
          <p:spPr>
            <a:xfrm>
              <a:off x="3254648" y="19939"/>
              <a:ext cx="2634600" cy="2808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Clr>
                  <a:srgbClr val="262626"/>
                </a:buClr>
                <a:buSzPts val="2000"/>
                <a:buFont typeface="Arial"/>
                <a:buNone/>
              </a:pPr>
              <a:r>
                <a:rPr lang="en" sz="2000">
                  <a:solidFill>
                    <a:srgbClr val="262626"/>
                  </a:solidFill>
                  <a:latin typeface="Calibri"/>
                  <a:ea typeface="Calibri"/>
                  <a:cs typeface="Calibri"/>
                  <a:sym typeface="Calibri"/>
                </a:rPr>
                <a:t>Hyperparameter</a:t>
              </a:r>
              <a:endParaRPr i="0" sz="2000" u="none" cap="none" strike="noStrike">
                <a:solidFill>
                  <a:srgbClr val="000000"/>
                </a:solidFill>
                <a:latin typeface="Calibri"/>
                <a:ea typeface="Calibri"/>
                <a:cs typeface="Calibri"/>
                <a:sym typeface="Calibri"/>
              </a:endParaRPr>
            </a:p>
            <a:p>
              <a:pPr indent="0" lvl="0" marL="0" marR="0" rtl="0" algn="ctr">
                <a:lnSpc>
                  <a:spcPct val="130000"/>
                </a:lnSpc>
                <a:spcBef>
                  <a:spcPts val="0"/>
                </a:spcBef>
                <a:spcAft>
                  <a:spcPts val="0"/>
                </a:spcAft>
                <a:buClr>
                  <a:srgbClr val="000000"/>
                </a:buClr>
                <a:buSzPts val="2000"/>
                <a:buFont typeface="Arial"/>
                <a:buNone/>
              </a:pPr>
              <a:r>
                <a:t/>
              </a:r>
              <a:endParaRPr b="0" i="0" sz="2000" u="none" cap="none" strike="noStrike">
                <a:solidFill>
                  <a:srgbClr val="262626"/>
                </a:solidFill>
                <a:latin typeface="Microsoft Yahei"/>
                <a:ea typeface="Microsoft Yahei"/>
                <a:cs typeface="Microsoft Yahei"/>
                <a:sym typeface="Microsoft Yahei"/>
              </a:endParaRPr>
            </a:p>
          </p:txBody>
        </p:sp>
        <p:grpSp>
          <p:nvGrpSpPr>
            <p:cNvPr id="359" name="Google Shape;359;p35"/>
            <p:cNvGrpSpPr/>
            <p:nvPr/>
          </p:nvGrpSpPr>
          <p:grpSpPr>
            <a:xfrm>
              <a:off x="-3175" y="210821"/>
              <a:ext cx="9144996" cy="0"/>
              <a:chOff x="-252536" y="389237"/>
              <a:chExt cx="9144996" cy="0"/>
            </a:xfrm>
          </p:grpSpPr>
          <p:cxnSp>
            <p:nvCxnSpPr>
              <p:cNvPr id="360" name="Google Shape;360;p35"/>
              <p:cNvCxnSpPr/>
              <p:nvPr/>
            </p:nvCxnSpPr>
            <p:spPr>
              <a:xfrm>
                <a:off x="6012160" y="389237"/>
                <a:ext cx="2880300" cy="0"/>
              </a:xfrm>
              <a:prstGeom prst="straightConnector1">
                <a:avLst/>
              </a:prstGeom>
              <a:noFill/>
              <a:ln cap="flat" cmpd="sng" w="9525">
                <a:solidFill>
                  <a:srgbClr val="010202"/>
                </a:solidFill>
                <a:prstDash val="solid"/>
                <a:round/>
                <a:headEnd len="sm" w="sm" type="none"/>
                <a:tailEnd len="sm" w="sm" type="none"/>
              </a:ln>
            </p:spPr>
          </p:cxnSp>
          <p:cxnSp>
            <p:nvCxnSpPr>
              <p:cNvPr id="361" name="Google Shape;361;p35"/>
              <p:cNvCxnSpPr/>
              <p:nvPr/>
            </p:nvCxnSpPr>
            <p:spPr>
              <a:xfrm>
                <a:off x="-252536" y="389237"/>
                <a:ext cx="2880300" cy="0"/>
              </a:xfrm>
              <a:prstGeom prst="straightConnector1">
                <a:avLst/>
              </a:prstGeom>
              <a:noFill/>
              <a:ln cap="flat" cmpd="sng" w="9525">
                <a:solidFill>
                  <a:srgbClr val="010202"/>
                </a:solidFill>
                <a:prstDash val="solid"/>
                <a:round/>
                <a:headEnd len="sm" w="sm" type="none"/>
                <a:tailEnd len="sm" w="sm" type="none"/>
              </a:ln>
            </p:spPr>
          </p:cxnSp>
        </p:grpSp>
      </p:grpSp>
      <p:sp>
        <p:nvSpPr>
          <p:cNvPr id="362" name="Google Shape;362;p35"/>
          <p:cNvSpPr txBox="1"/>
          <p:nvPr/>
        </p:nvSpPr>
        <p:spPr>
          <a:xfrm>
            <a:off x="399600" y="623150"/>
            <a:ext cx="8344800" cy="42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Classifiers</a:t>
            </a:r>
            <a:endParaRPr sz="1800">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LogisticRegression, SVC, KNeighborsClassifier, DecisionTreeClassifier,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RandomForestClassifier, GradientBoostingClassifier, XGBClassifier</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GridSearchCV (Automatically Optimize Hyperparameters)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RF = RandomForestClassifier(</a:t>
            </a:r>
            <a:r>
              <a:rPr lang="en">
                <a:solidFill>
                  <a:srgbClr val="FF0000"/>
                </a:solidFill>
                <a:latin typeface="Calibri"/>
                <a:ea typeface="Calibri"/>
                <a:cs typeface="Calibri"/>
                <a:sym typeface="Calibri"/>
              </a:rPr>
              <a:t>n_estimators=410</a:t>
            </a:r>
            <a:r>
              <a:rPr lang="en">
                <a:solidFill>
                  <a:schemeClr val="dk1"/>
                </a:solidFill>
                <a:latin typeface="Calibri"/>
                <a:ea typeface="Calibri"/>
                <a:cs typeface="Calibri"/>
                <a:sym typeface="Calibri"/>
              </a:rPr>
              <a:t>,max_depth=6,</a:t>
            </a:r>
            <a:r>
              <a:rPr lang="en">
                <a:solidFill>
                  <a:schemeClr val="dk1"/>
                </a:solidFill>
                <a:latin typeface="Calibri"/>
                <a:ea typeface="Calibri"/>
                <a:cs typeface="Calibri"/>
                <a:sym typeface="Calibri"/>
              </a:rPr>
              <a:t> </a:t>
            </a:r>
            <a:r>
              <a:rPr lang="en">
                <a:solidFill>
                  <a:schemeClr val="dk1"/>
                </a:solidFill>
                <a:latin typeface="Calibri"/>
                <a:ea typeface="Calibri"/>
                <a:cs typeface="Calibri"/>
                <a:sym typeface="Calibri"/>
              </a:rPr>
              <a:t>min_samples_split=4,min_samples_leaf=1,max_features=4,oob_score=True,random_state=10)</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param_test1 = {'n_estimators':range(50,500,20)}</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gsearch1 = GridSearchCV(estimator = RandomForestClassifier(min_samples_split=100, min_samples_leaf=20, max_depth=8, max_features='sqrt', random_state=10), param_grid = param_test1, scoring='roc_auc',cv=5)</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gsearch1.fit(X_all.values,Y_all.values)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print(gsearch1.grid_scores_)</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print("For RF, the best n is", gsearch1.best_params_, "score is", gsearch1.best_score_)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result:</a:t>
            </a:r>
            <a:r>
              <a:rPr lang="en">
                <a:solidFill>
                  <a:srgbClr val="FF0000"/>
                </a:solidFill>
                <a:latin typeface="Calibri"/>
                <a:ea typeface="Calibri"/>
                <a:cs typeface="Calibri"/>
                <a:sym typeface="Calibri"/>
              </a:rPr>
              <a:t> </a:t>
            </a:r>
            <a:r>
              <a:rPr lang="en">
                <a:solidFill>
                  <a:srgbClr val="FF0000"/>
                </a:solidFill>
                <a:latin typeface="Calibri"/>
                <a:ea typeface="Calibri"/>
                <a:cs typeface="Calibri"/>
                <a:sym typeface="Calibri"/>
              </a:rPr>
              <a:t>'n_estimators': </a:t>
            </a:r>
            <a:r>
              <a:rPr lang="en">
                <a:solidFill>
                  <a:srgbClr val="FF0000"/>
                </a:solidFill>
                <a:latin typeface="Calibri"/>
                <a:ea typeface="Calibri"/>
                <a:cs typeface="Calibri"/>
                <a:sym typeface="Calibri"/>
              </a:rPr>
              <a:t>n=410</a:t>
            </a:r>
            <a:endParaRPr>
              <a:solidFill>
                <a:srgbClr val="FF0000"/>
              </a:solidFill>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6"/>
          <p:cNvSpPr/>
          <p:nvPr/>
        </p:nvSpPr>
        <p:spPr>
          <a:xfrm>
            <a:off x="-500" y="0"/>
            <a:ext cx="10047000" cy="5162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68" name="Google Shape;368;p36"/>
          <p:cNvGrpSpPr/>
          <p:nvPr/>
        </p:nvGrpSpPr>
        <p:grpSpPr>
          <a:xfrm>
            <a:off x="0" y="4989817"/>
            <a:ext cx="9144284" cy="185693"/>
            <a:chOff x="0" y="4803998"/>
            <a:chExt cx="5578164" cy="339600"/>
          </a:xfrm>
        </p:grpSpPr>
        <p:sp>
          <p:nvSpPr>
            <p:cNvPr id="369" name="Google Shape;369;p36"/>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0" name="Google Shape;370;p36"/>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1" name="Google Shape;371;p36"/>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2" name="Google Shape;372;p36"/>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3" name="Google Shape;373;p36"/>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374" name="Google Shape;374;p36"/>
          <p:cNvGrpSpPr/>
          <p:nvPr/>
        </p:nvGrpSpPr>
        <p:grpSpPr>
          <a:xfrm>
            <a:off x="0" y="-14320"/>
            <a:ext cx="9144284" cy="185693"/>
            <a:chOff x="0" y="4803998"/>
            <a:chExt cx="5578164" cy="339600"/>
          </a:xfrm>
        </p:grpSpPr>
        <p:sp>
          <p:nvSpPr>
            <p:cNvPr id="375" name="Google Shape;375;p36"/>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6" name="Google Shape;376;p36"/>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 name="Google Shape;377;p36"/>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8" name="Google Shape;378;p36"/>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9" name="Google Shape;379;p36"/>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380" name="Google Shape;380;p36"/>
          <p:cNvGrpSpPr/>
          <p:nvPr/>
        </p:nvGrpSpPr>
        <p:grpSpPr>
          <a:xfrm>
            <a:off x="-362" y="243971"/>
            <a:ext cx="9144996" cy="185702"/>
            <a:chOff x="-3175" y="25119"/>
            <a:chExt cx="9144996" cy="185702"/>
          </a:xfrm>
        </p:grpSpPr>
        <p:sp>
          <p:nvSpPr>
            <p:cNvPr id="381" name="Google Shape;381;p36"/>
            <p:cNvSpPr txBox="1"/>
            <p:nvPr/>
          </p:nvSpPr>
          <p:spPr>
            <a:xfrm>
              <a:off x="3252025" y="25119"/>
              <a:ext cx="2634600" cy="1857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Clr>
                  <a:srgbClr val="000000"/>
                </a:buClr>
                <a:buSzPts val="2000"/>
                <a:buFont typeface="Arial"/>
                <a:buNone/>
              </a:pPr>
              <a:r>
                <a:rPr lang="en" sz="2000">
                  <a:solidFill>
                    <a:srgbClr val="262626"/>
                  </a:solidFill>
                  <a:latin typeface="Calibri"/>
                  <a:ea typeface="Calibri"/>
                  <a:cs typeface="Calibri"/>
                  <a:sym typeface="Calibri"/>
                </a:rPr>
                <a:t>Cross Validation</a:t>
              </a:r>
              <a:endParaRPr i="0" sz="2000" u="none" cap="none" strike="noStrike">
                <a:solidFill>
                  <a:srgbClr val="262626"/>
                </a:solidFill>
                <a:latin typeface="Calibri"/>
                <a:ea typeface="Calibri"/>
                <a:cs typeface="Calibri"/>
                <a:sym typeface="Calibri"/>
              </a:endParaRPr>
            </a:p>
          </p:txBody>
        </p:sp>
        <p:grpSp>
          <p:nvGrpSpPr>
            <p:cNvPr id="382" name="Google Shape;382;p36"/>
            <p:cNvGrpSpPr/>
            <p:nvPr/>
          </p:nvGrpSpPr>
          <p:grpSpPr>
            <a:xfrm>
              <a:off x="-3175" y="210821"/>
              <a:ext cx="9144996" cy="0"/>
              <a:chOff x="-252536" y="389237"/>
              <a:chExt cx="9144996" cy="0"/>
            </a:xfrm>
          </p:grpSpPr>
          <p:cxnSp>
            <p:nvCxnSpPr>
              <p:cNvPr id="383" name="Google Shape;383;p36"/>
              <p:cNvCxnSpPr/>
              <p:nvPr/>
            </p:nvCxnSpPr>
            <p:spPr>
              <a:xfrm>
                <a:off x="6012160" y="389237"/>
                <a:ext cx="2880300" cy="0"/>
              </a:xfrm>
              <a:prstGeom prst="straightConnector1">
                <a:avLst/>
              </a:prstGeom>
              <a:noFill/>
              <a:ln cap="flat" cmpd="sng" w="9525">
                <a:solidFill>
                  <a:srgbClr val="010202"/>
                </a:solidFill>
                <a:prstDash val="solid"/>
                <a:round/>
                <a:headEnd len="sm" w="sm" type="none"/>
                <a:tailEnd len="sm" w="sm" type="none"/>
              </a:ln>
            </p:spPr>
          </p:cxnSp>
          <p:cxnSp>
            <p:nvCxnSpPr>
              <p:cNvPr id="384" name="Google Shape;384;p36"/>
              <p:cNvCxnSpPr/>
              <p:nvPr/>
            </p:nvCxnSpPr>
            <p:spPr>
              <a:xfrm>
                <a:off x="-252536" y="389237"/>
                <a:ext cx="2880300" cy="0"/>
              </a:xfrm>
              <a:prstGeom prst="straightConnector1">
                <a:avLst/>
              </a:prstGeom>
              <a:noFill/>
              <a:ln cap="flat" cmpd="sng" w="9525">
                <a:solidFill>
                  <a:srgbClr val="010202"/>
                </a:solidFill>
                <a:prstDash val="solid"/>
                <a:round/>
                <a:headEnd len="sm" w="sm" type="none"/>
                <a:tailEnd len="sm" w="sm" type="none"/>
              </a:ln>
            </p:spPr>
          </p:cxnSp>
        </p:grpSp>
      </p:grpSp>
      <p:sp>
        <p:nvSpPr>
          <p:cNvPr id="385" name="Google Shape;385;p36"/>
          <p:cNvSpPr txBox="1"/>
          <p:nvPr/>
        </p:nvSpPr>
        <p:spPr>
          <a:xfrm>
            <a:off x="563475" y="806100"/>
            <a:ext cx="4205400" cy="3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What is Cross Validation?</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A method to evaluate the performance of any machine learning</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-&gt; Train_Test_Split approach</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-&gt; K-Folds Cross Validation:</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Partition training data into K equally</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sized subsamples. For each fold, use the other K1 subsamples as training data with the last subsample as validation.</a:t>
            </a:r>
            <a:endParaRPr sz="1800">
              <a:latin typeface="Calibri"/>
              <a:ea typeface="Calibri"/>
              <a:cs typeface="Calibri"/>
              <a:sym typeface="Calibri"/>
            </a:endParaRPr>
          </a:p>
        </p:txBody>
      </p:sp>
      <p:pic>
        <p:nvPicPr>
          <p:cNvPr id="386" name="Google Shape;386;p36"/>
          <p:cNvPicPr preferRelativeResize="0"/>
          <p:nvPr/>
        </p:nvPicPr>
        <p:blipFill>
          <a:blip r:embed="rId3">
            <a:alphaModFix/>
          </a:blip>
          <a:stretch>
            <a:fillRect/>
          </a:stretch>
        </p:blipFill>
        <p:spPr>
          <a:xfrm>
            <a:off x="4938700" y="1120875"/>
            <a:ext cx="4205301" cy="2509850"/>
          </a:xfrm>
          <a:prstGeom prst="rect">
            <a:avLst/>
          </a:prstGeom>
          <a:noFill/>
          <a:ln>
            <a:noFill/>
          </a:ln>
        </p:spPr>
      </p:pic>
      <p:sp>
        <p:nvSpPr>
          <p:cNvPr id="387" name="Google Shape;387;p36"/>
          <p:cNvSpPr txBox="1"/>
          <p:nvPr/>
        </p:nvSpPr>
        <p:spPr>
          <a:xfrm>
            <a:off x="5835025" y="3572725"/>
            <a:ext cx="2626800" cy="3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Fig.5 K-folds validation process</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37"/>
          <p:cNvSpPr/>
          <p:nvPr/>
        </p:nvSpPr>
        <p:spPr>
          <a:xfrm>
            <a:off x="-500" y="0"/>
            <a:ext cx="10047000" cy="5162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93" name="Google Shape;393;p37"/>
          <p:cNvGrpSpPr/>
          <p:nvPr/>
        </p:nvGrpSpPr>
        <p:grpSpPr>
          <a:xfrm>
            <a:off x="0" y="4989817"/>
            <a:ext cx="9144284" cy="185693"/>
            <a:chOff x="0" y="4803998"/>
            <a:chExt cx="5578164" cy="339600"/>
          </a:xfrm>
        </p:grpSpPr>
        <p:sp>
          <p:nvSpPr>
            <p:cNvPr id="394" name="Google Shape;394;p37"/>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5" name="Google Shape;395;p37"/>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6" name="Google Shape;396;p37"/>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7" name="Google Shape;397;p37"/>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8" name="Google Shape;398;p37"/>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399" name="Google Shape;399;p37"/>
          <p:cNvGrpSpPr/>
          <p:nvPr/>
        </p:nvGrpSpPr>
        <p:grpSpPr>
          <a:xfrm>
            <a:off x="0" y="-14320"/>
            <a:ext cx="9144284" cy="185693"/>
            <a:chOff x="0" y="4803998"/>
            <a:chExt cx="5578164" cy="339600"/>
          </a:xfrm>
        </p:grpSpPr>
        <p:sp>
          <p:nvSpPr>
            <p:cNvPr id="400" name="Google Shape;400;p37"/>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1" name="Google Shape;401;p37"/>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2" name="Google Shape;402;p37"/>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3" name="Google Shape;403;p37"/>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4" name="Google Shape;404;p37"/>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405" name="Google Shape;405;p37"/>
          <p:cNvGrpSpPr/>
          <p:nvPr/>
        </p:nvGrpSpPr>
        <p:grpSpPr>
          <a:xfrm>
            <a:off x="-362" y="243979"/>
            <a:ext cx="9144996" cy="361200"/>
            <a:chOff x="-3175" y="25127"/>
            <a:chExt cx="9144996" cy="361200"/>
          </a:xfrm>
        </p:grpSpPr>
        <p:sp>
          <p:nvSpPr>
            <p:cNvPr id="406" name="Google Shape;406;p37"/>
            <p:cNvSpPr txBox="1"/>
            <p:nvPr/>
          </p:nvSpPr>
          <p:spPr>
            <a:xfrm>
              <a:off x="3252038" y="25127"/>
              <a:ext cx="2634600" cy="3612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Clr>
                  <a:srgbClr val="000000"/>
                </a:buClr>
                <a:buSzPts val="2000"/>
                <a:buFont typeface="Arial"/>
                <a:buNone/>
              </a:pPr>
              <a:r>
                <a:rPr lang="en" sz="2000">
                  <a:solidFill>
                    <a:srgbClr val="262626"/>
                  </a:solidFill>
                  <a:latin typeface="Calibri"/>
                  <a:ea typeface="Calibri"/>
                  <a:cs typeface="Calibri"/>
                  <a:sym typeface="Calibri"/>
                </a:rPr>
                <a:t>Cross Validation</a:t>
              </a:r>
              <a:endParaRPr i="0" sz="2000" u="none" cap="none" strike="noStrike">
                <a:solidFill>
                  <a:srgbClr val="262626"/>
                </a:solidFill>
                <a:latin typeface="Calibri"/>
                <a:ea typeface="Calibri"/>
                <a:cs typeface="Calibri"/>
                <a:sym typeface="Calibri"/>
              </a:endParaRPr>
            </a:p>
          </p:txBody>
        </p:sp>
        <p:grpSp>
          <p:nvGrpSpPr>
            <p:cNvPr id="407" name="Google Shape;407;p37"/>
            <p:cNvGrpSpPr/>
            <p:nvPr/>
          </p:nvGrpSpPr>
          <p:grpSpPr>
            <a:xfrm>
              <a:off x="-3175" y="210821"/>
              <a:ext cx="9144996" cy="0"/>
              <a:chOff x="-252536" y="389237"/>
              <a:chExt cx="9144996" cy="0"/>
            </a:xfrm>
          </p:grpSpPr>
          <p:cxnSp>
            <p:nvCxnSpPr>
              <p:cNvPr id="408" name="Google Shape;408;p37"/>
              <p:cNvCxnSpPr/>
              <p:nvPr/>
            </p:nvCxnSpPr>
            <p:spPr>
              <a:xfrm>
                <a:off x="6012160" y="389237"/>
                <a:ext cx="2880300" cy="0"/>
              </a:xfrm>
              <a:prstGeom prst="straightConnector1">
                <a:avLst/>
              </a:prstGeom>
              <a:noFill/>
              <a:ln cap="flat" cmpd="sng" w="9525">
                <a:solidFill>
                  <a:srgbClr val="010202"/>
                </a:solidFill>
                <a:prstDash val="solid"/>
                <a:round/>
                <a:headEnd len="sm" w="sm" type="none"/>
                <a:tailEnd len="sm" w="sm" type="none"/>
              </a:ln>
            </p:spPr>
          </p:cxnSp>
          <p:cxnSp>
            <p:nvCxnSpPr>
              <p:cNvPr id="409" name="Google Shape;409;p37"/>
              <p:cNvCxnSpPr/>
              <p:nvPr/>
            </p:nvCxnSpPr>
            <p:spPr>
              <a:xfrm>
                <a:off x="-252536" y="389237"/>
                <a:ext cx="2880300" cy="0"/>
              </a:xfrm>
              <a:prstGeom prst="straightConnector1">
                <a:avLst/>
              </a:prstGeom>
              <a:noFill/>
              <a:ln cap="flat" cmpd="sng" w="9525">
                <a:solidFill>
                  <a:srgbClr val="010202"/>
                </a:solidFill>
                <a:prstDash val="solid"/>
                <a:round/>
                <a:headEnd len="sm" w="sm" type="none"/>
                <a:tailEnd len="sm" w="sm" type="none"/>
              </a:ln>
            </p:spPr>
          </p:cxnSp>
        </p:grpSp>
      </p:grpSp>
      <p:pic>
        <p:nvPicPr>
          <p:cNvPr id="410" name="Google Shape;410;p37"/>
          <p:cNvPicPr preferRelativeResize="0"/>
          <p:nvPr/>
        </p:nvPicPr>
        <p:blipFill>
          <a:blip r:embed="rId3">
            <a:alphaModFix/>
          </a:blip>
          <a:stretch>
            <a:fillRect/>
          </a:stretch>
        </p:blipFill>
        <p:spPr>
          <a:xfrm>
            <a:off x="2066700" y="791363"/>
            <a:ext cx="5010576" cy="3757925"/>
          </a:xfrm>
          <a:prstGeom prst="rect">
            <a:avLst/>
          </a:prstGeom>
          <a:noFill/>
          <a:ln>
            <a:noFill/>
          </a:ln>
        </p:spPr>
      </p:pic>
      <p:sp>
        <p:nvSpPr>
          <p:cNvPr id="411" name="Google Shape;411;p37"/>
          <p:cNvSpPr txBox="1"/>
          <p:nvPr/>
        </p:nvSpPr>
        <p:spPr>
          <a:xfrm>
            <a:off x="6568425" y="1239325"/>
            <a:ext cx="20106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0.835064124389967</a:t>
            </a:r>
            <a:endParaRPr>
              <a:latin typeface="Calibri"/>
              <a:ea typeface="Calibri"/>
              <a:cs typeface="Calibri"/>
              <a:sym typeface="Calibri"/>
            </a:endParaRPr>
          </a:p>
        </p:txBody>
      </p:sp>
      <p:sp>
        <p:nvSpPr>
          <p:cNvPr id="412" name="Google Shape;412;p37"/>
          <p:cNvSpPr txBox="1"/>
          <p:nvPr/>
        </p:nvSpPr>
        <p:spPr>
          <a:xfrm>
            <a:off x="6568425" y="2489725"/>
            <a:ext cx="20106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0.8305705935762114</a:t>
            </a:r>
            <a:endParaRPr>
              <a:latin typeface="Calibri"/>
              <a:ea typeface="Calibri"/>
              <a:cs typeface="Calibri"/>
              <a:sym typeface="Calibri"/>
            </a:endParaRPr>
          </a:p>
        </p:txBody>
      </p:sp>
      <p:sp>
        <p:nvSpPr>
          <p:cNvPr id="413" name="Google Shape;413;p37"/>
          <p:cNvSpPr txBox="1"/>
          <p:nvPr/>
        </p:nvSpPr>
        <p:spPr>
          <a:xfrm>
            <a:off x="6568425" y="2910525"/>
            <a:ext cx="20106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0.8405949948927477</a:t>
            </a:r>
            <a:endParaRPr>
              <a:solidFill>
                <a:srgbClr val="FF0000"/>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414" name="Google Shape;414;p37"/>
          <p:cNvSpPr txBox="1"/>
          <p:nvPr/>
        </p:nvSpPr>
        <p:spPr>
          <a:xfrm>
            <a:off x="6568425" y="3331325"/>
            <a:ext cx="20106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0.8440035183293612</a:t>
            </a:r>
            <a:endParaRPr>
              <a:solidFill>
                <a:srgbClr val="FF0000"/>
              </a:solidFill>
              <a:latin typeface="Calibri"/>
              <a:ea typeface="Calibri"/>
              <a:cs typeface="Calibri"/>
              <a:sym typeface="Calibri"/>
            </a:endParaRPr>
          </a:p>
        </p:txBody>
      </p:sp>
      <p:sp>
        <p:nvSpPr>
          <p:cNvPr id="415" name="Google Shape;415;p37"/>
          <p:cNvSpPr txBox="1"/>
          <p:nvPr/>
        </p:nvSpPr>
        <p:spPr>
          <a:xfrm>
            <a:off x="6568425" y="3752125"/>
            <a:ext cx="20106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0.8394963681761434</a:t>
            </a:r>
            <a:endParaRPr>
              <a:latin typeface="Calibri"/>
              <a:ea typeface="Calibri"/>
              <a:cs typeface="Calibri"/>
              <a:sym typeface="Calibri"/>
            </a:endParaRPr>
          </a:p>
        </p:txBody>
      </p:sp>
      <p:sp>
        <p:nvSpPr>
          <p:cNvPr id="416" name="Google Shape;416;p37"/>
          <p:cNvSpPr txBox="1"/>
          <p:nvPr/>
        </p:nvSpPr>
        <p:spPr>
          <a:xfrm>
            <a:off x="6568425" y="2074925"/>
            <a:ext cx="20106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0.8228175008512087</a:t>
            </a:r>
            <a:endParaRPr>
              <a:latin typeface="Calibri"/>
              <a:ea typeface="Calibri"/>
              <a:cs typeface="Calibri"/>
              <a:sym typeface="Calibri"/>
            </a:endParaRPr>
          </a:p>
        </p:txBody>
      </p:sp>
      <p:sp>
        <p:nvSpPr>
          <p:cNvPr id="417" name="Google Shape;417;p37"/>
          <p:cNvSpPr txBox="1"/>
          <p:nvPr/>
        </p:nvSpPr>
        <p:spPr>
          <a:xfrm>
            <a:off x="6568425" y="1672825"/>
            <a:ext cx="20106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0.8427925320621948</a:t>
            </a:r>
            <a:endParaRPr>
              <a:solidFill>
                <a:srgbClr val="FF0000"/>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418" name="Google Shape;418;p37"/>
          <p:cNvSpPr txBox="1"/>
          <p:nvPr/>
        </p:nvSpPr>
        <p:spPr>
          <a:xfrm>
            <a:off x="5153250" y="4370975"/>
            <a:ext cx="35625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Ensemble model — 0.8462007717625696</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419" name="Google Shape;419;p37"/>
          <p:cNvSpPr txBox="1"/>
          <p:nvPr/>
        </p:nvSpPr>
        <p:spPr>
          <a:xfrm>
            <a:off x="3258588" y="4629225"/>
            <a:ext cx="2626800" cy="3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Fig.6 </a:t>
            </a:r>
            <a:r>
              <a:rPr lang="en">
                <a:latin typeface="Calibri"/>
                <a:ea typeface="Calibri"/>
                <a:cs typeface="Calibri"/>
                <a:sym typeface="Calibri"/>
              </a:rPr>
              <a:t>Cross validation scores</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8"/>
          <p:cNvSpPr/>
          <p:nvPr/>
        </p:nvSpPr>
        <p:spPr>
          <a:xfrm>
            <a:off x="-500" y="0"/>
            <a:ext cx="10047000" cy="5162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425" name="Google Shape;425;p38"/>
          <p:cNvGrpSpPr/>
          <p:nvPr/>
        </p:nvGrpSpPr>
        <p:grpSpPr>
          <a:xfrm>
            <a:off x="0" y="4989817"/>
            <a:ext cx="9144284" cy="185693"/>
            <a:chOff x="0" y="4803998"/>
            <a:chExt cx="5578164" cy="339600"/>
          </a:xfrm>
        </p:grpSpPr>
        <p:sp>
          <p:nvSpPr>
            <p:cNvPr id="426" name="Google Shape;426;p38"/>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7" name="Google Shape;427;p38"/>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8" name="Google Shape;428;p38"/>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9" name="Google Shape;429;p38"/>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0" name="Google Shape;430;p38"/>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431" name="Google Shape;431;p38"/>
          <p:cNvGrpSpPr/>
          <p:nvPr/>
        </p:nvGrpSpPr>
        <p:grpSpPr>
          <a:xfrm>
            <a:off x="0" y="-14320"/>
            <a:ext cx="9144284" cy="185693"/>
            <a:chOff x="0" y="4803998"/>
            <a:chExt cx="5578164" cy="339600"/>
          </a:xfrm>
        </p:grpSpPr>
        <p:sp>
          <p:nvSpPr>
            <p:cNvPr id="432" name="Google Shape;432;p38"/>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3" name="Google Shape;433;p38"/>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4" name="Google Shape;434;p38"/>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5" name="Google Shape;435;p38"/>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 name="Google Shape;436;p38"/>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437" name="Google Shape;437;p38"/>
          <p:cNvGrpSpPr/>
          <p:nvPr/>
        </p:nvGrpSpPr>
        <p:grpSpPr>
          <a:xfrm>
            <a:off x="-362" y="243979"/>
            <a:ext cx="9144996" cy="370800"/>
            <a:chOff x="-3175" y="25127"/>
            <a:chExt cx="9144996" cy="370800"/>
          </a:xfrm>
        </p:grpSpPr>
        <p:sp>
          <p:nvSpPr>
            <p:cNvPr id="438" name="Google Shape;438;p38"/>
            <p:cNvSpPr txBox="1"/>
            <p:nvPr/>
          </p:nvSpPr>
          <p:spPr>
            <a:xfrm>
              <a:off x="3252038" y="25127"/>
              <a:ext cx="2634600" cy="3708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Clr>
                  <a:srgbClr val="000000"/>
                </a:buClr>
                <a:buSzPts val="2000"/>
                <a:buFont typeface="Arial"/>
                <a:buNone/>
              </a:pPr>
              <a:r>
                <a:rPr lang="en" sz="2000">
                  <a:solidFill>
                    <a:srgbClr val="262626"/>
                  </a:solidFill>
                  <a:latin typeface="Calibri"/>
                  <a:ea typeface="Calibri"/>
                  <a:cs typeface="Calibri"/>
                  <a:sym typeface="Calibri"/>
                </a:rPr>
                <a:t>Ensemble Learning</a:t>
              </a:r>
              <a:endParaRPr i="0" sz="2000" u="none" cap="none" strike="noStrike">
                <a:solidFill>
                  <a:srgbClr val="262626"/>
                </a:solidFill>
                <a:latin typeface="Calibri"/>
                <a:ea typeface="Calibri"/>
                <a:cs typeface="Calibri"/>
                <a:sym typeface="Calibri"/>
              </a:endParaRPr>
            </a:p>
          </p:txBody>
        </p:sp>
        <p:grpSp>
          <p:nvGrpSpPr>
            <p:cNvPr id="439" name="Google Shape;439;p38"/>
            <p:cNvGrpSpPr/>
            <p:nvPr/>
          </p:nvGrpSpPr>
          <p:grpSpPr>
            <a:xfrm>
              <a:off x="-3175" y="210821"/>
              <a:ext cx="9144996" cy="0"/>
              <a:chOff x="-252536" y="389237"/>
              <a:chExt cx="9144996" cy="0"/>
            </a:xfrm>
          </p:grpSpPr>
          <p:cxnSp>
            <p:nvCxnSpPr>
              <p:cNvPr id="440" name="Google Shape;440;p38"/>
              <p:cNvCxnSpPr/>
              <p:nvPr/>
            </p:nvCxnSpPr>
            <p:spPr>
              <a:xfrm>
                <a:off x="6012160" y="389237"/>
                <a:ext cx="2880300" cy="0"/>
              </a:xfrm>
              <a:prstGeom prst="straightConnector1">
                <a:avLst/>
              </a:prstGeom>
              <a:noFill/>
              <a:ln cap="flat" cmpd="sng" w="9525">
                <a:solidFill>
                  <a:srgbClr val="010202"/>
                </a:solidFill>
                <a:prstDash val="solid"/>
                <a:round/>
                <a:headEnd len="sm" w="sm" type="none"/>
                <a:tailEnd len="sm" w="sm" type="none"/>
              </a:ln>
            </p:spPr>
          </p:cxnSp>
          <p:cxnSp>
            <p:nvCxnSpPr>
              <p:cNvPr id="441" name="Google Shape;441;p38"/>
              <p:cNvCxnSpPr/>
              <p:nvPr/>
            </p:nvCxnSpPr>
            <p:spPr>
              <a:xfrm>
                <a:off x="-252536" y="389237"/>
                <a:ext cx="2880300" cy="0"/>
              </a:xfrm>
              <a:prstGeom prst="straightConnector1">
                <a:avLst/>
              </a:prstGeom>
              <a:noFill/>
              <a:ln cap="flat" cmpd="sng" w="9525">
                <a:solidFill>
                  <a:srgbClr val="010202"/>
                </a:solidFill>
                <a:prstDash val="solid"/>
                <a:round/>
                <a:headEnd len="sm" w="sm" type="none"/>
                <a:tailEnd len="sm" w="sm" type="none"/>
              </a:ln>
            </p:spPr>
          </p:cxnSp>
        </p:grpSp>
      </p:grpSp>
      <p:sp>
        <p:nvSpPr>
          <p:cNvPr id="442" name="Google Shape;442;p38"/>
          <p:cNvSpPr txBox="1"/>
          <p:nvPr/>
        </p:nvSpPr>
        <p:spPr>
          <a:xfrm>
            <a:off x="546550" y="929125"/>
            <a:ext cx="3767400" cy="3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What is ensemble learning?</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Ensemble learning is a machine learning paradigm where multiple learners are trained to solve the same problem. In contrast to ordinary machine learning approaches which try to learn one hypothesis from training data, ensemble methods try to construct a set of hypotheses and combine them to use.</a:t>
            </a:r>
            <a:endParaRPr sz="1800">
              <a:latin typeface="Calibri"/>
              <a:ea typeface="Calibri"/>
              <a:cs typeface="Calibri"/>
              <a:sym typeface="Calibri"/>
            </a:endParaRPr>
          </a:p>
        </p:txBody>
      </p:sp>
      <p:pic>
        <p:nvPicPr>
          <p:cNvPr id="443" name="Google Shape;443;p38"/>
          <p:cNvPicPr preferRelativeResize="0"/>
          <p:nvPr/>
        </p:nvPicPr>
        <p:blipFill>
          <a:blip r:embed="rId3">
            <a:alphaModFix/>
          </a:blip>
          <a:stretch>
            <a:fillRect/>
          </a:stretch>
        </p:blipFill>
        <p:spPr>
          <a:xfrm>
            <a:off x="4391000" y="1091688"/>
            <a:ext cx="4753000" cy="2977824"/>
          </a:xfrm>
          <a:prstGeom prst="rect">
            <a:avLst/>
          </a:prstGeom>
          <a:noFill/>
          <a:ln>
            <a:noFill/>
          </a:ln>
        </p:spPr>
      </p:pic>
      <p:sp>
        <p:nvSpPr>
          <p:cNvPr id="444" name="Google Shape;444;p38"/>
          <p:cNvSpPr txBox="1"/>
          <p:nvPr/>
        </p:nvSpPr>
        <p:spPr>
          <a:xfrm>
            <a:off x="5571500" y="4069500"/>
            <a:ext cx="2626800" cy="3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Fig.7 </a:t>
            </a:r>
            <a:r>
              <a:rPr lang="en">
                <a:latin typeface="Calibri"/>
                <a:ea typeface="Calibri"/>
                <a:cs typeface="Calibri"/>
                <a:sym typeface="Calibri"/>
              </a:rPr>
              <a:t>Ensemble Learning</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39"/>
          <p:cNvSpPr/>
          <p:nvPr/>
        </p:nvSpPr>
        <p:spPr>
          <a:xfrm>
            <a:off x="-500" y="0"/>
            <a:ext cx="10047000" cy="5162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450" name="Google Shape;450;p39"/>
          <p:cNvGrpSpPr/>
          <p:nvPr/>
        </p:nvGrpSpPr>
        <p:grpSpPr>
          <a:xfrm>
            <a:off x="0" y="4989817"/>
            <a:ext cx="9144284" cy="185693"/>
            <a:chOff x="0" y="4803998"/>
            <a:chExt cx="5578164" cy="339600"/>
          </a:xfrm>
        </p:grpSpPr>
        <p:sp>
          <p:nvSpPr>
            <p:cNvPr id="451" name="Google Shape;451;p39"/>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2" name="Google Shape;452;p39"/>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3" name="Google Shape;453;p39"/>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4" name="Google Shape;454;p39"/>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5" name="Google Shape;455;p39"/>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456" name="Google Shape;456;p39"/>
          <p:cNvGrpSpPr/>
          <p:nvPr/>
        </p:nvGrpSpPr>
        <p:grpSpPr>
          <a:xfrm>
            <a:off x="0" y="-14320"/>
            <a:ext cx="9144284" cy="185693"/>
            <a:chOff x="0" y="4803998"/>
            <a:chExt cx="5578164" cy="339600"/>
          </a:xfrm>
        </p:grpSpPr>
        <p:sp>
          <p:nvSpPr>
            <p:cNvPr id="457" name="Google Shape;457;p39"/>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8" name="Google Shape;458;p39"/>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9" name="Google Shape;459;p39"/>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0" name="Google Shape;460;p39"/>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1" name="Google Shape;461;p39"/>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462" name="Google Shape;462;p39"/>
          <p:cNvGrpSpPr/>
          <p:nvPr/>
        </p:nvGrpSpPr>
        <p:grpSpPr>
          <a:xfrm>
            <a:off x="-362" y="254178"/>
            <a:ext cx="9144996" cy="351000"/>
            <a:chOff x="-3175" y="35326"/>
            <a:chExt cx="9144996" cy="351000"/>
          </a:xfrm>
        </p:grpSpPr>
        <p:sp>
          <p:nvSpPr>
            <p:cNvPr id="463" name="Google Shape;463;p39"/>
            <p:cNvSpPr txBox="1"/>
            <p:nvPr/>
          </p:nvSpPr>
          <p:spPr>
            <a:xfrm>
              <a:off x="3252025" y="35326"/>
              <a:ext cx="2634600" cy="3510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Clr>
                  <a:srgbClr val="000000"/>
                </a:buClr>
                <a:buSzPts val="2000"/>
                <a:buFont typeface="Arial"/>
                <a:buNone/>
              </a:pPr>
              <a:r>
                <a:rPr lang="en" sz="2000">
                  <a:solidFill>
                    <a:srgbClr val="262626"/>
                  </a:solidFill>
                  <a:latin typeface="Calibri"/>
                  <a:ea typeface="Calibri"/>
                  <a:cs typeface="Calibri"/>
                  <a:sym typeface="Calibri"/>
                </a:rPr>
                <a:t>Final Submission</a:t>
              </a:r>
              <a:endParaRPr i="0" sz="2000" u="none" cap="none" strike="noStrike">
                <a:solidFill>
                  <a:srgbClr val="262626"/>
                </a:solidFill>
                <a:latin typeface="Calibri"/>
                <a:ea typeface="Calibri"/>
                <a:cs typeface="Calibri"/>
                <a:sym typeface="Calibri"/>
              </a:endParaRPr>
            </a:p>
          </p:txBody>
        </p:sp>
        <p:grpSp>
          <p:nvGrpSpPr>
            <p:cNvPr id="464" name="Google Shape;464;p39"/>
            <p:cNvGrpSpPr/>
            <p:nvPr/>
          </p:nvGrpSpPr>
          <p:grpSpPr>
            <a:xfrm>
              <a:off x="-3175" y="210821"/>
              <a:ext cx="9144996" cy="0"/>
              <a:chOff x="-252536" y="389237"/>
              <a:chExt cx="9144996" cy="0"/>
            </a:xfrm>
          </p:grpSpPr>
          <p:cxnSp>
            <p:nvCxnSpPr>
              <p:cNvPr id="465" name="Google Shape;465;p39"/>
              <p:cNvCxnSpPr/>
              <p:nvPr/>
            </p:nvCxnSpPr>
            <p:spPr>
              <a:xfrm>
                <a:off x="6012160" y="389237"/>
                <a:ext cx="2880300" cy="0"/>
              </a:xfrm>
              <a:prstGeom prst="straightConnector1">
                <a:avLst/>
              </a:prstGeom>
              <a:noFill/>
              <a:ln cap="flat" cmpd="sng" w="9525">
                <a:solidFill>
                  <a:srgbClr val="010202"/>
                </a:solidFill>
                <a:prstDash val="solid"/>
                <a:round/>
                <a:headEnd len="sm" w="sm" type="none"/>
                <a:tailEnd len="sm" w="sm" type="none"/>
              </a:ln>
            </p:spPr>
          </p:cxnSp>
          <p:cxnSp>
            <p:nvCxnSpPr>
              <p:cNvPr id="466" name="Google Shape;466;p39"/>
              <p:cNvCxnSpPr/>
              <p:nvPr/>
            </p:nvCxnSpPr>
            <p:spPr>
              <a:xfrm>
                <a:off x="-252536" y="389237"/>
                <a:ext cx="2880300" cy="0"/>
              </a:xfrm>
              <a:prstGeom prst="straightConnector1">
                <a:avLst/>
              </a:prstGeom>
              <a:noFill/>
              <a:ln cap="flat" cmpd="sng" w="9525">
                <a:solidFill>
                  <a:srgbClr val="010202"/>
                </a:solidFill>
                <a:prstDash val="solid"/>
                <a:round/>
                <a:headEnd len="sm" w="sm" type="none"/>
                <a:tailEnd len="sm" w="sm" type="none"/>
              </a:ln>
            </p:spPr>
          </p:cxnSp>
        </p:grpSp>
      </p:grpSp>
      <p:pic>
        <p:nvPicPr>
          <p:cNvPr id="467" name="Google Shape;467;p39"/>
          <p:cNvPicPr preferRelativeResize="0"/>
          <p:nvPr/>
        </p:nvPicPr>
        <p:blipFill>
          <a:blip r:embed="rId3">
            <a:alphaModFix/>
          </a:blip>
          <a:stretch>
            <a:fillRect/>
          </a:stretch>
        </p:blipFill>
        <p:spPr>
          <a:xfrm>
            <a:off x="347950" y="842313"/>
            <a:ext cx="8448376" cy="3476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p:nvPr/>
        </p:nvSpPr>
        <p:spPr>
          <a:xfrm>
            <a:off x="-1" y="0"/>
            <a:ext cx="9144000" cy="53661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26"/>
          <p:cNvSpPr/>
          <p:nvPr/>
        </p:nvSpPr>
        <p:spPr>
          <a:xfrm>
            <a:off x="760800" y="538250"/>
            <a:ext cx="7622700" cy="1377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2800">
                <a:solidFill>
                  <a:srgbClr val="262626"/>
                </a:solidFill>
                <a:latin typeface="Calibri"/>
                <a:ea typeface="Calibri"/>
                <a:cs typeface="Calibri"/>
                <a:sym typeface="Calibri"/>
              </a:rPr>
              <a:t>Given a list of Titanic passengers w/ personal info, WHAT we </a:t>
            </a:r>
            <a:r>
              <a:rPr lang="en" sz="2800">
                <a:solidFill>
                  <a:srgbClr val="262626"/>
                </a:solidFill>
                <a:latin typeface="Calibri"/>
                <a:ea typeface="Calibri"/>
                <a:cs typeface="Calibri"/>
                <a:sym typeface="Calibri"/>
              </a:rPr>
              <a:t>can </a:t>
            </a:r>
            <a:r>
              <a:rPr lang="en" sz="2800">
                <a:solidFill>
                  <a:srgbClr val="262626"/>
                </a:solidFill>
                <a:latin typeface="Calibri"/>
                <a:ea typeface="Calibri"/>
                <a:cs typeface="Calibri"/>
                <a:sym typeface="Calibri"/>
              </a:rPr>
              <a:t>do …</a:t>
            </a:r>
            <a:endParaRPr sz="2800">
              <a:solidFill>
                <a:srgbClr val="262626"/>
              </a:solidFill>
              <a:latin typeface="Calibri"/>
              <a:ea typeface="Calibri"/>
              <a:cs typeface="Calibri"/>
              <a:sym typeface="Calibri"/>
            </a:endParaRPr>
          </a:p>
          <a:p>
            <a:pPr indent="0" lvl="0" marL="0" marR="0" rtl="0" algn="l">
              <a:spcBef>
                <a:spcPts val="0"/>
              </a:spcBef>
              <a:spcAft>
                <a:spcPts val="0"/>
              </a:spcAft>
              <a:buNone/>
            </a:pPr>
            <a:r>
              <a:rPr lang="en" sz="2800">
                <a:solidFill>
                  <a:srgbClr val="262626"/>
                </a:solidFill>
                <a:latin typeface="Calibri"/>
                <a:ea typeface="Calibri"/>
                <a:cs typeface="Calibri"/>
                <a:sym typeface="Calibri"/>
              </a:rPr>
              <a:t>Survival Prediction!</a:t>
            </a:r>
            <a:endParaRPr sz="2800">
              <a:solidFill>
                <a:srgbClr val="262626"/>
              </a:solidFill>
              <a:latin typeface="Calibri"/>
              <a:ea typeface="Calibri"/>
              <a:cs typeface="Calibri"/>
              <a:sym typeface="Calibri"/>
            </a:endParaRPr>
          </a:p>
          <a:p>
            <a:pPr indent="0" lvl="0" marL="0" marR="0" rtl="0" algn="l">
              <a:spcBef>
                <a:spcPts val="0"/>
              </a:spcBef>
              <a:spcAft>
                <a:spcPts val="0"/>
              </a:spcAft>
              <a:buNone/>
            </a:pPr>
            <a:r>
              <a:t/>
            </a:r>
            <a:endParaRPr b="1" sz="2800">
              <a:solidFill>
                <a:srgbClr val="262626"/>
              </a:solidFill>
              <a:latin typeface="Calibri"/>
              <a:ea typeface="Calibri"/>
              <a:cs typeface="Calibri"/>
              <a:sym typeface="Calibri"/>
            </a:endParaRPr>
          </a:p>
        </p:txBody>
      </p:sp>
      <p:grpSp>
        <p:nvGrpSpPr>
          <p:cNvPr id="136" name="Google Shape;136;p26"/>
          <p:cNvGrpSpPr/>
          <p:nvPr/>
        </p:nvGrpSpPr>
        <p:grpSpPr>
          <a:xfrm>
            <a:off x="1" y="2403788"/>
            <a:ext cx="9144023" cy="1377159"/>
            <a:chOff x="1" y="2017188"/>
            <a:chExt cx="9144023" cy="2514900"/>
          </a:xfrm>
        </p:grpSpPr>
        <p:sp>
          <p:nvSpPr>
            <p:cNvPr id="137" name="Google Shape;137;p26"/>
            <p:cNvSpPr/>
            <p:nvPr/>
          </p:nvSpPr>
          <p:spPr>
            <a:xfrm>
              <a:off x="1" y="2017188"/>
              <a:ext cx="187500" cy="25149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26"/>
            <p:cNvSpPr/>
            <p:nvPr/>
          </p:nvSpPr>
          <p:spPr>
            <a:xfrm>
              <a:off x="8956524" y="2017188"/>
              <a:ext cx="187500" cy="25149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39" name="Google Shape;139;p26"/>
          <p:cNvGrpSpPr/>
          <p:nvPr/>
        </p:nvGrpSpPr>
        <p:grpSpPr>
          <a:xfrm>
            <a:off x="0" y="4989817"/>
            <a:ext cx="9144284" cy="185693"/>
            <a:chOff x="0" y="4803998"/>
            <a:chExt cx="5578164" cy="339600"/>
          </a:xfrm>
        </p:grpSpPr>
        <p:sp>
          <p:nvSpPr>
            <p:cNvPr id="140" name="Google Shape;140;p26"/>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26"/>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26"/>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26"/>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26"/>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id="145" name="Google Shape;145;p26"/>
          <p:cNvPicPr preferRelativeResize="0"/>
          <p:nvPr/>
        </p:nvPicPr>
        <p:blipFill>
          <a:blip r:embed="rId3">
            <a:alphaModFix/>
          </a:blip>
          <a:stretch>
            <a:fillRect/>
          </a:stretch>
        </p:blipFill>
        <p:spPr>
          <a:xfrm>
            <a:off x="858325" y="2117900"/>
            <a:ext cx="7427350" cy="2303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p:nvPr/>
        </p:nvSpPr>
        <p:spPr>
          <a:xfrm>
            <a:off x="-96" y="0"/>
            <a:ext cx="9144000" cy="5162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27"/>
          <p:cNvSpPr/>
          <p:nvPr/>
        </p:nvSpPr>
        <p:spPr>
          <a:xfrm>
            <a:off x="2879812" y="-1"/>
            <a:ext cx="3384300" cy="5162700"/>
          </a:xfrm>
          <a:prstGeom prst="rect">
            <a:avLst/>
          </a:prstGeom>
          <a:solidFill>
            <a:srgbClr val="D9D9D9"/>
          </a:solidFill>
          <a:ln>
            <a:noFill/>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152" name="Google Shape;152;p27"/>
          <p:cNvGrpSpPr/>
          <p:nvPr/>
        </p:nvGrpSpPr>
        <p:grpSpPr>
          <a:xfrm flipH="1" rot="5400000">
            <a:off x="-2416750" y="2390753"/>
            <a:ext cx="5156455" cy="323639"/>
            <a:chOff x="0" y="4803998"/>
            <a:chExt cx="5578164" cy="339600"/>
          </a:xfrm>
        </p:grpSpPr>
        <p:sp>
          <p:nvSpPr>
            <p:cNvPr id="153" name="Google Shape;153;p27"/>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27"/>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27"/>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27"/>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27"/>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58" name="Google Shape;158;p27"/>
          <p:cNvSpPr txBox="1"/>
          <p:nvPr/>
        </p:nvSpPr>
        <p:spPr>
          <a:xfrm>
            <a:off x="2879800" y="2322475"/>
            <a:ext cx="3384300" cy="4602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Clr>
                <a:srgbClr val="262626"/>
              </a:buClr>
              <a:buSzPts val="2400"/>
              <a:buFont typeface="Arial"/>
              <a:buNone/>
            </a:pPr>
            <a:r>
              <a:rPr lang="en" sz="2800">
                <a:solidFill>
                  <a:srgbClr val="262626"/>
                </a:solidFill>
                <a:latin typeface="Calibri"/>
                <a:ea typeface="Calibri"/>
                <a:cs typeface="Calibri"/>
                <a:sym typeface="Calibri"/>
              </a:rPr>
              <a:t>Data Preparation</a:t>
            </a:r>
            <a:endParaRPr sz="2800">
              <a:latin typeface="Calibri"/>
              <a:ea typeface="Calibri"/>
              <a:cs typeface="Calibri"/>
              <a:sym typeface="Calibri"/>
            </a:endParaRPr>
          </a:p>
        </p:txBody>
      </p:sp>
      <p:grpSp>
        <p:nvGrpSpPr>
          <p:cNvPr id="159" name="Google Shape;159;p27"/>
          <p:cNvGrpSpPr/>
          <p:nvPr/>
        </p:nvGrpSpPr>
        <p:grpSpPr>
          <a:xfrm flipH="1" rot="5400000">
            <a:off x="6403721" y="2390753"/>
            <a:ext cx="5156455" cy="323639"/>
            <a:chOff x="0" y="4803998"/>
            <a:chExt cx="5578164" cy="339600"/>
          </a:xfrm>
        </p:grpSpPr>
        <p:sp>
          <p:nvSpPr>
            <p:cNvPr id="160" name="Google Shape;160;p27"/>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p27"/>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27"/>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27"/>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27"/>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5" name="Google Shape;165;p27"/>
          <p:cNvSpPr/>
          <p:nvPr/>
        </p:nvSpPr>
        <p:spPr>
          <a:xfrm>
            <a:off x="4328432" y="1569407"/>
            <a:ext cx="487200" cy="487200"/>
          </a:xfrm>
          <a:prstGeom prst="rect">
            <a:avLst/>
          </a:prstGeom>
          <a:noFill/>
          <a:ln cap="flat" cmpd="sng" w="952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27"/>
          <p:cNvSpPr/>
          <p:nvPr/>
        </p:nvSpPr>
        <p:spPr>
          <a:xfrm>
            <a:off x="2879800" y="2914525"/>
            <a:ext cx="3414300" cy="460200"/>
          </a:xfrm>
          <a:prstGeom prst="rect">
            <a:avLst/>
          </a:prstGeom>
          <a:noFill/>
          <a:ln>
            <a:noFill/>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None/>
            </a:pPr>
            <a:r>
              <a:rPr lang="en" sz="2000">
                <a:solidFill>
                  <a:srgbClr val="262626"/>
                </a:solidFill>
                <a:latin typeface="Calibri"/>
                <a:ea typeface="Calibri"/>
                <a:cs typeface="Calibri"/>
                <a:sym typeface="Calibri"/>
              </a:rPr>
              <a:t>D</a:t>
            </a:r>
            <a:r>
              <a:rPr lang="en" sz="2000">
                <a:solidFill>
                  <a:srgbClr val="262626"/>
                </a:solidFill>
                <a:latin typeface="Calibri"/>
                <a:ea typeface="Calibri"/>
                <a:cs typeface="Calibri"/>
                <a:sym typeface="Calibri"/>
              </a:rPr>
              <a:t>ata Cleaning</a:t>
            </a:r>
            <a:endParaRPr b="0" i="0" sz="2000" u="none" cap="none" strike="noStrike">
              <a:solidFill>
                <a:srgbClr val="262626"/>
              </a:solidFill>
              <a:latin typeface="Calibri"/>
              <a:ea typeface="Calibri"/>
              <a:cs typeface="Calibri"/>
              <a:sym typeface="Calibri"/>
            </a:endParaRPr>
          </a:p>
        </p:txBody>
      </p:sp>
      <p:pic>
        <p:nvPicPr>
          <p:cNvPr id="167" name="Google Shape;167;p27"/>
          <p:cNvPicPr preferRelativeResize="0"/>
          <p:nvPr/>
        </p:nvPicPr>
        <p:blipFill rotWithShape="1">
          <a:blip r:embed="rId3">
            <a:alphaModFix/>
          </a:blip>
          <a:srcRect b="0" l="0" r="0" t="0"/>
          <a:stretch/>
        </p:blipFill>
        <p:spPr>
          <a:xfrm>
            <a:off x="4325726" y="1569407"/>
            <a:ext cx="492356" cy="498287"/>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p:nvPr/>
        </p:nvSpPr>
        <p:spPr>
          <a:xfrm>
            <a:off x="-500" y="0"/>
            <a:ext cx="10047000" cy="5162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73" name="Google Shape;173;p28"/>
          <p:cNvGrpSpPr/>
          <p:nvPr/>
        </p:nvGrpSpPr>
        <p:grpSpPr>
          <a:xfrm>
            <a:off x="0" y="4989817"/>
            <a:ext cx="9144284" cy="185693"/>
            <a:chOff x="0" y="4803998"/>
            <a:chExt cx="5578164" cy="339600"/>
          </a:xfrm>
        </p:grpSpPr>
        <p:sp>
          <p:nvSpPr>
            <p:cNvPr id="174" name="Google Shape;174;p28"/>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 name="Google Shape;175;p28"/>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 name="Google Shape;176;p28"/>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 name="Google Shape;177;p28"/>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 name="Google Shape;178;p28"/>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179" name="Google Shape;179;p28"/>
          <p:cNvGrpSpPr/>
          <p:nvPr/>
        </p:nvGrpSpPr>
        <p:grpSpPr>
          <a:xfrm>
            <a:off x="0" y="-14320"/>
            <a:ext cx="9144284" cy="185693"/>
            <a:chOff x="0" y="4803998"/>
            <a:chExt cx="5578164" cy="339600"/>
          </a:xfrm>
        </p:grpSpPr>
        <p:sp>
          <p:nvSpPr>
            <p:cNvPr id="180" name="Google Shape;180;p28"/>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 name="Google Shape;181;p28"/>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 name="Google Shape;182;p28"/>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 name="Google Shape;183;p28"/>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 name="Google Shape;184;p28"/>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185" name="Google Shape;185;p28"/>
          <p:cNvGrpSpPr/>
          <p:nvPr/>
        </p:nvGrpSpPr>
        <p:grpSpPr>
          <a:xfrm>
            <a:off x="-500" y="228778"/>
            <a:ext cx="9144996" cy="386109"/>
            <a:chOff x="-3175" y="19949"/>
            <a:chExt cx="9144996" cy="355500"/>
          </a:xfrm>
        </p:grpSpPr>
        <p:sp>
          <p:nvSpPr>
            <p:cNvPr id="186" name="Google Shape;186;p28"/>
            <p:cNvSpPr txBox="1"/>
            <p:nvPr/>
          </p:nvSpPr>
          <p:spPr>
            <a:xfrm>
              <a:off x="3254650" y="19949"/>
              <a:ext cx="2634600" cy="3555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Clr>
                  <a:srgbClr val="262626"/>
                </a:buClr>
                <a:buSzPts val="2000"/>
                <a:buFont typeface="Arial"/>
                <a:buNone/>
              </a:pPr>
              <a:r>
                <a:rPr lang="en" sz="2000">
                  <a:solidFill>
                    <a:srgbClr val="262626"/>
                  </a:solidFill>
                  <a:latin typeface="Calibri"/>
                  <a:ea typeface="Calibri"/>
                  <a:cs typeface="Calibri"/>
                  <a:sym typeface="Calibri"/>
                </a:rPr>
                <a:t>Data Cleaning</a:t>
              </a:r>
              <a:endParaRPr i="0" sz="2000" u="none" cap="none" strike="noStrike">
                <a:solidFill>
                  <a:srgbClr val="262626"/>
                </a:solidFill>
                <a:latin typeface="Calibri"/>
                <a:ea typeface="Calibri"/>
                <a:cs typeface="Calibri"/>
                <a:sym typeface="Calibri"/>
              </a:endParaRPr>
            </a:p>
          </p:txBody>
        </p:sp>
        <p:grpSp>
          <p:nvGrpSpPr>
            <p:cNvPr id="187" name="Google Shape;187;p28"/>
            <p:cNvGrpSpPr/>
            <p:nvPr/>
          </p:nvGrpSpPr>
          <p:grpSpPr>
            <a:xfrm>
              <a:off x="-3175" y="210821"/>
              <a:ext cx="9144996" cy="0"/>
              <a:chOff x="-252536" y="389237"/>
              <a:chExt cx="9144996" cy="0"/>
            </a:xfrm>
          </p:grpSpPr>
          <p:cxnSp>
            <p:nvCxnSpPr>
              <p:cNvPr id="188" name="Google Shape;188;p28"/>
              <p:cNvCxnSpPr/>
              <p:nvPr/>
            </p:nvCxnSpPr>
            <p:spPr>
              <a:xfrm>
                <a:off x="6012160" y="389237"/>
                <a:ext cx="2880300" cy="0"/>
              </a:xfrm>
              <a:prstGeom prst="straightConnector1">
                <a:avLst/>
              </a:prstGeom>
              <a:noFill/>
              <a:ln cap="flat" cmpd="sng" w="9525">
                <a:solidFill>
                  <a:srgbClr val="010202"/>
                </a:solidFill>
                <a:prstDash val="solid"/>
                <a:round/>
                <a:headEnd len="sm" w="sm" type="none"/>
                <a:tailEnd len="sm" w="sm" type="none"/>
              </a:ln>
            </p:spPr>
          </p:cxnSp>
          <p:cxnSp>
            <p:nvCxnSpPr>
              <p:cNvPr id="189" name="Google Shape;189;p28"/>
              <p:cNvCxnSpPr/>
              <p:nvPr/>
            </p:nvCxnSpPr>
            <p:spPr>
              <a:xfrm>
                <a:off x="-252536" y="389237"/>
                <a:ext cx="2880300" cy="0"/>
              </a:xfrm>
              <a:prstGeom prst="straightConnector1">
                <a:avLst/>
              </a:prstGeom>
              <a:noFill/>
              <a:ln cap="flat" cmpd="sng" w="9525">
                <a:solidFill>
                  <a:srgbClr val="010202"/>
                </a:solidFill>
                <a:prstDash val="solid"/>
                <a:round/>
                <a:headEnd len="sm" w="sm" type="none"/>
                <a:tailEnd len="sm" w="sm" type="none"/>
              </a:ln>
            </p:spPr>
          </p:cxnSp>
        </p:grpSp>
      </p:grpSp>
      <p:pic>
        <p:nvPicPr>
          <p:cNvPr id="190" name="Google Shape;190;p28"/>
          <p:cNvPicPr preferRelativeResize="0"/>
          <p:nvPr/>
        </p:nvPicPr>
        <p:blipFill>
          <a:blip r:embed="rId3">
            <a:alphaModFix/>
          </a:blip>
          <a:stretch>
            <a:fillRect/>
          </a:stretch>
        </p:blipFill>
        <p:spPr>
          <a:xfrm>
            <a:off x="1018150" y="797201"/>
            <a:ext cx="3670973" cy="3566788"/>
          </a:xfrm>
          <a:prstGeom prst="rect">
            <a:avLst/>
          </a:prstGeom>
          <a:noFill/>
          <a:ln>
            <a:noFill/>
          </a:ln>
        </p:spPr>
      </p:pic>
      <p:sp>
        <p:nvSpPr>
          <p:cNvPr id="191" name="Google Shape;191;p28"/>
          <p:cNvSpPr txBox="1"/>
          <p:nvPr/>
        </p:nvSpPr>
        <p:spPr>
          <a:xfrm>
            <a:off x="1667613" y="4364000"/>
            <a:ext cx="2693700" cy="4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Fill in the missing values</a:t>
            </a:r>
            <a:endParaRPr b="1" sz="1800">
              <a:latin typeface="Calibri"/>
              <a:ea typeface="Calibri"/>
              <a:cs typeface="Calibri"/>
              <a:sym typeface="Calibri"/>
            </a:endParaRPr>
          </a:p>
        </p:txBody>
      </p:sp>
      <p:pic>
        <p:nvPicPr>
          <p:cNvPr id="192" name="Google Shape;192;p28"/>
          <p:cNvPicPr preferRelativeResize="0"/>
          <p:nvPr/>
        </p:nvPicPr>
        <p:blipFill>
          <a:blip r:embed="rId4">
            <a:alphaModFix/>
          </a:blip>
          <a:stretch>
            <a:fillRect/>
          </a:stretch>
        </p:blipFill>
        <p:spPr>
          <a:xfrm>
            <a:off x="4429650" y="1027712"/>
            <a:ext cx="3906700" cy="3646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p:nvPr/>
        </p:nvSpPr>
        <p:spPr>
          <a:xfrm>
            <a:off x="-96" y="0"/>
            <a:ext cx="9144000" cy="5162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29"/>
          <p:cNvSpPr/>
          <p:nvPr/>
        </p:nvSpPr>
        <p:spPr>
          <a:xfrm>
            <a:off x="2879812" y="-1"/>
            <a:ext cx="3384300" cy="5162700"/>
          </a:xfrm>
          <a:prstGeom prst="rect">
            <a:avLst/>
          </a:prstGeom>
          <a:solidFill>
            <a:srgbClr val="D9D9D9"/>
          </a:solidFill>
          <a:ln>
            <a:noFill/>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199" name="Google Shape;199;p29"/>
          <p:cNvGrpSpPr/>
          <p:nvPr/>
        </p:nvGrpSpPr>
        <p:grpSpPr>
          <a:xfrm flipH="1" rot="5400000">
            <a:off x="-2416750" y="2390753"/>
            <a:ext cx="5156455" cy="323639"/>
            <a:chOff x="0" y="4803998"/>
            <a:chExt cx="5578164" cy="339600"/>
          </a:xfrm>
        </p:grpSpPr>
        <p:sp>
          <p:nvSpPr>
            <p:cNvPr id="200" name="Google Shape;200;p29"/>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29"/>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29"/>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3" name="Google Shape;203;p29"/>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4" name="Google Shape;204;p29"/>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05" name="Google Shape;205;p29"/>
          <p:cNvSpPr txBox="1"/>
          <p:nvPr/>
        </p:nvSpPr>
        <p:spPr>
          <a:xfrm>
            <a:off x="2879800" y="2322475"/>
            <a:ext cx="3384300" cy="4602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Clr>
                <a:srgbClr val="262626"/>
              </a:buClr>
              <a:buSzPts val="2400"/>
              <a:buFont typeface="Arial"/>
              <a:buNone/>
            </a:pPr>
            <a:r>
              <a:rPr lang="en" sz="2800">
                <a:solidFill>
                  <a:srgbClr val="262626"/>
                </a:solidFill>
                <a:latin typeface="Calibri"/>
                <a:ea typeface="Calibri"/>
                <a:cs typeface="Calibri"/>
                <a:sym typeface="Calibri"/>
              </a:rPr>
              <a:t>Feature</a:t>
            </a:r>
            <a:r>
              <a:rPr lang="en" sz="2800">
                <a:solidFill>
                  <a:srgbClr val="262626"/>
                </a:solidFill>
                <a:latin typeface="Calibri"/>
                <a:ea typeface="Calibri"/>
                <a:cs typeface="Calibri"/>
                <a:sym typeface="Calibri"/>
              </a:rPr>
              <a:t> Engineering</a:t>
            </a:r>
            <a:endParaRPr sz="2800">
              <a:latin typeface="Calibri"/>
              <a:ea typeface="Calibri"/>
              <a:cs typeface="Calibri"/>
              <a:sym typeface="Calibri"/>
            </a:endParaRPr>
          </a:p>
        </p:txBody>
      </p:sp>
      <p:grpSp>
        <p:nvGrpSpPr>
          <p:cNvPr id="206" name="Google Shape;206;p29"/>
          <p:cNvGrpSpPr/>
          <p:nvPr/>
        </p:nvGrpSpPr>
        <p:grpSpPr>
          <a:xfrm flipH="1" rot="5400000">
            <a:off x="6403721" y="2390753"/>
            <a:ext cx="5156455" cy="323639"/>
            <a:chOff x="0" y="4803998"/>
            <a:chExt cx="5578164" cy="339600"/>
          </a:xfrm>
        </p:grpSpPr>
        <p:sp>
          <p:nvSpPr>
            <p:cNvPr id="207" name="Google Shape;207;p29"/>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p29"/>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9" name="Google Shape;209;p29"/>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p29"/>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1" name="Google Shape;211;p29"/>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12" name="Google Shape;212;p29"/>
          <p:cNvSpPr/>
          <p:nvPr/>
        </p:nvSpPr>
        <p:spPr>
          <a:xfrm>
            <a:off x="4328432" y="1569407"/>
            <a:ext cx="487200" cy="487200"/>
          </a:xfrm>
          <a:prstGeom prst="rect">
            <a:avLst/>
          </a:prstGeom>
          <a:noFill/>
          <a:ln cap="flat" cmpd="sng" w="952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3" name="Google Shape;213;p29"/>
          <p:cNvSpPr/>
          <p:nvPr/>
        </p:nvSpPr>
        <p:spPr>
          <a:xfrm>
            <a:off x="2879800" y="2914525"/>
            <a:ext cx="3414300" cy="460200"/>
          </a:xfrm>
          <a:prstGeom prst="rect">
            <a:avLst/>
          </a:prstGeom>
          <a:noFill/>
          <a:ln>
            <a:noFill/>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None/>
            </a:pPr>
            <a:r>
              <a:rPr lang="en" sz="2000">
                <a:solidFill>
                  <a:srgbClr val="262626"/>
                </a:solidFill>
                <a:latin typeface="Calibri"/>
                <a:ea typeface="Calibri"/>
                <a:cs typeface="Calibri"/>
                <a:sym typeface="Calibri"/>
              </a:rPr>
              <a:t>Create New Features</a:t>
            </a:r>
            <a:endParaRPr sz="2000">
              <a:solidFill>
                <a:srgbClr val="262626"/>
              </a:solidFill>
              <a:latin typeface="Calibri"/>
              <a:ea typeface="Calibri"/>
              <a:cs typeface="Calibri"/>
              <a:sym typeface="Calibri"/>
            </a:endParaRPr>
          </a:p>
          <a:p>
            <a:pPr indent="0" lvl="0" marL="0" marR="0" rtl="0" algn="ctr">
              <a:lnSpc>
                <a:spcPct val="107142"/>
              </a:lnSpc>
              <a:spcBef>
                <a:spcPts val="0"/>
              </a:spcBef>
              <a:spcAft>
                <a:spcPts val="0"/>
              </a:spcAft>
              <a:buNone/>
            </a:pPr>
            <a:r>
              <a:rPr lang="en" sz="2000">
                <a:solidFill>
                  <a:srgbClr val="262626"/>
                </a:solidFill>
                <a:latin typeface="Calibri"/>
                <a:ea typeface="Calibri"/>
                <a:cs typeface="Calibri"/>
                <a:sym typeface="Calibri"/>
              </a:rPr>
              <a:t>Features Selection</a:t>
            </a:r>
            <a:endParaRPr sz="2000">
              <a:solidFill>
                <a:srgbClr val="262626"/>
              </a:solidFill>
              <a:latin typeface="Calibri"/>
              <a:ea typeface="Calibri"/>
              <a:cs typeface="Calibri"/>
              <a:sym typeface="Calibri"/>
            </a:endParaRPr>
          </a:p>
        </p:txBody>
      </p:sp>
      <p:pic>
        <p:nvPicPr>
          <p:cNvPr id="214" name="Google Shape;214;p29"/>
          <p:cNvPicPr preferRelativeResize="0"/>
          <p:nvPr/>
        </p:nvPicPr>
        <p:blipFill rotWithShape="1">
          <a:blip r:embed="rId3">
            <a:alphaModFix/>
          </a:blip>
          <a:srcRect b="0" l="0" r="0" t="0"/>
          <a:stretch/>
        </p:blipFill>
        <p:spPr>
          <a:xfrm>
            <a:off x="4325726" y="1569407"/>
            <a:ext cx="492356" cy="498287"/>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0"/>
          <p:cNvSpPr/>
          <p:nvPr/>
        </p:nvSpPr>
        <p:spPr>
          <a:xfrm>
            <a:off x="-500" y="0"/>
            <a:ext cx="10047000" cy="5162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20" name="Google Shape;220;p30"/>
          <p:cNvGrpSpPr/>
          <p:nvPr/>
        </p:nvGrpSpPr>
        <p:grpSpPr>
          <a:xfrm>
            <a:off x="0" y="4989817"/>
            <a:ext cx="9144284" cy="185693"/>
            <a:chOff x="0" y="4803998"/>
            <a:chExt cx="5578164" cy="339600"/>
          </a:xfrm>
        </p:grpSpPr>
        <p:sp>
          <p:nvSpPr>
            <p:cNvPr id="221" name="Google Shape;221;p30"/>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 name="Google Shape;222;p30"/>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3" name="Google Shape;223;p30"/>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 name="Google Shape;224;p30"/>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5" name="Google Shape;225;p30"/>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26" name="Google Shape;226;p30"/>
          <p:cNvGrpSpPr/>
          <p:nvPr/>
        </p:nvGrpSpPr>
        <p:grpSpPr>
          <a:xfrm>
            <a:off x="0" y="-14320"/>
            <a:ext cx="9144284" cy="185693"/>
            <a:chOff x="0" y="4803998"/>
            <a:chExt cx="5578164" cy="339600"/>
          </a:xfrm>
        </p:grpSpPr>
        <p:sp>
          <p:nvSpPr>
            <p:cNvPr id="227" name="Google Shape;227;p30"/>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 name="Google Shape;228;p30"/>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9" name="Google Shape;229;p30"/>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0" name="Google Shape;230;p30"/>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 name="Google Shape;231;p30"/>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32" name="Google Shape;232;p30"/>
          <p:cNvGrpSpPr/>
          <p:nvPr/>
        </p:nvGrpSpPr>
        <p:grpSpPr>
          <a:xfrm>
            <a:off x="-500" y="228779"/>
            <a:ext cx="9144996" cy="415500"/>
            <a:chOff x="-3175" y="19952"/>
            <a:chExt cx="9144996" cy="415500"/>
          </a:xfrm>
        </p:grpSpPr>
        <p:sp>
          <p:nvSpPr>
            <p:cNvPr id="233" name="Google Shape;233;p30"/>
            <p:cNvSpPr txBox="1"/>
            <p:nvPr/>
          </p:nvSpPr>
          <p:spPr>
            <a:xfrm>
              <a:off x="3254650" y="19952"/>
              <a:ext cx="2634600" cy="4155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Clr>
                  <a:srgbClr val="262626"/>
                </a:buClr>
                <a:buSzPts val="2000"/>
                <a:buFont typeface="Arial"/>
                <a:buNone/>
              </a:pPr>
              <a:r>
                <a:rPr lang="en" sz="2000">
                  <a:solidFill>
                    <a:srgbClr val="262626"/>
                  </a:solidFill>
                  <a:latin typeface="Calibri"/>
                  <a:ea typeface="Calibri"/>
                  <a:cs typeface="Calibri"/>
                  <a:sym typeface="Calibri"/>
                </a:rPr>
                <a:t>Feature </a:t>
              </a:r>
              <a:r>
                <a:rPr lang="en" sz="2000">
                  <a:solidFill>
                    <a:srgbClr val="262626"/>
                  </a:solidFill>
                  <a:latin typeface="Calibri"/>
                  <a:ea typeface="Calibri"/>
                  <a:cs typeface="Calibri"/>
                  <a:sym typeface="Calibri"/>
                </a:rPr>
                <a:t>Engineering</a:t>
              </a:r>
              <a:endParaRPr i="0" sz="2000" u="none" cap="none" strike="noStrike">
                <a:solidFill>
                  <a:srgbClr val="262626"/>
                </a:solidFill>
                <a:latin typeface="Calibri"/>
                <a:ea typeface="Calibri"/>
                <a:cs typeface="Calibri"/>
                <a:sym typeface="Calibri"/>
              </a:endParaRPr>
            </a:p>
          </p:txBody>
        </p:sp>
        <p:grpSp>
          <p:nvGrpSpPr>
            <p:cNvPr id="234" name="Google Shape;234;p30"/>
            <p:cNvGrpSpPr/>
            <p:nvPr/>
          </p:nvGrpSpPr>
          <p:grpSpPr>
            <a:xfrm>
              <a:off x="-3175" y="210821"/>
              <a:ext cx="9144996" cy="0"/>
              <a:chOff x="-252536" y="389237"/>
              <a:chExt cx="9144996" cy="0"/>
            </a:xfrm>
          </p:grpSpPr>
          <p:cxnSp>
            <p:nvCxnSpPr>
              <p:cNvPr id="235" name="Google Shape;235;p30"/>
              <p:cNvCxnSpPr/>
              <p:nvPr/>
            </p:nvCxnSpPr>
            <p:spPr>
              <a:xfrm>
                <a:off x="6012160" y="389237"/>
                <a:ext cx="2880300" cy="0"/>
              </a:xfrm>
              <a:prstGeom prst="straightConnector1">
                <a:avLst/>
              </a:prstGeom>
              <a:noFill/>
              <a:ln cap="flat" cmpd="sng" w="9525">
                <a:solidFill>
                  <a:srgbClr val="010202"/>
                </a:solidFill>
                <a:prstDash val="solid"/>
                <a:round/>
                <a:headEnd len="sm" w="sm" type="none"/>
                <a:tailEnd len="sm" w="sm" type="none"/>
              </a:ln>
            </p:spPr>
          </p:cxnSp>
          <p:cxnSp>
            <p:nvCxnSpPr>
              <p:cNvPr id="236" name="Google Shape;236;p30"/>
              <p:cNvCxnSpPr/>
              <p:nvPr/>
            </p:nvCxnSpPr>
            <p:spPr>
              <a:xfrm>
                <a:off x="-252536" y="389237"/>
                <a:ext cx="2880300" cy="0"/>
              </a:xfrm>
              <a:prstGeom prst="straightConnector1">
                <a:avLst/>
              </a:prstGeom>
              <a:noFill/>
              <a:ln cap="flat" cmpd="sng" w="9525">
                <a:solidFill>
                  <a:srgbClr val="010202"/>
                </a:solidFill>
                <a:prstDash val="solid"/>
                <a:round/>
                <a:headEnd len="sm" w="sm" type="none"/>
                <a:tailEnd len="sm" w="sm" type="none"/>
              </a:ln>
            </p:spPr>
          </p:cxnSp>
        </p:grpSp>
      </p:grpSp>
      <p:sp>
        <p:nvSpPr>
          <p:cNvPr id="237" name="Google Shape;237;p30"/>
          <p:cNvSpPr txBox="1"/>
          <p:nvPr/>
        </p:nvSpPr>
        <p:spPr>
          <a:xfrm>
            <a:off x="159850" y="846000"/>
            <a:ext cx="2192400" cy="3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Original Feature:</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Name/Title                  --&gt;</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Mme, Jonkheer, Capt, Lady, The countess, Colonel, Major, Rev, Dona, Don, Mlle, ...</a:t>
            </a:r>
            <a:endParaRPr>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SibSp, Parch                --&gt;</a:t>
            </a:r>
            <a:endParaRPr sz="16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 of siblings/spouses</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 of parents/children</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 sz="1600">
                <a:solidFill>
                  <a:schemeClr val="dk1"/>
                </a:solidFill>
                <a:latin typeface="Calibri"/>
                <a:ea typeface="Calibri"/>
                <a:cs typeface="Calibri"/>
                <a:sym typeface="Calibri"/>
              </a:rPr>
              <a:t>Age                               --&gt;</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pic>
        <p:nvPicPr>
          <p:cNvPr id="238" name="Google Shape;238;p30"/>
          <p:cNvPicPr preferRelativeResize="0"/>
          <p:nvPr/>
        </p:nvPicPr>
        <p:blipFill>
          <a:blip r:embed="rId3">
            <a:alphaModFix/>
          </a:blip>
          <a:stretch>
            <a:fillRect/>
          </a:stretch>
        </p:blipFill>
        <p:spPr>
          <a:xfrm>
            <a:off x="5719355" y="2463825"/>
            <a:ext cx="3425146" cy="2028000"/>
          </a:xfrm>
          <a:prstGeom prst="rect">
            <a:avLst/>
          </a:prstGeom>
          <a:noFill/>
          <a:ln>
            <a:noFill/>
          </a:ln>
        </p:spPr>
      </p:pic>
      <p:sp>
        <p:nvSpPr>
          <p:cNvPr id="239" name="Google Shape;239;p30"/>
          <p:cNvSpPr txBox="1"/>
          <p:nvPr/>
        </p:nvSpPr>
        <p:spPr>
          <a:xfrm>
            <a:off x="2313100" y="846000"/>
            <a:ext cx="2771700" cy="3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New</a:t>
            </a:r>
            <a:r>
              <a:rPr lang="en" sz="1600">
                <a:latin typeface="Calibri"/>
                <a:ea typeface="Calibri"/>
                <a:cs typeface="Calibri"/>
                <a:sym typeface="Calibri"/>
              </a:rPr>
              <a:t> Feature:</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Title (common)</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Mr, Mrs, Miss,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FamilySize = SibSp+Parch+1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1, 2, 3, ...</a:t>
            </a:r>
            <a:endParaRPr sz="1600">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 sz="1600">
                <a:solidFill>
                  <a:schemeClr val="dk1"/>
                </a:solidFill>
                <a:latin typeface="Calibri"/>
                <a:ea typeface="Calibri"/>
                <a:cs typeface="Calibri"/>
                <a:sym typeface="Calibri"/>
              </a:rPr>
              <a:t>AgeBin</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 sz="1600">
                <a:solidFill>
                  <a:schemeClr val="dk1"/>
                </a:solidFill>
                <a:latin typeface="Calibri"/>
                <a:ea typeface="Calibri"/>
                <a:cs typeface="Calibri"/>
                <a:sym typeface="Calibri"/>
              </a:rPr>
              <a:t>[0,12), [12,24),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40" name="Google Shape;240;p30"/>
          <p:cNvSpPr txBox="1"/>
          <p:nvPr/>
        </p:nvSpPr>
        <p:spPr>
          <a:xfrm>
            <a:off x="5889925" y="4491813"/>
            <a:ext cx="3084000" cy="49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Fig.1 Distribution of survival in age</a:t>
            </a:r>
            <a:endParaRPr>
              <a:latin typeface="Calibri"/>
              <a:ea typeface="Calibri"/>
              <a:cs typeface="Calibri"/>
              <a:sym typeface="Calibri"/>
            </a:endParaRPr>
          </a:p>
        </p:txBody>
      </p:sp>
      <p:pic>
        <p:nvPicPr>
          <p:cNvPr id="241" name="Google Shape;241;p30"/>
          <p:cNvPicPr preferRelativeResize="0"/>
          <p:nvPr/>
        </p:nvPicPr>
        <p:blipFill>
          <a:blip r:embed="rId4">
            <a:alphaModFix/>
          </a:blip>
          <a:stretch>
            <a:fillRect/>
          </a:stretch>
        </p:blipFill>
        <p:spPr>
          <a:xfrm>
            <a:off x="5022225" y="644275"/>
            <a:ext cx="2676700" cy="2371550"/>
          </a:xfrm>
          <a:prstGeom prst="rect">
            <a:avLst/>
          </a:prstGeom>
          <a:noFill/>
          <a:ln>
            <a:noFill/>
          </a:ln>
        </p:spPr>
      </p:pic>
      <p:sp>
        <p:nvSpPr>
          <p:cNvPr id="242" name="Google Shape;242;p30"/>
          <p:cNvSpPr/>
          <p:nvPr/>
        </p:nvSpPr>
        <p:spPr>
          <a:xfrm>
            <a:off x="5719350" y="753325"/>
            <a:ext cx="937200" cy="498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 name="Google Shape;243;p30"/>
          <p:cNvCxnSpPr/>
          <p:nvPr/>
        </p:nvCxnSpPr>
        <p:spPr>
          <a:xfrm>
            <a:off x="6085500" y="1257895"/>
            <a:ext cx="793200" cy="21474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1"/>
          <p:cNvSpPr/>
          <p:nvPr/>
        </p:nvSpPr>
        <p:spPr>
          <a:xfrm>
            <a:off x="-500" y="0"/>
            <a:ext cx="10047000" cy="5162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49" name="Google Shape;249;p31"/>
          <p:cNvGrpSpPr/>
          <p:nvPr/>
        </p:nvGrpSpPr>
        <p:grpSpPr>
          <a:xfrm>
            <a:off x="0" y="4989817"/>
            <a:ext cx="9144284" cy="185693"/>
            <a:chOff x="0" y="4803998"/>
            <a:chExt cx="5578164" cy="339600"/>
          </a:xfrm>
        </p:grpSpPr>
        <p:sp>
          <p:nvSpPr>
            <p:cNvPr id="250" name="Google Shape;250;p31"/>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1" name="Google Shape;251;p31"/>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2" name="Google Shape;252;p31"/>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3" name="Google Shape;253;p31"/>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4" name="Google Shape;254;p31"/>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55" name="Google Shape;255;p31"/>
          <p:cNvGrpSpPr/>
          <p:nvPr/>
        </p:nvGrpSpPr>
        <p:grpSpPr>
          <a:xfrm>
            <a:off x="0" y="-14320"/>
            <a:ext cx="9144284" cy="185693"/>
            <a:chOff x="0" y="4803998"/>
            <a:chExt cx="5578164" cy="339600"/>
          </a:xfrm>
        </p:grpSpPr>
        <p:sp>
          <p:nvSpPr>
            <p:cNvPr id="256" name="Google Shape;256;p31"/>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7" name="Google Shape;257;p31"/>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8" name="Google Shape;258;p31"/>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9" name="Google Shape;259;p31"/>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 name="Google Shape;260;p31"/>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61" name="Google Shape;261;p31"/>
          <p:cNvGrpSpPr/>
          <p:nvPr/>
        </p:nvGrpSpPr>
        <p:grpSpPr>
          <a:xfrm>
            <a:off x="-500" y="228766"/>
            <a:ext cx="9144996" cy="280800"/>
            <a:chOff x="-3175" y="19939"/>
            <a:chExt cx="9144996" cy="280800"/>
          </a:xfrm>
        </p:grpSpPr>
        <p:sp>
          <p:nvSpPr>
            <p:cNvPr id="262" name="Google Shape;262;p31"/>
            <p:cNvSpPr txBox="1"/>
            <p:nvPr/>
          </p:nvSpPr>
          <p:spPr>
            <a:xfrm>
              <a:off x="3254648" y="19939"/>
              <a:ext cx="2634600" cy="2808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Clr>
                  <a:srgbClr val="262626"/>
                </a:buClr>
                <a:buSzPts val="2000"/>
                <a:buFont typeface="Arial"/>
                <a:buNone/>
              </a:pPr>
              <a:r>
                <a:rPr lang="en" sz="2000">
                  <a:solidFill>
                    <a:srgbClr val="262626"/>
                  </a:solidFill>
                  <a:latin typeface="Calibri"/>
                  <a:ea typeface="Calibri"/>
                  <a:cs typeface="Calibri"/>
                  <a:sym typeface="Calibri"/>
                </a:rPr>
                <a:t>Feature Engineering</a:t>
              </a:r>
              <a:endParaRPr i="0" sz="2100" u="none" cap="none" strike="noStrike">
                <a:solidFill>
                  <a:srgbClr val="000000"/>
                </a:solidFill>
                <a:latin typeface="Calibri"/>
                <a:ea typeface="Calibri"/>
                <a:cs typeface="Calibri"/>
                <a:sym typeface="Calibri"/>
              </a:endParaRPr>
            </a:p>
            <a:p>
              <a:pPr indent="0" lvl="0" marL="0" marR="0" rtl="0" algn="ctr">
                <a:lnSpc>
                  <a:spcPct val="130000"/>
                </a:lnSpc>
                <a:spcBef>
                  <a:spcPts val="0"/>
                </a:spcBef>
                <a:spcAft>
                  <a:spcPts val="0"/>
                </a:spcAft>
                <a:buClr>
                  <a:srgbClr val="000000"/>
                </a:buClr>
                <a:buSzPts val="2000"/>
                <a:buFont typeface="Arial"/>
                <a:buNone/>
              </a:pPr>
              <a:r>
                <a:t/>
              </a:r>
              <a:endParaRPr b="0" i="0" sz="2000" u="none" cap="none" strike="noStrike">
                <a:solidFill>
                  <a:srgbClr val="262626"/>
                </a:solidFill>
                <a:latin typeface="Microsoft Yahei"/>
                <a:ea typeface="Microsoft Yahei"/>
                <a:cs typeface="Microsoft Yahei"/>
                <a:sym typeface="Microsoft Yahei"/>
              </a:endParaRPr>
            </a:p>
          </p:txBody>
        </p:sp>
        <p:grpSp>
          <p:nvGrpSpPr>
            <p:cNvPr id="263" name="Google Shape;263;p31"/>
            <p:cNvGrpSpPr/>
            <p:nvPr/>
          </p:nvGrpSpPr>
          <p:grpSpPr>
            <a:xfrm>
              <a:off x="-3175" y="210821"/>
              <a:ext cx="9144996" cy="0"/>
              <a:chOff x="-252536" y="389237"/>
              <a:chExt cx="9144996" cy="0"/>
            </a:xfrm>
          </p:grpSpPr>
          <p:cxnSp>
            <p:nvCxnSpPr>
              <p:cNvPr id="264" name="Google Shape;264;p31"/>
              <p:cNvCxnSpPr/>
              <p:nvPr/>
            </p:nvCxnSpPr>
            <p:spPr>
              <a:xfrm>
                <a:off x="6012160" y="389237"/>
                <a:ext cx="2880300" cy="0"/>
              </a:xfrm>
              <a:prstGeom prst="straightConnector1">
                <a:avLst/>
              </a:prstGeom>
              <a:noFill/>
              <a:ln cap="flat" cmpd="sng" w="9525">
                <a:solidFill>
                  <a:srgbClr val="010202"/>
                </a:solidFill>
                <a:prstDash val="solid"/>
                <a:round/>
                <a:headEnd len="sm" w="sm" type="none"/>
                <a:tailEnd len="sm" w="sm" type="none"/>
              </a:ln>
            </p:spPr>
          </p:cxnSp>
          <p:cxnSp>
            <p:nvCxnSpPr>
              <p:cNvPr id="265" name="Google Shape;265;p31"/>
              <p:cNvCxnSpPr/>
              <p:nvPr/>
            </p:nvCxnSpPr>
            <p:spPr>
              <a:xfrm>
                <a:off x="-252536" y="389237"/>
                <a:ext cx="2880300" cy="0"/>
              </a:xfrm>
              <a:prstGeom prst="straightConnector1">
                <a:avLst/>
              </a:prstGeom>
              <a:noFill/>
              <a:ln cap="flat" cmpd="sng" w="9525">
                <a:solidFill>
                  <a:srgbClr val="010202"/>
                </a:solidFill>
                <a:prstDash val="solid"/>
                <a:round/>
                <a:headEnd len="sm" w="sm" type="none"/>
                <a:tailEnd len="sm" w="sm" type="none"/>
              </a:ln>
            </p:spPr>
          </p:cxnSp>
        </p:grpSp>
      </p:grpSp>
      <p:sp>
        <p:nvSpPr>
          <p:cNvPr id="266" name="Google Shape;266;p31"/>
          <p:cNvSpPr txBox="1"/>
          <p:nvPr/>
        </p:nvSpPr>
        <p:spPr>
          <a:xfrm>
            <a:off x="875025" y="619338"/>
            <a:ext cx="8111400" cy="39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Tickets: determines where the passenger’s cabin is</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--&gt;  High survival tickets and Low survival tickets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Embarked: shows where the passenger boards</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--&gt; Embarked_S, Embarked_Q, Embarked_C</a:t>
            </a:r>
            <a:endParaRPr sz="1600">
              <a:latin typeface="Calibri"/>
              <a:ea typeface="Calibri"/>
              <a:cs typeface="Calibri"/>
              <a:sym typeface="Calibri"/>
            </a:endParaRPr>
          </a:p>
        </p:txBody>
      </p:sp>
      <p:pic>
        <p:nvPicPr>
          <p:cNvPr id="267" name="Google Shape;267;p31"/>
          <p:cNvPicPr preferRelativeResize="0"/>
          <p:nvPr/>
        </p:nvPicPr>
        <p:blipFill>
          <a:blip r:embed="rId3">
            <a:alphaModFix/>
          </a:blip>
          <a:stretch>
            <a:fillRect/>
          </a:stretch>
        </p:blipFill>
        <p:spPr>
          <a:xfrm>
            <a:off x="1799825" y="2117375"/>
            <a:ext cx="5931450" cy="2436025"/>
          </a:xfrm>
          <a:prstGeom prst="rect">
            <a:avLst/>
          </a:prstGeom>
          <a:noFill/>
          <a:ln>
            <a:noFill/>
          </a:ln>
        </p:spPr>
      </p:pic>
      <p:sp>
        <p:nvSpPr>
          <p:cNvPr id="268" name="Google Shape;268;p31"/>
          <p:cNvSpPr txBox="1"/>
          <p:nvPr/>
        </p:nvSpPr>
        <p:spPr>
          <a:xfrm>
            <a:off x="3388725" y="4553397"/>
            <a:ext cx="3084000" cy="36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Fig.2 Cabins</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2"/>
          <p:cNvSpPr/>
          <p:nvPr/>
        </p:nvSpPr>
        <p:spPr>
          <a:xfrm>
            <a:off x="-500" y="0"/>
            <a:ext cx="10047000" cy="5162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74" name="Google Shape;274;p32"/>
          <p:cNvGrpSpPr/>
          <p:nvPr/>
        </p:nvGrpSpPr>
        <p:grpSpPr>
          <a:xfrm>
            <a:off x="0" y="4989817"/>
            <a:ext cx="9144284" cy="185693"/>
            <a:chOff x="0" y="4803998"/>
            <a:chExt cx="5578164" cy="339600"/>
          </a:xfrm>
        </p:grpSpPr>
        <p:sp>
          <p:nvSpPr>
            <p:cNvPr id="275" name="Google Shape;275;p32"/>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6" name="Google Shape;276;p32"/>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7" name="Google Shape;277;p32"/>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8" name="Google Shape;278;p32"/>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 name="Google Shape;279;p32"/>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80" name="Google Shape;280;p32"/>
          <p:cNvGrpSpPr/>
          <p:nvPr/>
        </p:nvGrpSpPr>
        <p:grpSpPr>
          <a:xfrm>
            <a:off x="0" y="-14320"/>
            <a:ext cx="9144284" cy="185693"/>
            <a:chOff x="0" y="4803998"/>
            <a:chExt cx="5578164" cy="339600"/>
          </a:xfrm>
        </p:grpSpPr>
        <p:sp>
          <p:nvSpPr>
            <p:cNvPr id="281" name="Google Shape;281;p32"/>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 name="Google Shape;282;p32"/>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 name="Google Shape;283;p32"/>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 name="Google Shape;284;p32"/>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5" name="Google Shape;285;p32"/>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86" name="Google Shape;286;p32"/>
          <p:cNvGrpSpPr/>
          <p:nvPr/>
        </p:nvGrpSpPr>
        <p:grpSpPr>
          <a:xfrm>
            <a:off x="-500" y="419648"/>
            <a:ext cx="9144996" cy="0"/>
            <a:chOff x="-252536" y="389237"/>
            <a:chExt cx="9144996" cy="0"/>
          </a:xfrm>
        </p:grpSpPr>
        <p:cxnSp>
          <p:nvCxnSpPr>
            <p:cNvPr id="287" name="Google Shape;287;p32"/>
            <p:cNvCxnSpPr/>
            <p:nvPr/>
          </p:nvCxnSpPr>
          <p:spPr>
            <a:xfrm>
              <a:off x="6012160" y="389237"/>
              <a:ext cx="2880300" cy="0"/>
            </a:xfrm>
            <a:prstGeom prst="straightConnector1">
              <a:avLst/>
            </a:prstGeom>
            <a:noFill/>
            <a:ln cap="flat" cmpd="sng" w="9525">
              <a:solidFill>
                <a:srgbClr val="010202"/>
              </a:solidFill>
              <a:prstDash val="solid"/>
              <a:round/>
              <a:headEnd len="sm" w="sm" type="none"/>
              <a:tailEnd len="sm" w="sm" type="none"/>
            </a:ln>
          </p:spPr>
        </p:cxnSp>
        <p:cxnSp>
          <p:nvCxnSpPr>
            <p:cNvPr id="288" name="Google Shape;288;p32"/>
            <p:cNvCxnSpPr/>
            <p:nvPr/>
          </p:nvCxnSpPr>
          <p:spPr>
            <a:xfrm>
              <a:off x="-252536" y="389237"/>
              <a:ext cx="2880300" cy="0"/>
            </a:xfrm>
            <a:prstGeom prst="straightConnector1">
              <a:avLst/>
            </a:prstGeom>
            <a:noFill/>
            <a:ln cap="flat" cmpd="sng" w="9525">
              <a:solidFill>
                <a:srgbClr val="010202"/>
              </a:solidFill>
              <a:prstDash val="solid"/>
              <a:round/>
              <a:headEnd len="sm" w="sm" type="none"/>
              <a:tailEnd len="sm" w="sm" type="none"/>
            </a:ln>
          </p:spPr>
        </p:cxnSp>
      </p:grpSp>
      <p:pic>
        <p:nvPicPr>
          <p:cNvPr id="289" name="Google Shape;289;p32"/>
          <p:cNvPicPr preferRelativeResize="0"/>
          <p:nvPr/>
        </p:nvPicPr>
        <p:blipFill>
          <a:blip r:embed="rId3">
            <a:alphaModFix/>
          </a:blip>
          <a:stretch>
            <a:fillRect/>
          </a:stretch>
        </p:blipFill>
        <p:spPr>
          <a:xfrm>
            <a:off x="958308" y="718775"/>
            <a:ext cx="7364892" cy="3838950"/>
          </a:xfrm>
          <a:prstGeom prst="rect">
            <a:avLst/>
          </a:prstGeom>
          <a:noFill/>
          <a:ln>
            <a:noFill/>
          </a:ln>
        </p:spPr>
      </p:pic>
      <p:sp>
        <p:nvSpPr>
          <p:cNvPr id="290" name="Google Shape;290;p32"/>
          <p:cNvSpPr txBox="1"/>
          <p:nvPr/>
        </p:nvSpPr>
        <p:spPr>
          <a:xfrm>
            <a:off x="3578000" y="4557725"/>
            <a:ext cx="2125500" cy="2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Fig.3 Sinking Simulation</a:t>
            </a:r>
            <a:endParaRPr>
              <a:latin typeface="Calibri"/>
              <a:ea typeface="Calibri"/>
              <a:cs typeface="Calibri"/>
              <a:sym typeface="Calibri"/>
            </a:endParaRPr>
          </a:p>
        </p:txBody>
      </p:sp>
      <p:sp>
        <p:nvSpPr>
          <p:cNvPr id="291" name="Google Shape;291;p32"/>
          <p:cNvSpPr txBox="1"/>
          <p:nvPr/>
        </p:nvSpPr>
        <p:spPr>
          <a:xfrm>
            <a:off x="2274050" y="158950"/>
            <a:ext cx="4733400" cy="260700"/>
          </a:xfrm>
          <a:prstGeom prst="rect">
            <a:avLst/>
          </a:prstGeom>
          <a:noFill/>
          <a:ln>
            <a:noFill/>
          </a:ln>
        </p:spPr>
        <p:txBody>
          <a:bodyPr anchorCtr="0" anchor="t" bIns="91425" lIns="91425" spcFirstLastPara="1" rIns="91425" wrap="square" tIns="91425">
            <a:noAutofit/>
          </a:bodyPr>
          <a:lstStyle/>
          <a:p>
            <a:pPr indent="0" lvl="0" marL="0" rtl="0" algn="ctr">
              <a:lnSpc>
                <a:spcPct val="130000"/>
              </a:lnSpc>
              <a:spcBef>
                <a:spcPts val="0"/>
              </a:spcBef>
              <a:spcAft>
                <a:spcPts val="0"/>
              </a:spcAft>
              <a:buClr>
                <a:srgbClr val="262626"/>
              </a:buClr>
              <a:buSzPts val="2000"/>
              <a:buFont typeface="Arial"/>
              <a:buNone/>
            </a:pPr>
            <a:r>
              <a:rPr lang="en" sz="2000">
                <a:solidFill>
                  <a:srgbClr val="262626"/>
                </a:solidFill>
                <a:latin typeface="Calibri"/>
                <a:ea typeface="Calibri"/>
                <a:cs typeface="Calibri"/>
                <a:sym typeface="Calibri"/>
              </a:rPr>
              <a:t>Feature Engineering</a:t>
            </a:r>
            <a:endParaRPr sz="21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3"/>
          <p:cNvSpPr/>
          <p:nvPr/>
        </p:nvSpPr>
        <p:spPr>
          <a:xfrm>
            <a:off x="-500" y="0"/>
            <a:ext cx="10047000" cy="5162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97" name="Google Shape;297;p33"/>
          <p:cNvGrpSpPr/>
          <p:nvPr/>
        </p:nvGrpSpPr>
        <p:grpSpPr>
          <a:xfrm>
            <a:off x="0" y="4989817"/>
            <a:ext cx="9144284" cy="185693"/>
            <a:chOff x="0" y="4803998"/>
            <a:chExt cx="5578164" cy="339600"/>
          </a:xfrm>
        </p:grpSpPr>
        <p:sp>
          <p:nvSpPr>
            <p:cNvPr id="298" name="Google Shape;298;p33"/>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9" name="Google Shape;299;p33"/>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0" name="Google Shape;300;p33"/>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1" name="Google Shape;301;p33"/>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2" name="Google Shape;302;p33"/>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303" name="Google Shape;303;p33"/>
          <p:cNvGrpSpPr/>
          <p:nvPr/>
        </p:nvGrpSpPr>
        <p:grpSpPr>
          <a:xfrm>
            <a:off x="0" y="-14320"/>
            <a:ext cx="9144284" cy="185693"/>
            <a:chOff x="0" y="4803998"/>
            <a:chExt cx="5578164" cy="339600"/>
          </a:xfrm>
        </p:grpSpPr>
        <p:sp>
          <p:nvSpPr>
            <p:cNvPr id="304" name="Google Shape;304;p33"/>
            <p:cNvSpPr/>
            <p:nvPr/>
          </p:nvSpPr>
          <p:spPr>
            <a:xfrm>
              <a:off x="0" y="4803998"/>
              <a:ext cx="1115700" cy="339600"/>
            </a:xfrm>
            <a:prstGeom prst="rect">
              <a:avLst/>
            </a:prstGeom>
            <a:solidFill>
              <a:srgbClr val="0102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 name="Google Shape;305;p33"/>
            <p:cNvSpPr/>
            <p:nvPr/>
          </p:nvSpPr>
          <p:spPr>
            <a:xfrm>
              <a:off x="1115616" y="4803998"/>
              <a:ext cx="1115700" cy="339600"/>
            </a:xfrm>
            <a:prstGeom prst="rect">
              <a:avLst/>
            </a:prstGeom>
            <a:solidFill>
              <a:srgbClr val="5853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 name="Google Shape;306;p33"/>
            <p:cNvSpPr/>
            <p:nvPr/>
          </p:nvSpPr>
          <p:spPr>
            <a:xfrm>
              <a:off x="2231232" y="4803998"/>
              <a:ext cx="1115700" cy="339600"/>
            </a:xfrm>
            <a:prstGeom prst="rect">
              <a:avLst/>
            </a:prstGeom>
            <a:solidFill>
              <a:srgbClr val="8C8D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7" name="Google Shape;307;p33"/>
            <p:cNvSpPr/>
            <p:nvPr/>
          </p:nvSpPr>
          <p:spPr>
            <a:xfrm>
              <a:off x="3346848" y="4803998"/>
              <a:ext cx="1115700" cy="33960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8" name="Google Shape;308;p33"/>
            <p:cNvSpPr/>
            <p:nvPr/>
          </p:nvSpPr>
          <p:spPr>
            <a:xfrm>
              <a:off x="4462464" y="4803998"/>
              <a:ext cx="1115700" cy="339600"/>
            </a:xfrm>
            <a:prstGeom prst="rect">
              <a:avLst/>
            </a:prstGeom>
            <a:solidFill>
              <a:srgbClr val="E5E5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309" name="Google Shape;309;p33"/>
          <p:cNvGrpSpPr/>
          <p:nvPr/>
        </p:nvGrpSpPr>
        <p:grpSpPr>
          <a:xfrm>
            <a:off x="-500" y="228766"/>
            <a:ext cx="9144996" cy="280800"/>
            <a:chOff x="-3175" y="19939"/>
            <a:chExt cx="9144996" cy="280800"/>
          </a:xfrm>
        </p:grpSpPr>
        <p:sp>
          <p:nvSpPr>
            <p:cNvPr id="310" name="Google Shape;310;p33"/>
            <p:cNvSpPr txBox="1"/>
            <p:nvPr/>
          </p:nvSpPr>
          <p:spPr>
            <a:xfrm>
              <a:off x="3254648" y="19939"/>
              <a:ext cx="2634600" cy="2808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Clr>
                  <a:srgbClr val="262626"/>
                </a:buClr>
                <a:buSzPts val="2000"/>
                <a:buFont typeface="Arial"/>
                <a:buNone/>
              </a:pPr>
              <a:r>
                <a:rPr lang="en" sz="2000">
                  <a:solidFill>
                    <a:srgbClr val="262626"/>
                  </a:solidFill>
                  <a:latin typeface="Calibri"/>
                  <a:ea typeface="Calibri"/>
                  <a:cs typeface="Calibri"/>
                  <a:sym typeface="Calibri"/>
                </a:rPr>
                <a:t>Feature Selection</a:t>
              </a:r>
              <a:endParaRPr i="0" sz="2100" u="none" cap="none" strike="noStrike">
                <a:solidFill>
                  <a:srgbClr val="000000"/>
                </a:solidFill>
                <a:latin typeface="Calibri"/>
                <a:ea typeface="Calibri"/>
                <a:cs typeface="Calibri"/>
                <a:sym typeface="Calibri"/>
              </a:endParaRPr>
            </a:p>
            <a:p>
              <a:pPr indent="0" lvl="0" marL="0" marR="0" rtl="0" algn="ctr">
                <a:lnSpc>
                  <a:spcPct val="130000"/>
                </a:lnSpc>
                <a:spcBef>
                  <a:spcPts val="0"/>
                </a:spcBef>
                <a:spcAft>
                  <a:spcPts val="0"/>
                </a:spcAft>
                <a:buClr>
                  <a:srgbClr val="000000"/>
                </a:buClr>
                <a:buSzPts val="2000"/>
                <a:buFont typeface="Arial"/>
                <a:buNone/>
              </a:pPr>
              <a:r>
                <a:t/>
              </a:r>
              <a:endParaRPr b="0" i="0" sz="2000" u="none" cap="none" strike="noStrike">
                <a:solidFill>
                  <a:srgbClr val="262626"/>
                </a:solidFill>
                <a:latin typeface="Microsoft Yahei"/>
                <a:ea typeface="Microsoft Yahei"/>
                <a:cs typeface="Microsoft Yahei"/>
                <a:sym typeface="Microsoft Yahei"/>
              </a:endParaRPr>
            </a:p>
          </p:txBody>
        </p:sp>
        <p:grpSp>
          <p:nvGrpSpPr>
            <p:cNvPr id="311" name="Google Shape;311;p33"/>
            <p:cNvGrpSpPr/>
            <p:nvPr/>
          </p:nvGrpSpPr>
          <p:grpSpPr>
            <a:xfrm>
              <a:off x="-3175" y="210821"/>
              <a:ext cx="9144996" cy="0"/>
              <a:chOff x="-252536" y="389237"/>
              <a:chExt cx="9144996" cy="0"/>
            </a:xfrm>
          </p:grpSpPr>
          <p:cxnSp>
            <p:nvCxnSpPr>
              <p:cNvPr id="312" name="Google Shape;312;p33"/>
              <p:cNvCxnSpPr/>
              <p:nvPr/>
            </p:nvCxnSpPr>
            <p:spPr>
              <a:xfrm>
                <a:off x="6012160" y="389237"/>
                <a:ext cx="2880300" cy="0"/>
              </a:xfrm>
              <a:prstGeom prst="straightConnector1">
                <a:avLst/>
              </a:prstGeom>
              <a:noFill/>
              <a:ln cap="flat" cmpd="sng" w="9525">
                <a:solidFill>
                  <a:srgbClr val="010202"/>
                </a:solidFill>
                <a:prstDash val="solid"/>
                <a:round/>
                <a:headEnd len="sm" w="sm" type="none"/>
                <a:tailEnd len="sm" w="sm" type="none"/>
              </a:ln>
            </p:spPr>
          </p:cxnSp>
          <p:cxnSp>
            <p:nvCxnSpPr>
              <p:cNvPr id="313" name="Google Shape;313;p33"/>
              <p:cNvCxnSpPr/>
              <p:nvPr/>
            </p:nvCxnSpPr>
            <p:spPr>
              <a:xfrm>
                <a:off x="-252536" y="389237"/>
                <a:ext cx="2880300" cy="0"/>
              </a:xfrm>
              <a:prstGeom prst="straightConnector1">
                <a:avLst/>
              </a:prstGeom>
              <a:noFill/>
              <a:ln cap="flat" cmpd="sng" w="9525">
                <a:solidFill>
                  <a:srgbClr val="010202"/>
                </a:solidFill>
                <a:prstDash val="solid"/>
                <a:round/>
                <a:headEnd len="sm" w="sm" type="none"/>
                <a:tailEnd len="sm" w="sm" type="none"/>
              </a:ln>
            </p:spPr>
          </p:cxnSp>
        </p:grpSp>
      </p:grpSp>
      <p:pic>
        <p:nvPicPr>
          <p:cNvPr id="314" name="Google Shape;314;p33"/>
          <p:cNvPicPr preferRelativeResize="0"/>
          <p:nvPr/>
        </p:nvPicPr>
        <p:blipFill>
          <a:blip r:embed="rId3">
            <a:alphaModFix/>
          </a:blip>
          <a:stretch>
            <a:fillRect/>
          </a:stretch>
        </p:blipFill>
        <p:spPr>
          <a:xfrm>
            <a:off x="745974" y="687287"/>
            <a:ext cx="7652050" cy="3669525"/>
          </a:xfrm>
          <a:prstGeom prst="rect">
            <a:avLst/>
          </a:prstGeom>
          <a:noFill/>
          <a:ln>
            <a:noFill/>
          </a:ln>
        </p:spPr>
      </p:pic>
      <p:sp>
        <p:nvSpPr>
          <p:cNvPr id="315" name="Google Shape;315;p33"/>
          <p:cNvSpPr txBox="1"/>
          <p:nvPr/>
        </p:nvSpPr>
        <p:spPr>
          <a:xfrm>
            <a:off x="2411388" y="4356825"/>
            <a:ext cx="43215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Fig.4 Feature Importance with RandomForestClassifier</a:t>
            </a:r>
            <a:endParaRPr>
              <a:latin typeface="Calibri"/>
              <a:ea typeface="Calibri"/>
              <a:cs typeface="Calibri"/>
              <a:sym typeface="Calibri"/>
            </a:endParaRPr>
          </a:p>
        </p:txBody>
      </p:sp>
      <p:cxnSp>
        <p:nvCxnSpPr>
          <p:cNvPr id="316" name="Google Shape;316;p33"/>
          <p:cNvCxnSpPr/>
          <p:nvPr/>
        </p:nvCxnSpPr>
        <p:spPr>
          <a:xfrm>
            <a:off x="488000" y="2147200"/>
            <a:ext cx="8598600" cy="9900"/>
          </a:xfrm>
          <a:prstGeom prst="straightConnector1">
            <a:avLst/>
          </a:prstGeom>
          <a:noFill/>
          <a:ln cap="flat" cmpd="sng" w="19050">
            <a:solidFill>
              <a:srgbClr val="FF0000"/>
            </a:solidFill>
            <a:prstDash val="solid"/>
            <a:round/>
            <a:headEnd len="med" w="med" type="none"/>
            <a:tailEnd len="med" w="med" type="none"/>
          </a:ln>
        </p:spPr>
      </p:cxnSp>
      <p:sp>
        <p:nvSpPr>
          <p:cNvPr id="317" name="Google Shape;317;p33"/>
          <p:cNvSpPr txBox="1"/>
          <p:nvPr/>
        </p:nvSpPr>
        <p:spPr>
          <a:xfrm>
            <a:off x="8354525" y="1759175"/>
            <a:ext cx="839400" cy="47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latin typeface="Calibri"/>
                <a:ea typeface="Calibri"/>
                <a:cs typeface="Calibri"/>
                <a:sym typeface="Calibri"/>
              </a:rPr>
              <a:t>Top 8</a:t>
            </a:r>
            <a:endParaRPr sz="1800">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