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15" r:id="rId7"/>
    <p:sldId id="316" r:id="rId8"/>
    <p:sldId id="317" r:id="rId9"/>
    <p:sldId id="302" r:id="rId10"/>
    <p:sldId id="303" r:id="rId11"/>
    <p:sldId id="304" r:id="rId12"/>
    <p:sldId id="318" r:id="rId13"/>
    <p:sldId id="319" r:id="rId14"/>
    <p:sldId id="320" r:id="rId15"/>
    <p:sldId id="305" r:id="rId16"/>
    <p:sldId id="311" r:id="rId17"/>
    <p:sldId id="314" r:id="rId18"/>
    <p:sldId id="313" r:id="rId19"/>
    <p:sldId id="312" r:id="rId20"/>
    <p:sldId id="32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76091" y="1475234"/>
            <a:ext cx="2909252" cy="2901694"/>
          </a:xfrm>
        </p:spPr>
        <p:txBody>
          <a:bodyPr anchor="b">
            <a:normAutofit/>
          </a:bodyPr>
          <a:lstStyle/>
          <a:p>
            <a:r>
              <a:rPr lang="en-US" sz="4400" dirty="0">
                <a:solidFill>
                  <a:schemeClr val="tx1"/>
                </a:solidFill>
              </a:rPr>
              <a:t>Predictive Lead Scoring</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By</a:t>
            </a:r>
          </a:p>
          <a:p>
            <a:pPr>
              <a:lnSpc>
                <a:spcPct val="100000"/>
              </a:lnSpc>
            </a:pPr>
            <a:r>
              <a:rPr lang="en-US" sz="1600" dirty="0"/>
              <a:t>Data science interns</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7811A69E-0D2C-4270-98A8-A0DFACCB5E2B}"/>
              </a:ext>
            </a:extLst>
          </p:cNvPr>
          <p:cNvSpPr txBox="1"/>
          <p:nvPr/>
        </p:nvSpPr>
        <p:spPr>
          <a:xfrm>
            <a:off x="7977762" y="6458378"/>
            <a:ext cx="3305909" cy="400110"/>
          </a:xfrm>
          <a:prstGeom prst="rect">
            <a:avLst/>
          </a:prstGeom>
          <a:noFill/>
        </p:spPr>
        <p:txBody>
          <a:bodyPr wrap="square" rtlCol="0">
            <a:spAutoFit/>
          </a:bodyPr>
          <a:lstStyle/>
          <a:p>
            <a:r>
              <a:rPr lang="en-US" sz="2000" b="1" dirty="0"/>
              <a:t>@ NEBIANT ANALYTICS</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6F1AB2-45FF-47AC-BC57-C3B5C3CD1755}"/>
              </a:ext>
            </a:extLst>
          </p:cNvPr>
          <p:cNvPicPr>
            <a:picLocks noChangeAspect="1"/>
          </p:cNvPicPr>
          <p:nvPr/>
        </p:nvPicPr>
        <p:blipFill>
          <a:blip r:embed="rId2"/>
          <a:stretch>
            <a:fillRect/>
          </a:stretch>
        </p:blipFill>
        <p:spPr>
          <a:xfrm>
            <a:off x="871537" y="766762"/>
            <a:ext cx="10448925" cy="5324475"/>
          </a:xfrm>
          <a:prstGeom prst="rect">
            <a:avLst/>
          </a:prstGeom>
        </p:spPr>
      </p:pic>
    </p:spTree>
    <p:extLst>
      <p:ext uri="{BB962C8B-B14F-4D97-AF65-F5344CB8AC3E}">
        <p14:creationId xmlns:p14="http://schemas.microsoft.com/office/powerpoint/2010/main" val="233955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C7D03F-AAD5-4C18-8AB8-FE6262EC97A1}"/>
              </a:ext>
            </a:extLst>
          </p:cNvPr>
          <p:cNvPicPr>
            <a:picLocks noChangeAspect="1"/>
          </p:cNvPicPr>
          <p:nvPr/>
        </p:nvPicPr>
        <p:blipFill>
          <a:blip r:embed="rId2"/>
          <a:stretch>
            <a:fillRect/>
          </a:stretch>
        </p:blipFill>
        <p:spPr>
          <a:xfrm>
            <a:off x="976312" y="379828"/>
            <a:ext cx="10239375" cy="5830472"/>
          </a:xfrm>
          <a:prstGeom prst="rect">
            <a:avLst/>
          </a:prstGeom>
        </p:spPr>
      </p:pic>
    </p:spTree>
    <p:extLst>
      <p:ext uri="{BB962C8B-B14F-4D97-AF65-F5344CB8AC3E}">
        <p14:creationId xmlns:p14="http://schemas.microsoft.com/office/powerpoint/2010/main" val="743941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08457-9FBE-4A04-8A9D-D7592462DB13}"/>
              </a:ext>
            </a:extLst>
          </p:cNvPr>
          <p:cNvSpPr>
            <a:spLocks noGrp="1"/>
          </p:cNvSpPr>
          <p:nvPr>
            <p:ph type="title"/>
          </p:nvPr>
        </p:nvSpPr>
        <p:spPr>
          <a:xfrm>
            <a:off x="1097280" y="286603"/>
            <a:ext cx="10058400" cy="702305"/>
          </a:xfrm>
        </p:spPr>
        <p:txBody>
          <a:bodyPr>
            <a:normAutofit/>
          </a:bodyPr>
          <a:lstStyle/>
          <a:p>
            <a:pPr algn="ctr"/>
            <a:r>
              <a:rPr lang="en-US" sz="2400" b="1" dirty="0"/>
              <a:t>MODELLING AND DEPLOYMENT</a:t>
            </a:r>
          </a:p>
        </p:txBody>
      </p:sp>
      <p:pic>
        <p:nvPicPr>
          <p:cNvPr id="5" name="Content Placeholder 4">
            <a:extLst>
              <a:ext uri="{FF2B5EF4-FFF2-40B4-BE49-F238E27FC236}">
                <a16:creationId xmlns:a16="http://schemas.microsoft.com/office/drawing/2014/main" id="{4D31AD3E-63C6-49B7-A0B0-878A3B605C91}"/>
              </a:ext>
            </a:extLst>
          </p:cNvPr>
          <p:cNvPicPr>
            <a:picLocks noGrp="1" noChangeAspect="1"/>
          </p:cNvPicPr>
          <p:nvPr>
            <p:ph idx="1"/>
          </p:nvPr>
        </p:nvPicPr>
        <p:blipFill>
          <a:blip r:embed="rId2"/>
          <a:stretch>
            <a:fillRect/>
          </a:stretch>
        </p:blipFill>
        <p:spPr>
          <a:xfrm>
            <a:off x="925402" y="988908"/>
            <a:ext cx="10230278" cy="5313418"/>
          </a:xfrm>
        </p:spPr>
      </p:pic>
    </p:spTree>
    <p:extLst>
      <p:ext uri="{BB962C8B-B14F-4D97-AF65-F5344CB8AC3E}">
        <p14:creationId xmlns:p14="http://schemas.microsoft.com/office/powerpoint/2010/main" val="217146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645E00-8091-43C4-9960-547FD91B1648}"/>
              </a:ext>
            </a:extLst>
          </p:cNvPr>
          <p:cNvPicPr>
            <a:picLocks noChangeAspect="1"/>
          </p:cNvPicPr>
          <p:nvPr/>
        </p:nvPicPr>
        <p:blipFill>
          <a:blip r:embed="rId2"/>
          <a:stretch>
            <a:fillRect/>
          </a:stretch>
        </p:blipFill>
        <p:spPr>
          <a:xfrm>
            <a:off x="506437" y="506438"/>
            <a:ext cx="11000935" cy="5613008"/>
          </a:xfrm>
          <a:prstGeom prst="rect">
            <a:avLst/>
          </a:prstGeom>
        </p:spPr>
      </p:pic>
    </p:spTree>
    <p:extLst>
      <p:ext uri="{BB962C8B-B14F-4D97-AF65-F5344CB8AC3E}">
        <p14:creationId xmlns:p14="http://schemas.microsoft.com/office/powerpoint/2010/main" val="2529160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0061A1-7FF6-4941-963B-BAC339C7AC8E}"/>
              </a:ext>
            </a:extLst>
          </p:cNvPr>
          <p:cNvPicPr>
            <a:picLocks noChangeAspect="1"/>
          </p:cNvPicPr>
          <p:nvPr/>
        </p:nvPicPr>
        <p:blipFill>
          <a:blip r:embed="rId2"/>
          <a:stretch>
            <a:fillRect/>
          </a:stretch>
        </p:blipFill>
        <p:spPr>
          <a:xfrm>
            <a:off x="703385" y="619125"/>
            <a:ext cx="10705513" cy="5619750"/>
          </a:xfrm>
          <a:prstGeom prst="rect">
            <a:avLst/>
          </a:prstGeom>
        </p:spPr>
      </p:pic>
    </p:spTree>
    <p:extLst>
      <p:ext uri="{BB962C8B-B14F-4D97-AF65-F5344CB8AC3E}">
        <p14:creationId xmlns:p14="http://schemas.microsoft.com/office/powerpoint/2010/main" val="856543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D33594-9293-47D3-884D-A44A11FFBEB2}"/>
              </a:ext>
            </a:extLst>
          </p:cNvPr>
          <p:cNvPicPr>
            <a:picLocks noChangeAspect="1"/>
          </p:cNvPicPr>
          <p:nvPr/>
        </p:nvPicPr>
        <p:blipFill>
          <a:blip r:embed="rId2"/>
          <a:stretch>
            <a:fillRect/>
          </a:stretch>
        </p:blipFill>
        <p:spPr>
          <a:xfrm>
            <a:off x="752475" y="590843"/>
            <a:ext cx="10825236" cy="5486400"/>
          </a:xfrm>
          <a:prstGeom prst="rect">
            <a:avLst/>
          </a:prstGeom>
        </p:spPr>
      </p:pic>
    </p:spTree>
    <p:extLst>
      <p:ext uri="{BB962C8B-B14F-4D97-AF65-F5344CB8AC3E}">
        <p14:creationId xmlns:p14="http://schemas.microsoft.com/office/powerpoint/2010/main" val="697906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02CD3E-03D3-48D9-A044-D698776D56C7}"/>
              </a:ext>
            </a:extLst>
          </p:cNvPr>
          <p:cNvPicPr>
            <a:picLocks noChangeAspect="1"/>
          </p:cNvPicPr>
          <p:nvPr/>
        </p:nvPicPr>
        <p:blipFill>
          <a:blip r:embed="rId2"/>
          <a:stretch>
            <a:fillRect/>
          </a:stretch>
        </p:blipFill>
        <p:spPr>
          <a:xfrm>
            <a:off x="745588" y="450166"/>
            <a:ext cx="10832123" cy="5683347"/>
          </a:xfrm>
          <a:prstGeom prst="rect">
            <a:avLst/>
          </a:prstGeom>
        </p:spPr>
      </p:pic>
    </p:spTree>
    <p:extLst>
      <p:ext uri="{BB962C8B-B14F-4D97-AF65-F5344CB8AC3E}">
        <p14:creationId xmlns:p14="http://schemas.microsoft.com/office/powerpoint/2010/main" val="4282494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CDF3D-55C1-41E7-897B-3142585D72BA}"/>
              </a:ext>
            </a:extLst>
          </p:cNvPr>
          <p:cNvSpPr>
            <a:spLocks noGrp="1"/>
          </p:cNvSpPr>
          <p:nvPr>
            <p:ph type="title"/>
          </p:nvPr>
        </p:nvSpPr>
        <p:spPr/>
        <p:txBody>
          <a:bodyPr>
            <a:normAutofit/>
          </a:bodyPr>
          <a:lstStyle/>
          <a:p>
            <a:pPr algn="ctr"/>
            <a:r>
              <a:rPr lang="en-US" sz="3600" b="1" dirty="0"/>
              <a:t>RECOMMENDATIONS</a:t>
            </a:r>
          </a:p>
        </p:txBody>
      </p:sp>
      <p:sp>
        <p:nvSpPr>
          <p:cNvPr id="3" name="Content Placeholder 2">
            <a:extLst>
              <a:ext uri="{FF2B5EF4-FFF2-40B4-BE49-F238E27FC236}">
                <a16:creationId xmlns:a16="http://schemas.microsoft.com/office/drawing/2014/main" id="{552A7917-8A72-4196-A02E-2A6B8447CA82}"/>
              </a:ext>
            </a:extLst>
          </p:cNvPr>
          <p:cNvSpPr>
            <a:spLocks noGrp="1"/>
          </p:cNvSpPr>
          <p:nvPr>
            <p:ph idx="1"/>
          </p:nvPr>
        </p:nvSpPr>
        <p:spPr/>
        <p:txBody>
          <a:bodyPr>
            <a:normAutofit/>
          </a:bodyPr>
          <a:lstStyle/>
          <a:p>
            <a:pPr algn="just">
              <a:lnSpc>
                <a:spcPct val="150000"/>
              </a:lnSpc>
            </a:pPr>
            <a:r>
              <a:rPr lang="en-US" sz="2400" dirty="0">
                <a:solidFill>
                  <a:schemeClr val="tx1"/>
                </a:solidFill>
              </a:rPr>
              <a:t>Our analysis has revealed that assigned leads show significantly higher conversion rates than unassigned leads. To maximize efficiency and improve conversions, we recommend implementing an automated lead assignment process, providing enhanced training to lead managers, and closely monitoring assignment timelines. This approach will ensure every lead gets the attention it needs to convert successfully.</a:t>
            </a:r>
          </a:p>
        </p:txBody>
      </p:sp>
    </p:spTree>
    <p:extLst>
      <p:ext uri="{BB962C8B-B14F-4D97-AF65-F5344CB8AC3E}">
        <p14:creationId xmlns:p14="http://schemas.microsoft.com/office/powerpoint/2010/main" val="148470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46EAA-C928-47CC-A368-328F3241F238}"/>
              </a:ext>
            </a:extLst>
          </p:cNvPr>
          <p:cNvSpPr>
            <a:spLocks noGrp="1"/>
          </p:cNvSpPr>
          <p:nvPr>
            <p:ph type="title"/>
          </p:nvPr>
        </p:nvSpPr>
        <p:spPr/>
        <p:txBody>
          <a:bodyPr/>
          <a:lstStyle/>
          <a:p>
            <a:r>
              <a:rPr lang="en-US" dirty="0"/>
              <a:t>Predictive Lead Scoring</a:t>
            </a:r>
          </a:p>
        </p:txBody>
      </p:sp>
      <p:sp>
        <p:nvSpPr>
          <p:cNvPr id="3" name="Content Placeholder 2">
            <a:extLst>
              <a:ext uri="{FF2B5EF4-FFF2-40B4-BE49-F238E27FC236}">
                <a16:creationId xmlns:a16="http://schemas.microsoft.com/office/drawing/2014/main" id="{E9A0C091-D50E-4B8F-ADDE-87D70FB7E836}"/>
              </a:ext>
            </a:extLst>
          </p:cNvPr>
          <p:cNvSpPr>
            <a:spLocks noGrp="1"/>
          </p:cNvSpPr>
          <p:nvPr>
            <p:ph idx="1"/>
          </p:nvPr>
        </p:nvSpPr>
        <p:spPr/>
        <p:txBody>
          <a:bodyPr/>
          <a:lstStyle/>
          <a:p>
            <a:pPr algn="just">
              <a:lnSpc>
                <a:spcPct val="300000"/>
              </a:lnSpc>
            </a:pPr>
            <a:r>
              <a:rPr lang="en-US" sz="2000" b="1" dirty="0">
                <a:solidFill>
                  <a:schemeClr val="tx1"/>
                </a:solidFill>
                <a:effectLst/>
                <a:ea typeface="Arial" panose="020B0604020202020204" pitchFamily="34" charset="0"/>
              </a:rPr>
              <a:t>Objective: </a:t>
            </a:r>
            <a:r>
              <a:rPr lang="en-US" sz="2000" dirty="0">
                <a:solidFill>
                  <a:schemeClr val="tx1"/>
                </a:solidFill>
                <a:effectLst/>
                <a:ea typeface="Arial" panose="020B0604020202020204" pitchFamily="34" charset="0"/>
              </a:rPr>
              <a:t>Develop a predictive lead scoring model to prioritize leads based on their likelihood of conversion, enabling the sales team to focus efforts on high-value leads.</a:t>
            </a:r>
          </a:p>
          <a:p>
            <a:endParaRPr lang="en-US" dirty="0"/>
          </a:p>
        </p:txBody>
      </p:sp>
    </p:spTree>
    <p:extLst>
      <p:ext uri="{BB962C8B-B14F-4D97-AF65-F5344CB8AC3E}">
        <p14:creationId xmlns:p14="http://schemas.microsoft.com/office/powerpoint/2010/main" val="194924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45D75-E91F-4DD6-A80D-6163291B99D0}"/>
              </a:ext>
            </a:extLst>
          </p:cNvPr>
          <p:cNvSpPr>
            <a:spLocks noGrp="1"/>
          </p:cNvSpPr>
          <p:nvPr>
            <p:ph type="title"/>
          </p:nvPr>
        </p:nvSpPr>
        <p:spPr>
          <a:xfrm>
            <a:off x="1097280" y="286603"/>
            <a:ext cx="10058400" cy="702305"/>
          </a:xfrm>
        </p:spPr>
        <p:txBody>
          <a:bodyPr>
            <a:normAutofit/>
          </a:bodyPr>
          <a:lstStyle/>
          <a:p>
            <a:r>
              <a:rPr lang="en-US" sz="2400" b="1" dirty="0"/>
              <a:t>IMPORTING DATASET AND DATA PREPROCESSING</a:t>
            </a:r>
          </a:p>
        </p:txBody>
      </p:sp>
      <p:pic>
        <p:nvPicPr>
          <p:cNvPr id="5" name="Content Placeholder 4">
            <a:extLst>
              <a:ext uri="{FF2B5EF4-FFF2-40B4-BE49-F238E27FC236}">
                <a16:creationId xmlns:a16="http://schemas.microsoft.com/office/drawing/2014/main" id="{3F13DD4E-7F1D-4B74-A9F4-00048602AF08}"/>
              </a:ext>
            </a:extLst>
          </p:cNvPr>
          <p:cNvPicPr>
            <a:picLocks noGrp="1" noChangeAspect="1"/>
          </p:cNvPicPr>
          <p:nvPr>
            <p:ph idx="1"/>
          </p:nvPr>
        </p:nvPicPr>
        <p:blipFill>
          <a:blip r:embed="rId2"/>
          <a:stretch>
            <a:fillRect/>
          </a:stretch>
        </p:blipFill>
        <p:spPr>
          <a:xfrm>
            <a:off x="1097280" y="1039672"/>
            <a:ext cx="10185009" cy="4829316"/>
          </a:xfrm>
        </p:spPr>
      </p:pic>
    </p:spTree>
    <p:extLst>
      <p:ext uri="{BB962C8B-B14F-4D97-AF65-F5344CB8AC3E}">
        <p14:creationId xmlns:p14="http://schemas.microsoft.com/office/powerpoint/2010/main" val="4083366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DB6955-E78E-46D4-8087-EEC87E5F1FE6}"/>
              </a:ext>
            </a:extLst>
          </p:cNvPr>
          <p:cNvPicPr>
            <a:picLocks noChangeAspect="1"/>
          </p:cNvPicPr>
          <p:nvPr/>
        </p:nvPicPr>
        <p:blipFill>
          <a:blip r:embed="rId2"/>
          <a:stretch>
            <a:fillRect/>
          </a:stretch>
        </p:blipFill>
        <p:spPr>
          <a:xfrm>
            <a:off x="506438" y="757237"/>
            <a:ext cx="11113476" cy="5343525"/>
          </a:xfrm>
          <a:prstGeom prst="rect">
            <a:avLst/>
          </a:prstGeom>
        </p:spPr>
      </p:pic>
    </p:spTree>
    <p:extLst>
      <p:ext uri="{BB962C8B-B14F-4D97-AF65-F5344CB8AC3E}">
        <p14:creationId xmlns:p14="http://schemas.microsoft.com/office/powerpoint/2010/main" val="145285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4BE2EA-C2D5-45A1-859A-3E812CA35E2B}"/>
              </a:ext>
            </a:extLst>
          </p:cNvPr>
          <p:cNvPicPr>
            <a:picLocks noChangeAspect="1"/>
          </p:cNvPicPr>
          <p:nvPr/>
        </p:nvPicPr>
        <p:blipFill>
          <a:blip r:embed="rId2"/>
          <a:stretch>
            <a:fillRect/>
          </a:stretch>
        </p:blipFill>
        <p:spPr>
          <a:xfrm>
            <a:off x="914400" y="657225"/>
            <a:ext cx="9988061" cy="5543550"/>
          </a:xfrm>
          <a:prstGeom prst="rect">
            <a:avLst/>
          </a:prstGeom>
        </p:spPr>
      </p:pic>
    </p:spTree>
    <p:extLst>
      <p:ext uri="{BB962C8B-B14F-4D97-AF65-F5344CB8AC3E}">
        <p14:creationId xmlns:p14="http://schemas.microsoft.com/office/powerpoint/2010/main" val="2812294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E120-D2FB-4967-B11D-9D8016FCC0D5}"/>
              </a:ext>
            </a:extLst>
          </p:cNvPr>
          <p:cNvSpPr>
            <a:spLocks noGrp="1"/>
          </p:cNvSpPr>
          <p:nvPr>
            <p:ph type="title"/>
          </p:nvPr>
        </p:nvSpPr>
        <p:spPr>
          <a:xfrm>
            <a:off x="1097280" y="286603"/>
            <a:ext cx="10058400" cy="881015"/>
          </a:xfrm>
        </p:spPr>
        <p:txBody>
          <a:bodyPr>
            <a:normAutofit/>
          </a:bodyPr>
          <a:lstStyle/>
          <a:p>
            <a:pPr algn="ctr"/>
            <a:r>
              <a:rPr lang="en-US" sz="2800" b="1" dirty="0"/>
              <a:t>EXPLORATORY DATA ANALYSIS</a:t>
            </a:r>
          </a:p>
        </p:txBody>
      </p:sp>
      <p:pic>
        <p:nvPicPr>
          <p:cNvPr id="5" name="Picture 4">
            <a:extLst>
              <a:ext uri="{FF2B5EF4-FFF2-40B4-BE49-F238E27FC236}">
                <a16:creationId xmlns:a16="http://schemas.microsoft.com/office/drawing/2014/main" id="{528532C1-EB25-40D9-B5C5-E223B9197663}"/>
              </a:ext>
            </a:extLst>
          </p:cNvPr>
          <p:cNvPicPr>
            <a:picLocks noChangeAspect="1"/>
          </p:cNvPicPr>
          <p:nvPr/>
        </p:nvPicPr>
        <p:blipFill>
          <a:blip r:embed="rId2"/>
          <a:stretch>
            <a:fillRect/>
          </a:stretch>
        </p:blipFill>
        <p:spPr>
          <a:xfrm>
            <a:off x="0" y="1167618"/>
            <a:ext cx="3652098" cy="2919208"/>
          </a:xfrm>
          <a:prstGeom prst="rect">
            <a:avLst/>
          </a:prstGeom>
        </p:spPr>
      </p:pic>
      <p:pic>
        <p:nvPicPr>
          <p:cNvPr id="7" name="Picture 6">
            <a:extLst>
              <a:ext uri="{FF2B5EF4-FFF2-40B4-BE49-F238E27FC236}">
                <a16:creationId xmlns:a16="http://schemas.microsoft.com/office/drawing/2014/main" id="{B7E9C078-FD76-4B80-A6B1-049B3A14D31F}"/>
              </a:ext>
            </a:extLst>
          </p:cNvPr>
          <p:cNvPicPr>
            <a:picLocks noChangeAspect="1"/>
          </p:cNvPicPr>
          <p:nvPr/>
        </p:nvPicPr>
        <p:blipFill>
          <a:blip r:embed="rId3"/>
          <a:stretch>
            <a:fillRect/>
          </a:stretch>
        </p:blipFill>
        <p:spPr>
          <a:xfrm>
            <a:off x="3652098" y="1167617"/>
            <a:ext cx="3795620" cy="2919207"/>
          </a:xfrm>
          <a:prstGeom prst="rect">
            <a:avLst/>
          </a:prstGeom>
        </p:spPr>
      </p:pic>
      <p:pic>
        <p:nvPicPr>
          <p:cNvPr id="9" name="Picture 8">
            <a:extLst>
              <a:ext uri="{FF2B5EF4-FFF2-40B4-BE49-F238E27FC236}">
                <a16:creationId xmlns:a16="http://schemas.microsoft.com/office/drawing/2014/main" id="{F360C2D7-05C6-439D-91AC-10EAD5AF0B62}"/>
              </a:ext>
            </a:extLst>
          </p:cNvPr>
          <p:cNvPicPr>
            <a:picLocks noChangeAspect="1"/>
          </p:cNvPicPr>
          <p:nvPr/>
        </p:nvPicPr>
        <p:blipFill>
          <a:blip r:embed="rId4"/>
          <a:stretch>
            <a:fillRect/>
          </a:stretch>
        </p:blipFill>
        <p:spPr>
          <a:xfrm>
            <a:off x="0" y="3981156"/>
            <a:ext cx="4215488" cy="2357047"/>
          </a:xfrm>
          <a:prstGeom prst="rect">
            <a:avLst/>
          </a:prstGeom>
        </p:spPr>
      </p:pic>
      <p:pic>
        <p:nvPicPr>
          <p:cNvPr id="11" name="Picture 10">
            <a:extLst>
              <a:ext uri="{FF2B5EF4-FFF2-40B4-BE49-F238E27FC236}">
                <a16:creationId xmlns:a16="http://schemas.microsoft.com/office/drawing/2014/main" id="{54EEF4B0-2502-428F-9857-D94FBA518054}"/>
              </a:ext>
            </a:extLst>
          </p:cNvPr>
          <p:cNvPicPr>
            <a:picLocks noChangeAspect="1"/>
          </p:cNvPicPr>
          <p:nvPr/>
        </p:nvPicPr>
        <p:blipFill>
          <a:blip r:embed="rId5"/>
          <a:stretch>
            <a:fillRect/>
          </a:stretch>
        </p:blipFill>
        <p:spPr>
          <a:xfrm>
            <a:off x="7447718" y="1200218"/>
            <a:ext cx="4324416" cy="2748337"/>
          </a:xfrm>
          <a:prstGeom prst="rect">
            <a:avLst/>
          </a:prstGeom>
        </p:spPr>
      </p:pic>
      <p:pic>
        <p:nvPicPr>
          <p:cNvPr id="13" name="Picture 12">
            <a:extLst>
              <a:ext uri="{FF2B5EF4-FFF2-40B4-BE49-F238E27FC236}">
                <a16:creationId xmlns:a16="http://schemas.microsoft.com/office/drawing/2014/main" id="{F74F4495-4039-4691-A7D5-35D2B66582D7}"/>
              </a:ext>
            </a:extLst>
          </p:cNvPr>
          <p:cNvPicPr>
            <a:picLocks noChangeAspect="1"/>
          </p:cNvPicPr>
          <p:nvPr/>
        </p:nvPicPr>
        <p:blipFill>
          <a:blip r:embed="rId6"/>
          <a:stretch>
            <a:fillRect/>
          </a:stretch>
        </p:blipFill>
        <p:spPr>
          <a:xfrm>
            <a:off x="4273893" y="4044231"/>
            <a:ext cx="3080825" cy="2230895"/>
          </a:xfrm>
          <a:prstGeom prst="rect">
            <a:avLst/>
          </a:prstGeom>
        </p:spPr>
      </p:pic>
      <p:pic>
        <p:nvPicPr>
          <p:cNvPr id="15" name="Picture 14">
            <a:extLst>
              <a:ext uri="{FF2B5EF4-FFF2-40B4-BE49-F238E27FC236}">
                <a16:creationId xmlns:a16="http://schemas.microsoft.com/office/drawing/2014/main" id="{3CCD9695-F421-443E-9288-265421960968}"/>
              </a:ext>
            </a:extLst>
          </p:cNvPr>
          <p:cNvPicPr>
            <a:picLocks noChangeAspect="1"/>
          </p:cNvPicPr>
          <p:nvPr/>
        </p:nvPicPr>
        <p:blipFill>
          <a:blip r:embed="rId7"/>
          <a:stretch>
            <a:fillRect/>
          </a:stretch>
        </p:blipFill>
        <p:spPr>
          <a:xfrm>
            <a:off x="7716201" y="3918080"/>
            <a:ext cx="4215488" cy="2357046"/>
          </a:xfrm>
          <a:prstGeom prst="rect">
            <a:avLst/>
          </a:prstGeom>
        </p:spPr>
      </p:pic>
    </p:spTree>
    <p:extLst>
      <p:ext uri="{BB962C8B-B14F-4D97-AF65-F5344CB8AC3E}">
        <p14:creationId xmlns:p14="http://schemas.microsoft.com/office/powerpoint/2010/main" val="3203173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D9CAEE1-4459-4264-98BB-7BEFED6312E9}"/>
              </a:ext>
            </a:extLst>
          </p:cNvPr>
          <p:cNvPicPr>
            <a:picLocks noChangeAspect="1"/>
          </p:cNvPicPr>
          <p:nvPr/>
        </p:nvPicPr>
        <p:blipFill>
          <a:blip r:embed="rId2"/>
          <a:stretch>
            <a:fillRect/>
          </a:stretch>
        </p:blipFill>
        <p:spPr>
          <a:xfrm>
            <a:off x="815925" y="801859"/>
            <a:ext cx="10747717" cy="5134708"/>
          </a:xfrm>
          <a:prstGeom prst="rect">
            <a:avLst/>
          </a:prstGeom>
        </p:spPr>
      </p:pic>
    </p:spTree>
    <p:extLst>
      <p:ext uri="{BB962C8B-B14F-4D97-AF65-F5344CB8AC3E}">
        <p14:creationId xmlns:p14="http://schemas.microsoft.com/office/powerpoint/2010/main" val="1207590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4AC0CC-2F5E-4DC7-BDC0-F2D9FC07ECCB}"/>
              </a:ext>
            </a:extLst>
          </p:cNvPr>
          <p:cNvPicPr>
            <a:picLocks noGrp="1" noChangeAspect="1"/>
          </p:cNvPicPr>
          <p:nvPr>
            <p:ph idx="1"/>
          </p:nvPr>
        </p:nvPicPr>
        <p:blipFill>
          <a:blip r:embed="rId2"/>
          <a:stretch>
            <a:fillRect/>
          </a:stretch>
        </p:blipFill>
        <p:spPr>
          <a:xfrm>
            <a:off x="773722" y="659227"/>
            <a:ext cx="10381957" cy="5403947"/>
          </a:xfrm>
        </p:spPr>
      </p:pic>
    </p:spTree>
    <p:extLst>
      <p:ext uri="{BB962C8B-B14F-4D97-AF65-F5344CB8AC3E}">
        <p14:creationId xmlns:p14="http://schemas.microsoft.com/office/powerpoint/2010/main" val="2494348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45D75-E91F-4DD6-A80D-6163291B99D0}"/>
              </a:ext>
            </a:extLst>
          </p:cNvPr>
          <p:cNvSpPr>
            <a:spLocks noGrp="1"/>
          </p:cNvSpPr>
          <p:nvPr>
            <p:ph type="title"/>
          </p:nvPr>
        </p:nvSpPr>
        <p:spPr>
          <a:xfrm>
            <a:off x="1097280" y="286603"/>
            <a:ext cx="10058400" cy="702305"/>
          </a:xfrm>
        </p:spPr>
        <p:txBody>
          <a:bodyPr>
            <a:normAutofit/>
          </a:bodyPr>
          <a:lstStyle/>
          <a:p>
            <a:r>
              <a:rPr lang="en-US" sz="2400" b="1" dirty="0"/>
              <a:t>FEATURE ENGINEERING</a:t>
            </a:r>
          </a:p>
        </p:txBody>
      </p:sp>
      <p:pic>
        <p:nvPicPr>
          <p:cNvPr id="7" name="Content Placeholder 6">
            <a:extLst>
              <a:ext uri="{FF2B5EF4-FFF2-40B4-BE49-F238E27FC236}">
                <a16:creationId xmlns:a16="http://schemas.microsoft.com/office/drawing/2014/main" id="{7F6F8A83-ED1C-457B-8CB6-8B64A6CE7228}"/>
              </a:ext>
            </a:extLst>
          </p:cNvPr>
          <p:cNvPicPr>
            <a:picLocks noGrp="1" noChangeAspect="1"/>
          </p:cNvPicPr>
          <p:nvPr>
            <p:ph idx="1"/>
          </p:nvPr>
        </p:nvPicPr>
        <p:blipFill>
          <a:blip r:embed="rId2"/>
          <a:stretch>
            <a:fillRect/>
          </a:stretch>
        </p:blipFill>
        <p:spPr>
          <a:xfrm>
            <a:off x="1096963" y="988908"/>
            <a:ext cx="10058400" cy="5060199"/>
          </a:xfrm>
        </p:spPr>
      </p:pic>
    </p:spTree>
    <p:extLst>
      <p:ext uri="{BB962C8B-B14F-4D97-AF65-F5344CB8AC3E}">
        <p14:creationId xmlns:p14="http://schemas.microsoft.com/office/powerpoint/2010/main" val="3656091665"/>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{B33A1B9D-E587-4D3E-A5D7-CBE9E81FC1A7}tf22712842_win32</Template>
  <TotalTime>317</TotalTime>
  <Words>116</Words>
  <Application>Microsoft Office PowerPoint</Application>
  <PresentationFormat>Widescreen</PresentationFormat>
  <Paragraphs>12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Bookman Old Style</vt:lpstr>
      <vt:lpstr>Calibri</vt:lpstr>
      <vt:lpstr>Franklin Gothic Book</vt:lpstr>
      <vt:lpstr>Custom</vt:lpstr>
      <vt:lpstr>Predictive Lead Scoring</vt:lpstr>
      <vt:lpstr>Predictive Lead Scoring</vt:lpstr>
      <vt:lpstr>IMPORTING DATASET AND DATA PREPROCESSING</vt:lpstr>
      <vt:lpstr>PowerPoint Presentation</vt:lpstr>
      <vt:lpstr>PowerPoint Presentation</vt:lpstr>
      <vt:lpstr>EXPLORATORY DATA ANALYSIS</vt:lpstr>
      <vt:lpstr>PowerPoint Presentation</vt:lpstr>
      <vt:lpstr>PowerPoint Presentation</vt:lpstr>
      <vt:lpstr>FEATURE ENGINEERING</vt:lpstr>
      <vt:lpstr>PowerPoint Presentation</vt:lpstr>
      <vt:lpstr>PowerPoint Presentation</vt:lpstr>
      <vt:lpstr>MODELLING AND DEPLOYMENT</vt:lpstr>
      <vt:lpstr>PowerPoint Presentation</vt:lpstr>
      <vt:lpstr>PowerPoint Presentation</vt:lpstr>
      <vt:lpstr>PowerPoint Presentation</vt:lpstr>
      <vt:lpstr>PowerPoint Presentation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Lead Scoring</dc:title>
  <dc:creator>Olamilekan Jimoh</dc:creator>
  <cp:lastModifiedBy>Olamilekan Jimoh</cp:lastModifiedBy>
  <cp:revision>7</cp:revision>
  <dcterms:created xsi:type="dcterms:W3CDTF">2024-12-20T00:11:23Z</dcterms:created>
  <dcterms:modified xsi:type="dcterms:W3CDTF">2024-12-20T10:50:04Z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