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2822" r:id="rId2"/>
    <p:sldId id="2823" r:id="rId3"/>
    <p:sldId id="2824" r:id="rId4"/>
    <p:sldId id="2828" r:id="rId5"/>
    <p:sldId id="2829" r:id="rId6"/>
    <p:sldId id="2830" r:id="rId7"/>
    <p:sldId id="2843" r:id="rId8"/>
    <p:sldId id="2835" r:id="rId9"/>
    <p:sldId id="2848" r:id="rId10"/>
    <p:sldId id="2839" r:id="rId11"/>
    <p:sldId id="2845" r:id="rId12"/>
    <p:sldId id="2834" r:id="rId13"/>
    <p:sldId id="2844" r:id="rId14"/>
    <p:sldId id="2836" r:id="rId15"/>
    <p:sldId id="2846" r:id="rId16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202"/>
    <a:srgbClr val="EE8C00"/>
    <a:srgbClr val="DDA204"/>
    <a:srgbClr val="D92744"/>
    <a:srgbClr val="A50082"/>
    <a:srgbClr val="CF2F46"/>
    <a:srgbClr val="134498"/>
    <a:srgbClr val="7FB41C"/>
    <a:srgbClr val="5E8A0E"/>
    <a:srgbClr val="D97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 varScale="1">
        <p:scale>
          <a:sx n="73" d="100"/>
          <a:sy n="73" d="100"/>
        </p:scale>
        <p:origin x="931" y="6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00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0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32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3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1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0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8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1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9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9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3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055835" y="1891902"/>
            <a:ext cx="812890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8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项目验收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524421" y="2995622"/>
            <a:ext cx="599732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ACCEPTANCE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584032" y="4463778"/>
            <a:ext cx="1567208" cy="288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汇报人：孟林建</a:t>
            </a: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9725379" y="4461386"/>
            <a:ext cx="2459364" cy="288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组员</a:t>
            </a:r>
            <a:r>
              <a:rPr lang="en-US" altLang="zh-CN" sz="1400" dirty="0">
                <a:solidFill>
                  <a:schemeClr val="accent1"/>
                </a:solidFill>
                <a:cs typeface="Arial" panose="020B0604020202020204" pitchFamily="34" charset="0"/>
              </a:rPr>
              <a:t>: 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曹赫</a:t>
            </a:r>
            <a:r>
              <a:rPr lang="en-US" altLang="zh-CN" sz="1400" dirty="0">
                <a:solidFill>
                  <a:schemeClr val="accent1"/>
                </a:solidFill>
                <a:cs typeface="Arial" panose="020B0604020202020204" pitchFamily="34" charset="0"/>
              </a:rPr>
              <a:t> | 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孟林建 </a:t>
            </a:r>
            <a:r>
              <a:rPr lang="en-US" altLang="zh-CN" sz="1400" dirty="0">
                <a:solidFill>
                  <a:schemeClr val="accent1"/>
                </a:solidFill>
                <a:cs typeface="Arial" panose="020B0604020202020204" pitchFamily="34" charset="0"/>
              </a:rPr>
              <a:t>| 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李奕辉</a:t>
            </a: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11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11" grpId="0" animBg="1"/>
          <p:bldP spid="8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>
            <a:spLocks/>
          </p:cNvSpPr>
          <p:nvPr/>
        </p:nvSpPr>
        <p:spPr bwMode="auto">
          <a:xfrm rot="5400000">
            <a:off x="2130456" y="31032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24"/>
          <p:cNvSpPr>
            <a:spLocks/>
          </p:cNvSpPr>
          <p:nvPr/>
        </p:nvSpPr>
        <p:spPr bwMode="auto">
          <a:xfrm rot="5400000">
            <a:off x="4511612" y="31032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24"/>
          <p:cNvSpPr>
            <a:spLocks/>
          </p:cNvSpPr>
          <p:nvPr/>
        </p:nvSpPr>
        <p:spPr bwMode="auto">
          <a:xfrm rot="5400000">
            <a:off x="6892769" y="31032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Freeform 24"/>
          <p:cNvSpPr>
            <a:spLocks/>
          </p:cNvSpPr>
          <p:nvPr/>
        </p:nvSpPr>
        <p:spPr bwMode="auto">
          <a:xfrm rot="5400000">
            <a:off x="9273926" y="31032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275474" y="35073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658173" y="35073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040872" y="3507336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416276" y="3507336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801415" y="5149191"/>
            <a:ext cx="1613740" cy="23621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单元测试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801416" y="5376827"/>
            <a:ext cx="2049066" cy="42409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对程序的三大模块分别进行测试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246724" y="2310741"/>
            <a:ext cx="1613740" cy="23621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集成测试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46725" y="2538377"/>
            <a:ext cx="2049066" cy="64569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使用渐增式集成方式，先将数据处理模块和前端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GUI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模块组装，最后组装爬虫，完成测试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629010" y="5149191"/>
            <a:ext cx="1613740" cy="23621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恢复测试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629011" y="5376827"/>
            <a:ext cx="2049066" cy="64569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用人工干预方式使软件出错，而不能正常工作，从而检验系统的恢复能力。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011295" y="2310741"/>
            <a:ext cx="1613740" cy="23621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压力测试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011296" y="2538377"/>
            <a:ext cx="2049066" cy="42409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在很短的时间内，连续让软件对不同的功能进行实现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手工测试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4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5824" y="2969604"/>
            <a:ext cx="446813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3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产品缺陷和未来方向</a:t>
            </a:r>
            <a:endParaRPr lang="en-US" altLang="zh-CN" sz="3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05342" y="3696133"/>
            <a:ext cx="3684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4" lvl="1" indent="-171424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DEFECTS AND FUTURE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7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686389">
            <a:off x="4518694" y="2369091"/>
            <a:ext cx="3821365" cy="3829652"/>
            <a:chOff x="4095409" y="3126757"/>
            <a:chExt cx="2045437" cy="2049874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4494735" y="3126757"/>
              <a:ext cx="1231256" cy="437041"/>
            </a:xfrm>
            <a:custGeom>
              <a:avLst/>
              <a:gdLst>
                <a:gd name="T0" fmla="*/ 17 w 234"/>
                <a:gd name="T1" fmla="*/ 44 h 83"/>
                <a:gd name="T2" fmla="*/ 234 w 234"/>
                <a:gd name="T3" fmla="*/ 54 h 83"/>
                <a:gd name="T4" fmla="*/ 209 w 234"/>
                <a:gd name="T5" fmla="*/ 78 h 83"/>
                <a:gd name="T6" fmla="*/ 41 w 234"/>
                <a:gd name="T7" fmla="*/ 69 h 83"/>
                <a:gd name="T8" fmla="*/ 55 w 234"/>
                <a:gd name="T9" fmla="*/ 83 h 83"/>
                <a:gd name="T10" fmla="*/ 0 w 234"/>
                <a:gd name="T11" fmla="*/ 82 h 83"/>
                <a:gd name="T12" fmla="*/ 0 w 234"/>
                <a:gd name="T13" fmla="*/ 27 h 83"/>
                <a:gd name="T14" fmla="*/ 17 w 234"/>
                <a:gd name="T15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83">
                  <a:moveTo>
                    <a:pt x="17" y="44"/>
                  </a:moveTo>
                  <a:cubicBezTo>
                    <a:pt x="83" y="0"/>
                    <a:pt x="171" y="3"/>
                    <a:pt x="234" y="54"/>
                  </a:cubicBezTo>
                  <a:cubicBezTo>
                    <a:pt x="209" y="78"/>
                    <a:pt x="209" y="78"/>
                    <a:pt x="209" y="78"/>
                  </a:cubicBezTo>
                  <a:cubicBezTo>
                    <a:pt x="161" y="40"/>
                    <a:pt x="93" y="37"/>
                    <a:pt x="41" y="6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4"/>
                    <a:pt x="17" y="44"/>
                    <a:pt x="17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721553" y="3548268"/>
              <a:ext cx="419293" cy="1202416"/>
            </a:xfrm>
            <a:custGeom>
              <a:avLst/>
              <a:gdLst>
                <a:gd name="T0" fmla="*/ 0 w 80"/>
                <a:gd name="T1" fmla="*/ 56 h 228"/>
                <a:gd name="T2" fmla="*/ 14 w 80"/>
                <a:gd name="T3" fmla="*/ 42 h 228"/>
                <a:gd name="T4" fmla="*/ 3 w 80"/>
                <a:gd name="T5" fmla="*/ 204 h 228"/>
                <a:gd name="T6" fmla="*/ 28 w 80"/>
                <a:gd name="T7" fmla="*/ 228 h 228"/>
                <a:gd name="T8" fmla="*/ 39 w 80"/>
                <a:gd name="T9" fmla="*/ 17 h 228"/>
                <a:gd name="T10" fmla="*/ 56 w 80"/>
                <a:gd name="T11" fmla="*/ 0 h 228"/>
                <a:gd name="T12" fmla="*/ 0 w 80"/>
                <a:gd name="T13" fmla="*/ 0 h 228"/>
                <a:gd name="T14" fmla="*/ 0 w 80"/>
                <a:gd name="T15" fmla="*/ 5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28">
                  <a:moveTo>
                    <a:pt x="0" y="56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43" y="93"/>
                    <a:pt x="39" y="157"/>
                    <a:pt x="3" y="204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76" y="167"/>
                    <a:pt x="80" y="82"/>
                    <a:pt x="39" y="1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28011" y="4755120"/>
              <a:ext cx="1202416" cy="421511"/>
            </a:xfrm>
            <a:custGeom>
              <a:avLst/>
              <a:gdLst>
                <a:gd name="T0" fmla="*/ 229 w 229"/>
                <a:gd name="T1" fmla="*/ 56 h 80"/>
                <a:gd name="T2" fmla="*/ 211 w 229"/>
                <a:gd name="T3" fmla="*/ 38 h 80"/>
                <a:gd name="T4" fmla="*/ 0 w 229"/>
                <a:gd name="T5" fmla="*/ 29 h 80"/>
                <a:gd name="T6" fmla="*/ 24 w 229"/>
                <a:gd name="T7" fmla="*/ 4 h 80"/>
                <a:gd name="T8" fmla="*/ 187 w 229"/>
                <a:gd name="T9" fmla="*/ 13 h 80"/>
                <a:gd name="T10" fmla="*/ 174 w 229"/>
                <a:gd name="T11" fmla="*/ 0 h 80"/>
                <a:gd name="T12" fmla="*/ 229 w 229"/>
                <a:gd name="T13" fmla="*/ 0 h 80"/>
                <a:gd name="T14" fmla="*/ 229 w 229"/>
                <a:gd name="T1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9" y="56"/>
                  </a:moveTo>
                  <a:cubicBezTo>
                    <a:pt x="211" y="38"/>
                    <a:pt x="211" y="38"/>
                    <a:pt x="211" y="38"/>
                  </a:cubicBezTo>
                  <a:cubicBezTo>
                    <a:pt x="147" y="80"/>
                    <a:pt x="62" y="77"/>
                    <a:pt x="0" y="29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2" y="40"/>
                    <a:pt x="136" y="43"/>
                    <a:pt x="187" y="13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56"/>
                    <a:pt x="229" y="56"/>
                    <a:pt x="22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095409" y="3559359"/>
              <a:ext cx="425948" cy="1217946"/>
            </a:xfrm>
            <a:custGeom>
              <a:avLst/>
              <a:gdLst>
                <a:gd name="T0" fmla="*/ 26 w 81"/>
                <a:gd name="T1" fmla="*/ 231 h 231"/>
                <a:gd name="T2" fmla="*/ 43 w 81"/>
                <a:gd name="T3" fmla="*/ 213 h 231"/>
                <a:gd name="T4" fmla="*/ 52 w 81"/>
                <a:gd name="T5" fmla="*/ 0 h 231"/>
                <a:gd name="T6" fmla="*/ 77 w 81"/>
                <a:gd name="T7" fmla="*/ 24 h 231"/>
                <a:gd name="T8" fmla="*/ 68 w 81"/>
                <a:gd name="T9" fmla="*/ 189 h 231"/>
                <a:gd name="T10" fmla="*/ 81 w 81"/>
                <a:gd name="T11" fmla="*/ 175 h 231"/>
                <a:gd name="T12" fmla="*/ 81 w 81"/>
                <a:gd name="T13" fmla="*/ 231 h 231"/>
                <a:gd name="T14" fmla="*/ 26 w 81"/>
                <a:gd name="T1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1">
                  <a:moveTo>
                    <a:pt x="26" y="231"/>
                  </a:moveTo>
                  <a:cubicBezTo>
                    <a:pt x="43" y="213"/>
                    <a:pt x="43" y="213"/>
                    <a:pt x="43" y="213"/>
                  </a:cubicBezTo>
                  <a:cubicBezTo>
                    <a:pt x="0" y="148"/>
                    <a:pt x="3" y="62"/>
                    <a:pt x="52" y="0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0" y="72"/>
                    <a:pt x="37" y="138"/>
                    <a:pt x="68" y="189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231"/>
                    <a:pt x="81" y="231"/>
                    <a:pt x="81" y="231"/>
                  </a:cubicBezTo>
                  <a:lnTo>
                    <a:pt x="26" y="2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5886762" y="3534678"/>
            <a:ext cx="1061068" cy="1200019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9014" y="2266889"/>
            <a:ext cx="3567761" cy="2175211"/>
            <a:chOff x="1712103" y="2748563"/>
            <a:chExt cx="3428169" cy="2062654"/>
          </a:xfrm>
        </p:grpSpPr>
        <p:sp>
          <p:nvSpPr>
            <p:cNvPr id="40" name="TextBox 39"/>
            <p:cNvSpPr txBox="1"/>
            <p:nvPr/>
          </p:nvSpPr>
          <p:spPr>
            <a:xfrm>
              <a:off x="1760542" y="2748563"/>
              <a:ext cx="1360379" cy="471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产品缺陷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12103" y="3227562"/>
              <a:ext cx="3428169" cy="1583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打包成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exe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文件会出现无法保存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word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GB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产品爬虫部分必须需要有一定编程基础的人才能使用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打包成</a:t>
              </a:r>
              <a:r>
                <a:rPr lang="en-US" altLang="zh-CN" sz="14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exe</a:t>
              </a: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后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启动速度较慢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8579760" y="2250669"/>
            <a:ext cx="3826277" cy="3144703"/>
            <a:chOff x="1667927" y="2748563"/>
            <a:chExt cx="3781296" cy="2981973"/>
          </a:xfrm>
        </p:grpSpPr>
        <p:sp>
          <p:nvSpPr>
            <p:cNvPr id="50" name="TextBox 49"/>
            <p:cNvSpPr txBox="1"/>
            <p:nvPr/>
          </p:nvSpPr>
          <p:spPr>
            <a:xfrm>
              <a:off x="1753214" y="2748563"/>
              <a:ext cx="1399130" cy="471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未来方向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67927" y="3227558"/>
              <a:ext cx="3781296" cy="2502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数据可视化部分显示的图片可动态交互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爬虫部分可傻瓜式操作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提高启动速度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机器学习预测票房的误差更小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bug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增加搜索模块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7.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增加找回密码功能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8.</a:t>
              </a: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界面美化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产品缺陷和未来方向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4983511" y="774321"/>
            <a:ext cx="29160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DEFECTS AND FUTURE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1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05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40" y="2748641"/>
            <a:ext cx="446813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产品回顾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42" y="3696133"/>
            <a:ext cx="2175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4" lvl="1" indent="-171424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REVIEW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772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4" y="-3332"/>
            <a:ext cx="12858043" cy="491580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78352" y="0"/>
            <a:ext cx="4393103" cy="4912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4623" y="1271372"/>
            <a:ext cx="29331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出现的问题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84624" y="1737623"/>
            <a:ext cx="3980558" cy="2868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没有足够的时间完成项目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小组之间出现了分歧，经过讨论决定最终方案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原计划的有些功能没有做完，有些功能没有经过足够的测试就上线，主要原因是目标太大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最大的不必要就是对不同网站爬取，因为大部分数据是加密的，所以最终只有猫眼和百度可以爬取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项目整体进度有点拖，但没有出现太大的意外，也没有更换语言和框架的事情发生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100783" y="5653832"/>
            <a:ext cx="10441775" cy="93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项目中没有出现风险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7.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在计划中留下了缓存区，才能在进度较为拖的情况下完成基本功能，缓冲区有作用，比如项目出现问题，可以缓一缓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如果历史重来一遍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我们会及时完成计划中的任务，任务分配应该合理而明确。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485159" y="1891902"/>
            <a:ext cx="76995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861423" y="3156477"/>
            <a:ext cx="532331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</p:spTree>
    <p:extLst>
      <p:ext uri="{BB962C8B-B14F-4D97-AF65-F5344CB8AC3E}">
        <p14:creationId xmlns:p14="http://schemas.microsoft.com/office/powerpoint/2010/main" val="431861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11" grpId="0" animBg="1"/>
          <p:bldP spid="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MH_Number_1"/>
          <p:cNvSpPr/>
          <p:nvPr>
            <p:custDataLst>
              <p:tags r:id="rId1"/>
            </p:custDataLst>
          </p:nvPr>
        </p:nvSpPr>
        <p:spPr>
          <a:xfrm>
            <a:off x="6982321" y="1556444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1"/>
          <p:cNvSpPr/>
          <p:nvPr>
            <p:custDataLst>
              <p:tags r:id="rId2"/>
            </p:custDataLst>
          </p:nvPr>
        </p:nvSpPr>
        <p:spPr>
          <a:xfrm>
            <a:off x="7599800" y="1413617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en-US" altLang="zh-CN" sz="320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INTRODUCTION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Number_2"/>
          <p:cNvSpPr/>
          <p:nvPr>
            <p:custDataLst>
              <p:tags r:id="rId3"/>
            </p:custDataLst>
          </p:nvPr>
        </p:nvSpPr>
        <p:spPr>
          <a:xfrm>
            <a:off x="6982321" y="2551379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2"/>
          <p:cNvSpPr/>
          <p:nvPr>
            <p:custDataLst>
              <p:tags r:id="rId4"/>
            </p:custDataLst>
          </p:nvPr>
        </p:nvSpPr>
        <p:spPr>
          <a:xfrm>
            <a:off x="7599800" y="2408552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技术方案</a:t>
            </a:r>
            <a:endParaRPr lang="en-US" altLang="zh-CN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PLAN</a:t>
            </a:r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3"/>
          <p:cNvSpPr/>
          <p:nvPr>
            <p:custDataLst>
              <p:tags r:id="rId5"/>
            </p:custDataLst>
          </p:nvPr>
        </p:nvSpPr>
        <p:spPr>
          <a:xfrm>
            <a:off x="6982321" y="3546312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6"/>
            </p:custDataLst>
          </p:nvPr>
        </p:nvSpPr>
        <p:spPr>
          <a:xfrm>
            <a:off x="7599800" y="3403486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产品测试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TESTING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4"/>
          <p:cNvSpPr/>
          <p:nvPr>
            <p:custDataLst>
              <p:tags r:id="rId7"/>
            </p:custDataLst>
          </p:nvPr>
        </p:nvSpPr>
        <p:spPr>
          <a:xfrm>
            <a:off x="6982321" y="4541246"/>
            <a:ext cx="379646" cy="37964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8"/>
            </p:custDataLst>
          </p:nvPr>
        </p:nvSpPr>
        <p:spPr>
          <a:xfrm>
            <a:off x="7599799" y="4398419"/>
            <a:ext cx="3877789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产品缺陷和未来方向</a:t>
            </a:r>
            <a:endParaRPr lang="en-US" altLang="zh-CN" sz="320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DEFECTS AND FUTURE</a:t>
            </a:r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2392797" y="2697519"/>
            <a:ext cx="262651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2541108" y="3875228"/>
            <a:ext cx="2329889" cy="430887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Number_3">
            <a:extLst>
              <a:ext uri="{FF2B5EF4-FFF2-40B4-BE49-F238E27FC236}">
                <a16:creationId xmlns:a16="http://schemas.microsoft.com/office/drawing/2014/main" id="{587D0AD8-6A3A-405B-8FFB-66A9CE1E6B9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982321" y="5536178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MH_Entry_3">
            <a:extLst>
              <a:ext uri="{FF2B5EF4-FFF2-40B4-BE49-F238E27FC236}">
                <a16:creationId xmlns:a16="http://schemas.microsoft.com/office/drawing/2014/main" id="{2A5C0587-1698-4353-AF89-413F4C72E6E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599800" y="5393352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产品回顾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REVIEW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  <p:bldP spid="14" grpId="0" animBg="1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  <p:bldP spid="14" grpId="0" animBg="1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40" y="2748641"/>
            <a:ext cx="446813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项目简介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42" y="3696133"/>
            <a:ext cx="30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INTRODUCTION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23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5">
            <a:extLst>
              <a:ext uri="{FF2B5EF4-FFF2-40B4-BE49-F238E27FC236}">
                <a16:creationId xmlns:a16="http://schemas.microsoft.com/office/drawing/2014/main" id="{17A2D5F6-FAD6-41C2-A574-03220E6FB769}"/>
              </a:ext>
            </a:extLst>
          </p:cNvPr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BBB1299D-42C3-49E3-8F0F-C0ED50B33A61}"/>
              </a:ext>
            </a:extLst>
          </p:cNvPr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</a:t>
            </a:r>
            <a:endParaRPr lang="en-US" altLang="zh-CN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C9D2061F-2095-478C-8A0E-A2790CCED466}"/>
              </a:ext>
            </a:extLst>
          </p:cNvPr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Rectangle 41">
            <a:extLst>
              <a:ext uri="{FF2B5EF4-FFF2-40B4-BE49-F238E27FC236}">
                <a16:creationId xmlns:a16="http://schemas.microsoft.com/office/drawing/2014/main" id="{7A075C20-F24E-48EA-9784-D120B9A2995A}"/>
              </a:ext>
            </a:extLst>
          </p:cNvPr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47">
            <a:extLst>
              <a:ext uri="{FF2B5EF4-FFF2-40B4-BE49-F238E27FC236}">
                <a16:creationId xmlns:a16="http://schemas.microsoft.com/office/drawing/2014/main" id="{045D42BF-33EF-4906-9076-8C492C0C0E6A}"/>
              </a:ext>
            </a:extLst>
          </p:cNvPr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目标应用场景</a:t>
            </a:r>
            <a:endParaRPr lang="en-AU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50">
            <a:extLst>
              <a:ext uri="{FF2B5EF4-FFF2-40B4-BE49-F238E27FC236}">
                <a16:creationId xmlns:a16="http://schemas.microsoft.com/office/drawing/2014/main" id="{E60CD415-8C63-4760-BC1F-E93E20C3B60B}"/>
              </a:ext>
            </a:extLst>
          </p:cNvPr>
          <p:cNvSpPr txBox="1"/>
          <p:nvPr/>
        </p:nvSpPr>
        <p:spPr>
          <a:xfrm>
            <a:off x="5424788" y="2162572"/>
            <a:ext cx="214468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项目面向用户</a:t>
            </a:r>
            <a:endParaRPr lang="en-AU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EA103CE6-62FC-4D0F-8995-C7C84A3BC077}"/>
              </a:ext>
            </a:extLst>
          </p:cNvPr>
          <p:cNvSpPr txBox="1">
            <a:spLocks/>
          </p:cNvSpPr>
          <p:nvPr/>
        </p:nvSpPr>
        <p:spPr>
          <a:xfrm>
            <a:off x="5633955" y="2562638"/>
            <a:ext cx="1726352" cy="781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业界人士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电影爱好者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67A19DF1-27D2-4532-80BE-8C0B64E08D0B}"/>
              </a:ext>
            </a:extLst>
          </p:cNvPr>
          <p:cNvSpPr txBox="1">
            <a:spLocks/>
          </p:cNvSpPr>
          <p:nvPr/>
        </p:nvSpPr>
        <p:spPr>
          <a:xfrm>
            <a:off x="1100784" y="4048373"/>
            <a:ext cx="4047092" cy="1036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</a:rPr>
              <a:t>实现一个可以进行电影数据可视化分析的系统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2D96DE7E-3EA6-4792-8815-1BE10EF5CBF3}"/>
              </a:ext>
            </a:extLst>
          </p:cNvPr>
          <p:cNvSpPr txBox="1">
            <a:spLocks/>
          </p:cNvSpPr>
          <p:nvPr/>
        </p:nvSpPr>
        <p:spPr>
          <a:xfrm>
            <a:off x="7792821" y="2350189"/>
            <a:ext cx="1697976" cy="31159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专业人士分析电影市场情况。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电影投资人了解市场行情，决定投资项目。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电影爱好者了解经年来的电影发展情况。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5F9968A9-DA6F-439A-9664-018999216674}"/>
              </a:ext>
            </a:extLst>
          </p:cNvPr>
          <p:cNvSpPr txBox="1"/>
          <p:nvPr/>
        </p:nvSpPr>
        <p:spPr>
          <a:xfrm>
            <a:off x="5541642" y="28787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FBD8DF76-DEA2-4754-B076-E3213E017346}"/>
              </a:ext>
            </a:extLst>
          </p:cNvPr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INTRODUCTION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3C073-CE5B-4073-A9B7-CAFE8192379F}"/>
              </a:ext>
            </a:extLst>
          </p:cNvPr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50170E-841C-4A65-BA91-07FB0AE4161B}"/>
                </a:ext>
              </a:extLst>
            </p:cNvPr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5E75D92-920A-4414-8695-95794C8E6BA2}"/>
                </a:ext>
              </a:extLst>
            </p:cNvPr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746392AD-6CAE-4FC5-BB4D-47EEE414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999" y="1634059"/>
            <a:ext cx="2212435" cy="221818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9E702EC-902B-47BA-BD04-EA0A0B402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282" y="3939391"/>
            <a:ext cx="2212436" cy="221243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3A52D619-5E12-447B-A8D4-F2EE9FA18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052" y="1632878"/>
            <a:ext cx="2144681" cy="21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/>
          <p:cNvSpPr/>
          <p:nvPr/>
        </p:nvSpPr>
        <p:spPr>
          <a:xfrm>
            <a:off x="7093350" y="2353961"/>
            <a:ext cx="1765093" cy="1521633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546828" y="1610331"/>
            <a:ext cx="1765093" cy="152163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7088102" y="4061474"/>
            <a:ext cx="1765093" cy="152163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3989751" y="2353961"/>
            <a:ext cx="1765093" cy="1521633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3989751" y="4061474"/>
            <a:ext cx="1765093" cy="152163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5566772" y="4822043"/>
            <a:ext cx="1765093" cy="1521633"/>
          </a:xfrm>
          <a:prstGeom prst="hexagon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5013" y="3200320"/>
            <a:ext cx="7934279" cy="1531416"/>
            <a:chOff x="52530" y="1944143"/>
            <a:chExt cx="7968598" cy="1538041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3145192" y="1953970"/>
              <a:ext cx="1772728" cy="1528214"/>
              <a:chOff x="3145192" y="1953970"/>
              <a:chExt cx="1772728" cy="1528214"/>
            </a:xfrm>
            <a:grpFill/>
          </p:grpSpPr>
          <p:sp>
            <p:nvSpPr>
              <p:cNvPr id="23" name="Hexagon 22"/>
              <p:cNvSpPr/>
              <p:nvPr/>
            </p:nvSpPr>
            <p:spPr>
              <a:xfrm>
                <a:off x="3145192" y="1953970"/>
                <a:ext cx="1772728" cy="152821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046" tIns="45523" rIns="91046" bIns="4552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127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530" y="1944143"/>
              <a:ext cx="1772728" cy="1528214"/>
              <a:chOff x="52530" y="1944143"/>
              <a:chExt cx="1772728" cy="1528214"/>
            </a:xfrm>
            <a:grpFill/>
          </p:grpSpPr>
          <p:sp>
            <p:nvSpPr>
              <p:cNvPr id="62" name="Hexagon 61"/>
              <p:cNvSpPr/>
              <p:nvPr/>
            </p:nvSpPr>
            <p:spPr>
              <a:xfrm>
                <a:off x="52530" y="1944143"/>
                <a:ext cx="1772728" cy="152821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731020" y="2460800"/>
                <a:ext cx="311889" cy="464415"/>
              </a:xfrm>
              <a:custGeom>
                <a:avLst/>
                <a:gdLst>
                  <a:gd name="T0" fmla="*/ 201 w 202"/>
                  <a:gd name="T1" fmla="*/ 138 h 300"/>
                  <a:gd name="T2" fmla="*/ 2 w 202"/>
                  <a:gd name="T3" fmla="*/ 138 h 300"/>
                  <a:gd name="T4" fmla="*/ 0 w 202"/>
                  <a:gd name="T5" fmla="*/ 173 h 300"/>
                  <a:gd name="T6" fmla="*/ 101 w 202"/>
                  <a:gd name="T7" fmla="*/ 300 h 300"/>
                  <a:gd name="T8" fmla="*/ 201 w 202"/>
                  <a:gd name="T9" fmla="*/ 173 h 300"/>
                  <a:gd name="T10" fmla="*/ 201 w 202"/>
                  <a:gd name="T11" fmla="*/ 138 h 300"/>
                  <a:gd name="T12" fmla="*/ 113 w 202"/>
                  <a:gd name="T13" fmla="*/ 0 h 300"/>
                  <a:gd name="T14" fmla="*/ 113 w 202"/>
                  <a:gd name="T15" fmla="*/ 115 h 300"/>
                  <a:gd name="T16" fmla="*/ 200 w 202"/>
                  <a:gd name="T17" fmla="*/ 115 h 300"/>
                  <a:gd name="T18" fmla="*/ 113 w 202"/>
                  <a:gd name="T19" fmla="*/ 0 h 300"/>
                  <a:gd name="T20" fmla="*/ 89 w 202"/>
                  <a:gd name="T21" fmla="*/ 0 h 300"/>
                  <a:gd name="T22" fmla="*/ 2 w 202"/>
                  <a:gd name="T23" fmla="*/ 115 h 300"/>
                  <a:gd name="T24" fmla="*/ 89 w 202"/>
                  <a:gd name="T25" fmla="*/ 115 h 300"/>
                  <a:gd name="T26" fmla="*/ 89 w 20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2" h="300">
                    <a:moveTo>
                      <a:pt x="20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52"/>
                      <a:pt x="0" y="159"/>
                      <a:pt x="0" y="173"/>
                    </a:cubicBezTo>
                    <a:cubicBezTo>
                      <a:pt x="0" y="247"/>
                      <a:pt x="0" y="300"/>
                      <a:pt x="101" y="300"/>
                    </a:cubicBezTo>
                    <a:cubicBezTo>
                      <a:pt x="201" y="300"/>
                      <a:pt x="201" y="247"/>
                      <a:pt x="201" y="173"/>
                    </a:cubicBezTo>
                    <a:cubicBezTo>
                      <a:pt x="201" y="159"/>
                      <a:pt x="202" y="152"/>
                      <a:pt x="201" y="138"/>
                    </a:cubicBezTo>
                    <a:close/>
                    <a:moveTo>
                      <a:pt x="113" y="0"/>
                    </a:moveTo>
                    <a:cubicBezTo>
                      <a:pt x="113" y="115"/>
                      <a:pt x="113" y="115"/>
                      <a:pt x="113" y="115"/>
                    </a:cubicBezTo>
                    <a:cubicBezTo>
                      <a:pt x="200" y="115"/>
                      <a:pt x="200" y="115"/>
                      <a:pt x="200" y="115"/>
                    </a:cubicBezTo>
                    <a:cubicBezTo>
                      <a:pt x="192" y="55"/>
                      <a:pt x="173" y="3"/>
                      <a:pt x="113" y="0"/>
                    </a:cubicBezTo>
                    <a:close/>
                    <a:moveTo>
                      <a:pt x="89" y="0"/>
                    </a:moveTo>
                    <a:cubicBezTo>
                      <a:pt x="21" y="2"/>
                      <a:pt x="8" y="55"/>
                      <a:pt x="2" y="115"/>
                    </a:cubicBezTo>
                    <a:cubicBezTo>
                      <a:pt x="89" y="115"/>
                      <a:pt x="89" y="115"/>
                      <a:pt x="89" y="115"/>
                    </a:cubicBezTo>
                    <a:lnTo>
                      <a:pt x="8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046" tIns="45523" rIns="91046" bIns="4552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127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248400" y="1944143"/>
              <a:ext cx="1772728" cy="1528214"/>
              <a:chOff x="6248400" y="1944143"/>
              <a:chExt cx="1772728" cy="1528214"/>
            </a:xfrm>
            <a:grpFill/>
          </p:grpSpPr>
          <p:sp>
            <p:nvSpPr>
              <p:cNvPr id="61" name="Hexagon 60"/>
              <p:cNvSpPr/>
              <p:nvPr/>
            </p:nvSpPr>
            <p:spPr>
              <a:xfrm>
                <a:off x="6248400" y="1944143"/>
                <a:ext cx="1772728" cy="152821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930594" y="2443673"/>
                <a:ext cx="422683" cy="479107"/>
                <a:chOff x="6109895" y="1540361"/>
                <a:chExt cx="133147" cy="150921"/>
              </a:xfrm>
              <a:grpFill/>
            </p:grpSpPr>
            <p:sp>
              <p:nvSpPr>
                <p:cNvPr id="43" name="Freeform 143"/>
                <p:cNvSpPr>
                  <a:spLocks noEditPoints="1"/>
                </p:cNvSpPr>
                <p:nvPr/>
              </p:nvSpPr>
              <p:spPr bwMode="auto">
                <a:xfrm>
                  <a:off x="6130176" y="1540361"/>
                  <a:ext cx="92585" cy="92585"/>
                </a:xfrm>
                <a:custGeom>
                  <a:avLst/>
                  <a:gdLst>
                    <a:gd name="T0" fmla="*/ 77 w 154"/>
                    <a:gd name="T1" fmla="*/ 0 h 155"/>
                    <a:gd name="T2" fmla="*/ 0 w 154"/>
                    <a:gd name="T3" fmla="*/ 78 h 155"/>
                    <a:gd name="T4" fmla="*/ 77 w 154"/>
                    <a:gd name="T5" fmla="*/ 155 h 155"/>
                    <a:gd name="T6" fmla="*/ 154 w 154"/>
                    <a:gd name="T7" fmla="*/ 78 h 155"/>
                    <a:gd name="T8" fmla="*/ 77 w 154"/>
                    <a:gd name="T9" fmla="*/ 0 h 155"/>
                    <a:gd name="T10" fmla="*/ 81 w 154"/>
                    <a:gd name="T11" fmla="*/ 139 h 155"/>
                    <a:gd name="T12" fmla="*/ 26 w 154"/>
                    <a:gd name="T13" fmla="*/ 101 h 155"/>
                    <a:gd name="T14" fmla="*/ 136 w 154"/>
                    <a:gd name="T15" fmla="*/ 101 h 155"/>
                    <a:gd name="T16" fmla="*/ 81 w 154"/>
                    <a:gd name="T17" fmla="*/ 139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5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046" tIns="45523" rIns="91046" bIns="4552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276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Freeform 146"/>
                <p:cNvSpPr>
                  <a:spLocks/>
                </p:cNvSpPr>
                <p:nvPr/>
              </p:nvSpPr>
              <p:spPr bwMode="auto">
                <a:xfrm>
                  <a:off x="6109895" y="1650721"/>
                  <a:ext cx="133147" cy="40561"/>
                </a:xfrm>
                <a:custGeom>
                  <a:avLst/>
                  <a:gdLst>
                    <a:gd name="T0" fmla="*/ 158 w 222"/>
                    <a:gd name="T1" fmla="*/ 0 h 67"/>
                    <a:gd name="T2" fmla="*/ 111 w 222"/>
                    <a:gd name="T3" fmla="*/ 12 h 67"/>
                    <a:gd name="T4" fmla="*/ 64 w 222"/>
                    <a:gd name="T5" fmla="*/ 0 h 67"/>
                    <a:gd name="T6" fmla="*/ 0 w 222"/>
                    <a:gd name="T7" fmla="*/ 67 h 67"/>
                    <a:gd name="T8" fmla="*/ 222 w 222"/>
                    <a:gd name="T9" fmla="*/ 67 h 67"/>
                    <a:gd name="T10" fmla="*/ 158 w 222"/>
                    <a:gd name="T1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2" h="67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046" tIns="45523" rIns="91046" bIns="4552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276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7" name="Text Placeholder 32"/>
          <p:cNvSpPr txBox="1">
            <a:spLocks/>
          </p:cNvSpPr>
          <p:nvPr/>
        </p:nvSpPr>
        <p:spPr>
          <a:xfrm>
            <a:off x="1543688" y="1695636"/>
            <a:ext cx="2666143" cy="1228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动态展示不同时间不同题材的票房份额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动态展示电影票房每年变化趋势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动态展示不同年份的前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3,5,10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名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top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电影是什么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能够找出一年出演电影次数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top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的电影是什么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1529274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数据可视化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2"/>
          <p:cNvSpPr txBox="1">
            <a:spLocks/>
          </p:cNvSpPr>
          <p:nvPr/>
        </p:nvSpPr>
        <p:spPr>
          <a:xfrm>
            <a:off x="8627848" y="1695636"/>
            <a:ext cx="2666143" cy="66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可以将可视化功能的出现的图表保存起来储存在任意路径下的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word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文档中，供使用者用作其他用途。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33"/>
          <p:cNvSpPr txBox="1">
            <a:spLocks/>
          </p:cNvSpPr>
          <p:nvPr/>
        </p:nvSpPr>
        <p:spPr>
          <a:xfrm>
            <a:off x="9589301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数据报表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32"/>
          <p:cNvSpPr txBox="1">
            <a:spLocks/>
          </p:cNvSpPr>
          <p:nvPr/>
        </p:nvSpPr>
        <p:spPr>
          <a:xfrm>
            <a:off x="1543688" y="5585465"/>
            <a:ext cx="2666143" cy="66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能够根据数据库内的数据，对用户输入的参数使用机器学习的方法预测出票房高低，对于电影行业投资人是一项非常有用的功能。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33"/>
          <p:cNvSpPr txBox="1">
            <a:spLocks/>
          </p:cNvSpPr>
          <p:nvPr/>
        </p:nvSpPr>
        <p:spPr>
          <a:xfrm>
            <a:off x="1529274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数据预测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8627848" y="5585465"/>
            <a:ext cx="2666143" cy="66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在管理员模式中本软件提供了修改用户密码，更新数据的功能。在本模式中，我们将会默认管理员有一定的编程基础。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9589301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管理员模式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功能需求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20XX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0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35" grpId="0" animBg="1"/>
      <p:bldP spid="37" grpId="0" animBg="1"/>
      <p:bldP spid="27" grpId="0"/>
      <p:bldP spid="28" grpId="0"/>
      <p:bldP spid="29" grpId="0"/>
      <p:bldP spid="30" grpId="0"/>
      <p:bldP spid="31" grpId="0"/>
      <p:bldP spid="32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>
            <a:spLocks/>
          </p:cNvSpPr>
          <p:nvPr/>
        </p:nvSpPr>
        <p:spPr bwMode="auto">
          <a:xfrm>
            <a:off x="3098652" y="1670875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5787432" y="1672109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8314215" y="1664910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98654" y="1870541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>
                <a:spLocks/>
              </p:cNvSpPr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787433" y="1871775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>
              <a:spLocks/>
            </p:cNvSpPr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>
                <a:spLocks/>
              </p:cNvSpPr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>
                <a:spLocks/>
              </p:cNvSpPr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143835" y="3969758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314216" y="1864576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>
              <a:spLocks/>
            </p:cNvSpPr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>
                <a:spLocks/>
              </p:cNvSpPr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>
                <a:spLocks/>
              </p:cNvSpPr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2343983" y="5266929"/>
            <a:ext cx="2135561" cy="4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本软件储存在数据中的用户密码使用密文存储，极大地提高了安全性。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2343986" y="5010074"/>
            <a:ext cx="723275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安全性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5289904" y="5264082"/>
            <a:ext cx="2135561" cy="44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用户可以在无网络连接的情况下使用本软件，提高了使用率。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5289904" y="5007227"/>
            <a:ext cx="723275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桌面化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8083803" y="5243550"/>
            <a:ext cx="2135561" cy="44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将管理员和普通用户分离，提高了安全性，也为商业化打下了基础。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8083806" y="4986695"/>
            <a:ext cx="543739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分离</a:t>
            </a:r>
          </a:p>
        </p:txBody>
      </p:sp>
      <p:sp>
        <p:nvSpPr>
          <p:cNvPr id="6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非功能性需求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20XX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1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40" y="2748641"/>
            <a:ext cx="446813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技术方案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42" y="3696133"/>
            <a:ext cx="19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4" lvl="1" indent="-171424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13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892871" y="1252941"/>
            <a:ext cx="4122932" cy="4366921"/>
            <a:chOff x="950284" y="2059774"/>
            <a:chExt cx="3788406" cy="401260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4" name="Donut 65"/>
          <p:cNvSpPr/>
          <p:nvPr/>
        </p:nvSpPr>
        <p:spPr>
          <a:xfrm>
            <a:off x="5370733" y="2180117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5576489" y="2377558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5538329" y="4467186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9814598" y="242645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5355504" y="426179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9575469" y="221615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6113386" y="2488120"/>
            <a:ext cx="3305151" cy="110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PyQt5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先用</a:t>
            </a:r>
            <a:r>
              <a: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qt designer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设计出具体的页面，再根据产品需求链接后端接口，调用后端队员的库，显示、保存结果</a:t>
            </a:r>
          </a:p>
        </p:txBody>
      </p:sp>
      <p:sp>
        <p:nvSpPr>
          <p:cNvPr id="83" name="TextBox 74"/>
          <p:cNvSpPr txBox="1"/>
          <p:nvPr/>
        </p:nvSpPr>
        <p:spPr>
          <a:xfrm>
            <a:off x="6113386" y="2218897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前端交互</a:t>
            </a:r>
            <a:endParaRPr lang="en-GB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75"/>
          <p:cNvSpPr txBox="1"/>
          <p:nvPr/>
        </p:nvSpPr>
        <p:spPr>
          <a:xfrm>
            <a:off x="10348428" y="2524161"/>
            <a:ext cx="2367956" cy="1104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Requests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Selenium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Selenium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爬取每年所有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电影的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url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，在用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requests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爬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取每一步电影数据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10348428" y="2254937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爬虫</a:t>
            </a:r>
            <a:endParaRPr lang="en-GB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77"/>
          <p:cNvSpPr txBox="1"/>
          <p:nvPr/>
        </p:nvSpPr>
        <p:spPr>
          <a:xfrm>
            <a:off x="6103578" y="4578552"/>
            <a:ext cx="3264308" cy="136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Sklearn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电影上映的月份、导演、演员、风格为参数，并且对续集赋以相应的权重，使用传统及其学习方法对电影票房进行预测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78"/>
          <p:cNvSpPr txBox="1"/>
          <p:nvPr/>
        </p:nvSpPr>
        <p:spPr>
          <a:xfrm>
            <a:off x="6103577" y="429275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数据预测</a:t>
            </a:r>
            <a:endParaRPr lang="en-GB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技术方案</a:t>
            </a:r>
          </a:p>
        </p:txBody>
      </p:sp>
      <p:sp>
        <p:nvSpPr>
          <p:cNvPr id="9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PLAN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Freeform 68">
            <a:extLst>
              <a:ext uri="{FF2B5EF4-FFF2-40B4-BE49-F238E27FC236}">
                <a16:creationId xmlns:a16="http://schemas.microsoft.com/office/drawing/2014/main" id="{FEA748B3-4270-48CB-BBA3-F3073463DC47}"/>
              </a:ext>
            </a:extLst>
          </p:cNvPr>
          <p:cNvSpPr>
            <a:spLocks noEditPoints="1"/>
          </p:cNvSpPr>
          <p:nvPr/>
        </p:nvSpPr>
        <p:spPr bwMode="auto">
          <a:xfrm>
            <a:off x="9814598" y="4447426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Donut 70">
            <a:extLst>
              <a:ext uri="{FF2B5EF4-FFF2-40B4-BE49-F238E27FC236}">
                <a16:creationId xmlns:a16="http://schemas.microsoft.com/office/drawing/2014/main" id="{AF64CBDE-DC1F-4C17-B50F-70A1BE95FF5F}"/>
              </a:ext>
            </a:extLst>
          </p:cNvPr>
          <p:cNvSpPr/>
          <p:nvPr/>
        </p:nvSpPr>
        <p:spPr>
          <a:xfrm>
            <a:off x="9571043" y="424440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TextBox 80">
            <a:extLst>
              <a:ext uri="{FF2B5EF4-FFF2-40B4-BE49-F238E27FC236}">
                <a16:creationId xmlns:a16="http://schemas.microsoft.com/office/drawing/2014/main" id="{FD5D4736-5F30-494B-9243-53EC9C258464}"/>
              </a:ext>
            </a:extLst>
          </p:cNvPr>
          <p:cNvSpPr txBox="1"/>
          <p:nvPr/>
        </p:nvSpPr>
        <p:spPr>
          <a:xfrm>
            <a:off x="10338296" y="4275513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数据处理</a:t>
            </a:r>
            <a:endParaRPr lang="en-GB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Rectangle 84">
            <a:extLst>
              <a:ext uri="{FF2B5EF4-FFF2-40B4-BE49-F238E27FC236}">
                <a16:creationId xmlns:a16="http://schemas.microsoft.com/office/drawing/2014/main" id="{D6312211-AF30-42FC-95F6-39AF2CA09BB8}"/>
              </a:ext>
            </a:extLst>
          </p:cNvPr>
          <p:cNvSpPr/>
          <p:nvPr/>
        </p:nvSpPr>
        <p:spPr>
          <a:xfrm>
            <a:off x="10379359" y="4789707"/>
            <a:ext cx="2400274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读取数据之后储存在内存中，前端交互信息到达以后进行相应的处理，并将生成的图片存储，之后将图片送予前端。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8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99" grpId="0" animBg="1"/>
      <p:bldP spid="100" grpId="0" animBg="1"/>
      <p:bldP spid="102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40" y="2748641"/>
            <a:ext cx="446813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产品测试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42" y="3696133"/>
            <a:ext cx="2251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4" lvl="1" indent="-171424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353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1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221">
      <a:dk1>
        <a:sysClr val="windowText" lastClr="000000"/>
      </a:dk1>
      <a:lt1>
        <a:sysClr val="window" lastClr="FFFFFF"/>
      </a:lt1>
      <a:dk2>
        <a:srgbClr val="9AC343"/>
      </a:dk2>
      <a:lt2>
        <a:srgbClr val="E7E6E6"/>
      </a:lt2>
      <a:accent1>
        <a:srgbClr val="EE8C00"/>
      </a:accent1>
      <a:accent2>
        <a:srgbClr val="FAC202"/>
      </a:accent2>
      <a:accent3>
        <a:srgbClr val="EE8C00"/>
      </a:accent3>
      <a:accent4>
        <a:srgbClr val="FAC202"/>
      </a:accent4>
      <a:accent5>
        <a:srgbClr val="EE8C00"/>
      </a:accent5>
      <a:accent6>
        <a:srgbClr val="FAC202"/>
      </a:accent6>
      <a:hlink>
        <a:srgbClr val="EE8C00"/>
      </a:hlink>
      <a:folHlink>
        <a:srgbClr val="FAC2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847</Words>
  <Application>Microsoft Office PowerPoint</Application>
  <PresentationFormat>自定义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Neris Thin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/>
  <cp:keywords>www.1ppt.com</cp:keywords>
  <cp:lastModifiedBy/>
  <cp:revision>1</cp:revision>
  <dcterms:created xsi:type="dcterms:W3CDTF">2016-12-18T02:10:17Z</dcterms:created>
  <dcterms:modified xsi:type="dcterms:W3CDTF">2018-12-27T05:47:48Z</dcterms:modified>
</cp:coreProperties>
</file>