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7" r:id="rId1"/>
  </p:sldMasterIdLst>
  <p:notesMasterIdLst>
    <p:notesMasterId r:id="rId15"/>
  </p:notesMasterIdLst>
  <p:handoutMasterIdLst>
    <p:handoutMasterId r:id="rId16"/>
  </p:handoutMasterIdLst>
  <p:sldIdLst>
    <p:sldId id="2822" r:id="rId2"/>
    <p:sldId id="2848" r:id="rId3"/>
    <p:sldId id="2824" r:id="rId4"/>
    <p:sldId id="2828" r:id="rId5"/>
    <p:sldId id="2849" r:id="rId6"/>
    <p:sldId id="2829" r:id="rId7"/>
    <p:sldId id="2850" r:id="rId8"/>
    <p:sldId id="2851" r:id="rId9"/>
    <p:sldId id="2852" r:id="rId10"/>
    <p:sldId id="2853" r:id="rId11"/>
    <p:sldId id="2855" r:id="rId12"/>
    <p:sldId id="2856" r:id="rId13"/>
    <p:sldId id="2857" r:id="rId14"/>
  </p:sldIdLst>
  <p:sldSz cx="12858750" cy="7232650"/>
  <p:notesSz cx="6858000" cy="9144000"/>
  <p:custDataLst>
    <p:tags r:id="rId1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497" userDrawn="1">
          <p15:clr>
            <a:srgbClr val="A4A3A4"/>
          </p15:clr>
        </p15:guide>
        <p15:guide id="7" pos="69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C202"/>
    <a:srgbClr val="EE8C00"/>
    <a:srgbClr val="DDA204"/>
    <a:srgbClr val="D92744"/>
    <a:srgbClr val="A50082"/>
    <a:srgbClr val="CF2F46"/>
    <a:srgbClr val="134498"/>
    <a:srgbClr val="7FB41C"/>
    <a:srgbClr val="5E8A0E"/>
    <a:srgbClr val="D97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14" autoAdjust="0"/>
    <p:restoredTop sz="95317" autoAdjust="0"/>
  </p:normalViewPr>
  <p:slideViewPr>
    <p:cSldViewPr>
      <p:cViewPr>
        <p:scale>
          <a:sx n="66" d="100"/>
          <a:sy n="66" d="100"/>
        </p:scale>
        <p:origin x="1200" y="384"/>
      </p:cViewPr>
      <p:guideLst>
        <p:guide orient="horz" pos="328"/>
        <p:guide pos="4050"/>
        <p:guide pos="557"/>
        <p:guide orient="horz" pos="4183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99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660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996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358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EF2083-0386-4B43-BE3F-5071C6BB4FA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76048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7028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9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578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77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01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EF2083-0386-4B43-BE3F-5071C6BB4FA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6778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186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4391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969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EF2083-0386-4B43-BE3F-5071C6BB4FA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8774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28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25228" y="6280621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76300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05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7" Type="http://schemas.openxmlformats.org/officeDocument/2006/relationships/image" Target="../media/image4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image" Target="../media/image4.pn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notesSlide" Target="../notesSlides/notesSlide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4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4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image" Target="../media/image4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10300"/>
            <a:ext cx="12858750" cy="724295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4055835" y="1891902"/>
            <a:ext cx="8128908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buNone/>
            </a:pPr>
            <a:r>
              <a:rPr lang="zh-CN" altLang="en-US" sz="8000" b="1" cap="all" dirty="0">
                <a:solidFill>
                  <a:schemeClr val="accent1"/>
                </a:solidFill>
                <a:cs typeface="Arial" panose="020B0604020202020204" pitchFamily="34" charset="0"/>
              </a:rPr>
              <a:t>项目介绍</a:t>
            </a: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4997599" y="3004077"/>
            <a:ext cx="7187144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buNone/>
            </a:pPr>
            <a:r>
              <a:rPr lang="en-US" altLang="zh-CN" sz="5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INTRODUCTION</a:t>
            </a:r>
            <a:endParaRPr lang="zh-CN" altLang="en-US" sz="5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6645399" y="5009189"/>
            <a:ext cx="1567208" cy="28814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36000" bIns="36000" anchor="ctr" anchorCtr="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400" dirty="0">
                <a:solidFill>
                  <a:schemeClr val="accent1"/>
                </a:solidFill>
                <a:cs typeface="Arial" panose="020B0604020202020204" pitchFamily="34" charset="0"/>
              </a:rPr>
              <a:t>汇报人：李奕辉</a:t>
            </a:r>
          </a:p>
        </p:txBody>
      </p:sp>
      <p:sp>
        <p:nvSpPr>
          <p:cNvPr id="8" name="矩形 259"/>
          <p:cNvSpPr>
            <a:spLocks noChangeArrowheads="1"/>
          </p:cNvSpPr>
          <p:nvPr/>
        </p:nvSpPr>
        <p:spPr bwMode="auto">
          <a:xfrm>
            <a:off x="9781885" y="5009188"/>
            <a:ext cx="2459364" cy="28814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36000" bIns="36000" anchor="ctr" anchorCtr="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400" dirty="0">
                <a:solidFill>
                  <a:schemeClr val="accent1"/>
                </a:solidFill>
                <a:cs typeface="Arial" panose="020B0604020202020204" pitchFamily="34" charset="0"/>
              </a:rPr>
              <a:t>组员</a:t>
            </a:r>
            <a:r>
              <a:rPr lang="en-US" altLang="zh-CN" sz="1400" dirty="0">
                <a:solidFill>
                  <a:schemeClr val="accent1"/>
                </a:solidFill>
                <a:cs typeface="Arial" panose="020B0604020202020204" pitchFamily="34" charset="0"/>
              </a:rPr>
              <a:t>: </a:t>
            </a:r>
            <a:r>
              <a:rPr lang="zh-CN" altLang="en-US" sz="1400" dirty="0">
                <a:solidFill>
                  <a:schemeClr val="accent1"/>
                </a:solidFill>
                <a:cs typeface="Arial" panose="020B0604020202020204" pitchFamily="34" charset="0"/>
              </a:rPr>
              <a:t>曹赫</a:t>
            </a:r>
            <a:r>
              <a:rPr lang="en-US" altLang="zh-CN" sz="1400" dirty="0">
                <a:solidFill>
                  <a:schemeClr val="accent1"/>
                </a:solidFill>
                <a:cs typeface="Arial" panose="020B0604020202020204" pitchFamily="34" charset="0"/>
              </a:rPr>
              <a:t> | </a:t>
            </a:r>
            <a:r>
              <a:rPr lang="zh-CN" altLang="en-US" sz="1400" dirty="0">
                <a:solidFill>
                  <a:schemeClr val="accent1"/>
                </a:solidFill>
                <a:cs typeface="Arial" panose="020B0604020202020204" pitchFamily="34" charset="0"/>
              </a:rPr>
              <a:t>孟林建 </a:t>
            </a:r>
            <a:r>
              <a:rPr lang="en-US" altLang="zh-CN" sz="1400" dirty="0">
                <a:solidFill>
                  <a:schemeClr val="accent1"/>
                </a:solidFill>
                <a:cs typeface="Arial" panose="020B0604020202020204" pitchFamily="34" charset="0"/>
              </a:rPr>
              <a:t>| </a:t>
            </a:r>
            <a:r>
              <a:rPr lang="zh-CN" altLang="en-US" sz="1400" dirty="0">
                <a:solidFill>
                  <a:schemeClr val="accent1"/>
                </a:solidFill>
                <a:cs typeface="Arial" panose="020B0604020202020204" pitchFamily="34" charset="0"/>
              </a:rPr>
              <a:t>李奕辉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8642B5A-9F0A-4FB5-9BC3-B1D2581F8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1885" y="-200063"/>
            <a:ext cx="3206774" cy="128027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6B53734-D637-49CD-B755-BEF298C8B7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7746" y="577012"/>
            <a:ext cx="4389500" cy="443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749638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 rot="3765290">
            <a:off x="6604678" y="2382699"/>
            <a:ext cx="2457113" cy="1142224"/>
          </a:xfrm>
          <a:custGeom>
            <a:avLst/>
            <a:gdLst>
              <a:gd name="T0" fmla="*/ 17 w 234"/>
              <a:gd name="T1" fmla="*/ 44 h 83"/>
              <a:gd name="T2" fmla="*/ 234 w 234"/>
              <a:gd name="T3" fmla="*/ 54 h 83"/>
              <a:gd name="T4" fmla="*/ 209 w 234"/>
              <a:gd name="T5" fmla="*/ 78 h 83"/>
              <a:gd name="T6" fmla="*/ 41 w 234"/>
              <a:gd name="T7" fmla="*/ 69 h 83"/>
              <a:gd name="T8" fmla="*/ 55 w 234"/>
              <a:gd name="T9" fmla="*/ 83 h 83"/>
              <a:gd name="T10" fmla="*/ 0 w 234"/>
              <a:gd name="T11" fmla="*/ 82 h 83"/>
              <a:gd name="T12" fmla="*/ 0 w 234"/>
              <a:gd name="T13" fmla="*/ 27 h 83"/>
              <a:gd name="T14" fmla="*/ 17 w 234"/>
              <a:gd name="T15" fmla="*/ 44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4" h="83">
                <a:moveTo>
                  <a:pt x="17" y="44"/>
                </a:moveTo>
                <a:cubicBezTo>
                  <a:pt x="83" y="0"/>
                  <a:pt x="171" y="3"/>
                  <a:pt x="234" y="54"/>
                </a:cubicBezTo>
                <a:cubicBezTo>
                  <a:pt x="209" y="78"/>
                  <a:pt x="209" y="78"/>
                  <a:pt x="209" y="78"/>
                </a:cubicBezTo>
                <a:cubicBezTo>
                  <a:pt x="161" y="40"/>
                  <a:pt x="93" y="37"/>
                  <a:pt x="41" y="69"/>
                </a:cubicBezTo>
                <a:cubicBezTo>
                  <a:pt x="55" y="83"/>
                  <a:pt x="55" y="83"/>
                  <a:pt x="55" y="83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27"/>
                  <a:pt x="0" y="27"/>
                  <a:pt x="0" y="27"/>
                </a:cubicBezTo>
                <a:cubicBezTo>
                  <a:pt x="17" y="44"/>
                  <a:pt x="17" y="44"/>
                  <a:pt x="17" y="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949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Freeform 33"/>
          <p:cNvSpPr>
            <a:spLocks noEditPoints="1"/>
          </p:cNvSpPr>
          <p:nvPr/>
        </p:nvSpPr>
        <p:spPr bwMode="auto">
          <a:xfrm>
            <a:off x="5855046" y="3089659"/>
            <a:ext cx="1061068" cy="1200019"/>
          </a:xfrm>
          <a:custGeom>
            <a:avLst/>
            <a:gdLst>
              <a:gd name="T0" fmla="*/ 20 w 78"/>
              <a:gd name="T1" fmla="*/ 7 h 88"/>
              <a:gd name="T2" fmla="*/ 20 w 78"/>
              <a:gd name="T3" fmla="*/ 11 h 88"/>
              <a:gd name="T4" fmla="*/ 5 w 78"/>
              <a:gd name="T5" fmla="*/ 6 h 88"/>
              <a:gd name="T6" fmla="*/ 1 w 78"/>
              <a:gd name="T7" fmla="*/ 8 h 88"/>
              <a:gd name="T8" fmla="*/ 0 w 78"/>
              <a:gd name="T9" fmla="*/ 20 h 88"/>
              <a:gd name="T10" fmla="*/ 3 w 78"/>
              <a:gd name="T11" fmla="*/ 38 h 88"/>
              <a:gd name="T12" fmla="*/ 17 w 78"/>
              <a:gd name="T13" fmla="*/ 49 h 88"/>
              <a:gd name="T14" fmla="*/ 20 w 78"/>
              <a:gd name="T15" fmla="*/ 50 h 88"/>
              <a:gd name="T16" fmla="*/ 20 w 78"/>
              <a:gd name="T17" fmla="*/ 49 h 88"/>
              <a:gd name="T18" fmla="*/ 31 w 78"/>
              <a:gd name="T19" fmla="*/ 52 h 88"/>
              <a:gd name="T20" fmla="*/ 31 w 78"/>
              <a:gd name="T21" fmla="*/ 64 h 88"/>
              <a:gd name="T22" fmla="*/ 27 w 78"/>
              <a:gd name="T23" fmla="*/ 64 h 88"/>
              <a:gd name="T24" fmla="*/ 27 w 78"/>
              <a:gd name="T25" fmla="*/ 68 h 88"/>
              <a:gd name="T26" fmla="*/ 15 w 78"/>
              <a:gd name="T27" fmla="*/ 68 h 88"/>
              <a:gd name="T28" fmla="*/ 15 w 78"/>
              <a:gd name="T29" fmla="*/ 88 h 88"/>
              <a:gd name="T30" fmla="*/ 64 w 78"/>
              <a:gd name="T31" fmla="*/ 88 h 88"/>
              <a:gd name="T32" fmla="*/ 64 w 78"/>
              <a:gd name="T33" fmla="*/ 68 h 88"/>
              <a:gd name="T34" fmla="*/ 52 w 78"/>
              <a:gd name="T35" fmla="*/ 68 h 88"/>
              <a:gd name="T36" fmla="*/ 52 w 78"/>
              <a:gd name="T37" fmla="*/ 64 h 88"/>
              <a:gd name="T38" fmla="*/ 47 w 78"/>
              <a:gd name="T39" fmla="*/ 64 h 88"/>
              <a:gd name="T40" fmla="*/ 47 w 78"/>
              <a:gd name="T41" fmla="*/ 52 h 88"/>
              <a:gd name="T42" fmla="*/ 58 w 78"/>
              <a:gd name="T43" fmla="*/ 49 h 88"/>
              <a:gd name="T44" fmla="*/ 58 w 78"/>
              <a:gd name="T45" fmla="*/ 50 h 88"/>
              <a:gd name="T46" fmla="*/ 61 w 78"/>
              <a:gd name="T47" fmla="*/ 49 h 88"/>
              <a:gd name="T48" fmla="*/ 75 w 78"/>
              <a:gd name="T49" fmla="*/ 38 h 88"/>
              <a:gd name="T50" fmla="*/ 78 w 78"/>
              <a:gd name="T51" fmla="*/ 20 h 88"/>
              <a:gd name="T52" fmla="*/ 77 w 78"/>
              <a:gd name="T53" fmla="*/ 8 h 88"/>
              <a:gd name="T54" fmla="*/ 73 w 78"/>
              <a:gd name="T55" fmla="*/ 6 h 88"/>
              <a:gd name="T56" fmla="*/ 58 w 78"/>
              <a:gd name="T57" fmla="*/ 11 h 88"/>
              <a:gd name="T58" fmla="*/ 58 w 78"/>
              <a:gd name="T59" fmla="*/ 7 h 88"/>
              <a:gd name="T60" fmla="*/ 60 w 78"/>
              <a:gd name="T61" fmla="*/ 7 h 88"/>
              <a:gd name="T62" fmla="*/ 60 w 78"/>
              <a:gd name="T63" fmla="*/ 0 h 88"/>
              <a:gd name="T64" fmla="*/ 17 w 78"/>
              <a:gd name="T65" fmla="*/ 0 h 88"/>
              <a:gd name="T66" fmla="*/ 17 w 78"/>
              <a:gd name="T67" fmla="*/ 7 h 88"/>
              <a:gd name="T68" fmla="*/ 20 w 78"/>
              <a:gd name="T69" fmla="*/ 7 h 88"/>
              <a:gd name="T70" fmla="*/ 63 w 78"/>
              <a:gd name="T71" fmla="*/ 42 h 88"/>
              <a:gd name="T72" fmla="*/ 59 w 78"/>
              <a:gd name="T73" fmla="*/ 20 h 88"/>
              <a:gd name="T74" fmla="*/ 61 w 78"/>
              <a:gd name="T75" fmla="*/ 22 h 88"/>
              <a:gd name="T76" fmla="*/ 66 w 78"/>
              <a:gd name="T77" fmla="*/ 18 h 88"/>
              <a:gd name="T78" fmla="*/ 64 w 78"/>
              <a:gd name="T79" fmla="*/ 16 h 88"/>
              <a:gd name="T80" fmla="*/ 71 w 78"/>
              <a:gd name="T81" fmla="*/ 13 h 88"/>
              <a:gd name="T82" fmla="*/ 72 w 78"/>
              <a:gd name="T83" fmla="*/ 20 h 88"/>
              <a:gd name="T84" fmla="*/ 69 w 78"/>
              <a:gd name="T85" fmla="*/ 36 h 88"/>
              <a:gd name="T86" fmla="*/ 63 w 78"/>
              <a:gd name="T87" fmla="*/ 42 h 88"/>
              <a:gd name="T88" fmla="*/ 19 w 78"/>
              <a:gd name="T89" fmla="*/ 20 h 88"/>
              <a:gd name="T90" fmla="*/ 15 w 78"/>
              <a:gd name="T91" fmla="*/ 42 h 88"/>
              <a:gd name="T92" fmla="*/ 9 w 78"/>
              <a:gd name="T93" fmla="*/ 36 h 88"/>
              <a:gd name="T94" fmla="*/ 6 w 78"/>
              <a:gd name="T95" fmla="*/ 20 h 88"/>
              <a:gd name="T96" fmla="*/ 7 w 78"/>
              <a:gd name="T97" fmla="*/ 13 h 88"/>
              <a:gd name="T98" fmla="*/ 14 w 78"/>
              <a:gd name="T99" fmla="*/ 16 h 88"/>
              <a:gd name="T100" fmla="*/ 12 w 78"/>
              <a:gd name="T101" fmla="*/ 18 h 88"/>
              <a:gd name="T102" fmla="*/ 17 w 78"/>
              <a:gd name="T103" fmla="*/ 22 h 88"/>
              <a:gd name="T104" fmla="*/ 19 w 78"/>
              <a:gd name="T105" fmla="*/ 20 h 88"/>
              <a:gd name="T106" fmla="*/ 32 w 78"/>
              <a:gd name="T107" fmla="*/ 10 h 88"/>
              <a:gd name="T108" fmla="*/ 32 w 78"/>
              <a:gd name="T109" fmla="*/ 45 h 88"/>
              <a:gd name="T110" fmla="*/ 25 w 78"/>
              <a:gd name="T111" fmla="*/ 41 h 88"/>
              <a:gd name="T112" fmla="*/ 28 w 78"/>
              <a:gd name="T113" fmla="*/ 14 h 88"/>
              <a:gd name="T114" fmla="*/ 28 w 78"/>
              <a:gd name="T115" fmla="*/ 10 h 88"/>
              <a:gd name="T116" fmla="*/ 32 w 78"/>
              <a:gd name="T117" fmla="*/ 1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8" h="88">
                <a:moveTo>
                  <a:pt x="20" y="7"/>
                </a:moveTo>
                <a:cubicBezTo>
                  <a:pt x="20" y="8"/>
                  <a:pt x="21" y="10"/>
                  <a:pt x="20" y="11"/>
                </a:cubicBezTo>
                <a:cubicBezTo>
                  <a:pt x="5" y="6"/>
                  <a:pt x="5" y="6"/>
                  <a:pt x="5" y="6"/>
                </a:cubicBezTo>
                <a:cubicBezTo>
                  <a:pt x="1" y="8"/>
                  <a:pt x="1" y="8"/>
                  <a:pt x="1" y="8"/>
                </a:cubicBezTo>
                <a:cubicBezTo>
                  <a:pt x="0" y="11"/>
                  <a:pt x="0" y="16"/>
                  <a:pt x="0" y="20"/>
                </a:cubicBezTo>
                <a:cubicBezTo>
                  <a:pt x="0" y="26"/>
                  <a:pt x="1" y="33"/>
                  <a:pt x="3" y="38"/>
                </a:cubicBezTo>
                <a:cubicBezTo>
                  <a:pt x="6" y="44"/>
                  <a:pt x="10" y="48"/>
                  <a:pt x="17" y="49"/>
                </a:cubicBezTo>
                <a:cubicBezTo>
                  <a:pt x="18" y="50"/>
                  <a:pt x="19" y="50"/>
                  <a:pt x="20" y="50"/>
                </a:cubicBezTo>
                <a:cubicBezTo>
                  <a:pt x="20" y="49"/>
                  <a:pt x="20" y="49"/>
                  <a:pt x="20" y="49"/>
                </a:cubicBezTo>
                <a:cubicBezTo>
                  <a:pt x="22" y="51"/>
                  <a:pt x="26" y="52"/>
                  <a:pt x="31" y="52"/>
                </a:cubicBezTo>
                <a:cubicBezTo>
                  <a:pt x="31" y="64"/>
                  <a:pt x="31" y="64"/>
                  <a:pt x="31" y="64"/>
                </a:cubicBezTo>
                <a:cubicBezTo>
                  <a:pt x="27" y="64"/>
                  <a:pt x="27" y="64"/>
                  <a:pt x="27" y="64"/>
                </a:cubicBezTo>
                <a:cubicBezTo>
                  <a:pt x="27" y="68"/>
                  <a:pt x="27" y="68"/>
                  <a:pt x="27" y="68"/>
                </a:cubicBezTo>
                <a:cubicBezTo>
                  <a:pt x="15" y="68"/>
                  <a:pt x="15" y="68"/>
                  <a:pt x="15" y="68"/>
                </a:cubicBezTo>
                <a:cubicBezTo>
                  <a:pt x="15" y="88"/>
                  <a:pt x="15" y="88"/>
                  <a:pt x="15" y="88"/>
                </a:cubicBezTo>
                <a:cubicBezTo>
                  <a:pt x="64" y="88"/>
                  <a:pt x="64" y="88"/>
                  <a:pt x="64" y="88"/>
                </a:cubicBezTo>
                <a:cubicBezTo>
                  <a:pt x="64" y="68"/>
                  <a:pt x="64" y="68"/>
                  <a:pt x="64" y="68"/>
                </a:cubicBezTo>
                <a:cubicBezTo>
                  <a:pt x="52" y="68"/>
                  <a:pt x="52" y="68"/>
                  <a:pt x="52" y="68"/>
                </a:cubicBezTo>
                <a:cubicBezTo>
                  <a:pt x="52" y="64"/>
                  <a:pt x="52" y="64"/>
                  <a:pt x="52" y="64"/>
                </a:cubicBezTo>
                <a:cubicBezTo>
                  <a:pt x="47" y="64"/>
                  <a:pt x="47" y="64"/>
                  <a:pt x="47" y="64"/>
                </a:cubicBezTo>
                <a:cubicBezTo>
                  <a:pt x="47" y="52"/>
                  <a:pt x="47" y="52"/>
                  <a:pt x="47" y="52"/>
                </a:cubicBezTo>
                <a:cubicBezTo>
                  <a:pt x="52" y="52"/>
                  <a:pt x="56" y="51"/>
                  <a:pt x="58" y="49"/>
                </a:cubicBezTo>
                <a:cubicBezTo>
                  <a:pt x="58" y="50"/>
                  <a:pt x="58" y="50"/>
                  <a:pt x="58" y="50"/>
                </a:cubicBezTo>
                <a:cubicBezTo>
                  <a:pt x="59" y="50"/>
                  <a:pt x="60" y="50"/>
                  <a:pt x="61" y="49"/>
                </a:cubicBezTo>
                <a:cubicBezTo>
                  <a:pt x="68" y="48"/>
                  <a:pt x="72" y="44"/>
                  <a:pt x="75" y="38"/>
                </a:cubicBezTo>
                <a:cubicBezTo>
                  <a:pt x="77" y="33"/>
                  <a:pt x="78" y="26"/>
                  <a:pt x="78" y="20"/>
                </a:cubicBezTo>
                <a:cubicBezTo>
                  <a:pt x="78" y="16"/>
                  <a:pt x="78" y="11"/>
                  <a:pt x="77" y="8"/>
                </a:cubicBezTo>
                <a:cubicBezTo>
                  <a:pt x="73" y="6"/>
                  <a:pt x="73" y="6"/>
                  <a:pt x="73" y="6"/>
                </a:cubicBezTo>
                <a:cubicBezTo>
                  <a:pt x="58" y="11"/>
                  <a:pt x="58" y="11"/>
                  <a:pt x="58" y="11"/>
                </a:cubicBezTo>
                <a:cubicBezTo>
                  <a:pt x="57" y="10"/>
                  <a:pt x="58" y="8"/>
                  <a:pt x="58" y="7"/>
                </a:cubicBezTo>
                <a:cubicBezTo>
                  <a:pt x="60" y="7"/>
                  <a:pt x="60" y="7"/>
                  <a:pt x="60" y="7"/>
                </a:cubicBezTo>
                <a:cubicBezTo>
                  <a:pt x="60" y="0"/>
                  <a:pt x="60" y="0"/>
                  <a:pt x="60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7"/>
                  <a:pt x="17" y="7"/>
                  <a:pt x="17" y="7"/>
                </a:cubicBezTo>
                <a:cubicBezTo>
                  <a:pt x="20" y="7"/>
                  <a:pt x="20" y="7"/>
                  <a:pt x="20" y="7"/>
                </a:cubicBezTo>
                <a:close/>
                <a:moveTo>
                  <a:pt x="63" y="42"/>
                </a:moveTo>
                <a:cubicBezTo>
                  <a:pt x="64" y="36"/>
                  <a:pt x="60" y="28"/>
                  <a:pt x="59" y="20"/>
                </a:cubicBezTo>
                <a:cubicBezTo>
                  <a:pt x="61" y="22"/>
                  <a:pt x="61" y="22"/>
                  <a:pt x="61" y="22"/>
                </a:cubicBezTo>
                <a:cubicBezTo>
                  <a:pt x="66" y="18"/>
                  <a:pt x="66" y="18"/>
                  <a:pt x="66" y="18"/>
                </a:cubicBezTo>
                <a:cubicBezTo>
                  <a:pt x="64" y="16"/>
                  <a:pt x="64" y="16"/>
                  <a:pt x="64" y="16"/>
                </a:cubicBezTo>
                <a:cubicBezTo>
                  <a:pt x="71" y="13"/>
                  <a:pt x="71" y="13"/>
                  <a:pt x="71" y="13"/>
                </a:cubicBezTo>
                <a:cubicBezTo>
                  <a:pt x="72" y="15"/>
                  <a:pt x="72" y="18"/>
                  <a:pt x="72" y="20"/>
                </a:cubicBezTo>
                <a:cubicBezTo>
                  <a:pt x="71" y="26"/>
                  <a:pt x="71" y="31"/>
                  <a:pt x="69" y="36"/>
                </a:cubicBezTo>
                <a:cubicBezTo>
                  <a:pt x="67" y="39"/>
                  <a:pt x="65" y="41"/>
                  <a:pt x="63" y="42"/>
                </a:cubicBezTo>
                <a:close/>
                <a:moveTo>
                  <a:pt x="19" y="20"/>
                </a:moveTo>
                <a:cubicBezTo>
                  <a:pt x="17" y="28"/>
                  <a:pt x="14" y="36"/>
                  <a:pt x="15" y="42"/>
                </a:cubicBezTo>
                <a:cubicBezTo>
                  <a:pt x="13" y="41"/>
                  <a:pt x="11" y="39"/>
                  <a:pt x="9" y="36"/>
                </a:cubicBezTo>
                <a:cubicBezTo>
                  <a:pt x="7" y="31"/>
                  <a:pt x="6" y="26"/>
                  <a:pt x="6" y="20"/>
                </a:cubicBezTo>
                <a:cubicBezTo>
                  <a:pt x="6" y="18"/>
                  <a:pt x="6" y="15"/>
                  <a:pt x="7" y="13"/>
                </a:cubicBezTo>
                <a:cubicBezTo>
                  <a:pt x="14" y="16"/>
                  <a:pt x="14" y="16"/>
                  <a:pt x="14" y="16"/>
                </a:cubicBezTo>
                <a:cubicBezTo>
                  <a:pt x="12" y="18"/>
                  <a:pt x="12" y="18"/>
                  <a:pt x="12" y="18"/>
                </a:cubicBezTo>
                <a:cubicBezTo>
                  <a:pt x="17" y="22"/>
                  <a:pt x="17" y="22"/>
                  <a:pt x="17" y="22"/>
                </a:cubicBezTo>
                <a:cubicBezTo>
                  <a:pt x="19" y="20"/>
                  <a:pt x="19" y="20"/>
                  <a:pt x="19" y="20"/>
                </a:cubicBezTo>
                <a:close/>
                <a:moveTo>
                  <a:pt x="32" y="10"/>
                </a:moveTo>
                <a:cubicBezTo>
                  <a:pt x="32" y="45"/>
                  <a:pt x="32" y="45"/>
                  <a:pt x="32" y="45"/>
                </a:cubicBezTo>
                <a:cubicBezTo>
                  <a:pt x="32" y="45"/>
                  <a:pt x="27" y="45"/>
                  <a:pt x="25" y="41"/>
                </a:cubicBezTo>
                <a:cubicBezTo>
                  <a:pt x="24" y="37"/>
                  <a:pt x="28" y="16"/>
                  <a:pt x="28" y="14"/>
                </a:cubicBezTo>
                <a:cubicBezTo>
                  <a:pt x="28" y="13"/>
                  <a:pt x="28" y="10"/>
                  <a:pt x="28" y="10"/>
                </a:cubicBezTo>
                <a:lnTo>
                  <a:pt x="32" y="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49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35405" y="4348032"/>
            <a:ext cx="1300356" cy="394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SUCCESS</a:t>
            </a:r>
            <a:endParaRPr lang="en-GB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3438696" y="2645181"/>
            <a:ext cx="2416350" cy="676363"/>
            <a:chOff x="1753214" y="2602308"/>
            <a:chExt cx="2321808" cy="641363"/>
          </a:xfrm>
        </p:grpSpPr>
        <p:sp>
          <p:nvSpPr>
            <p:cNvPr id="40" name="TextBox 39"/>
            <p:cNvSpPr txBox="1"/>
            <p:nvPr/>
          </p:nvSpPr>
          <p:spPr>
            <a:xfrm>
              <a:off x="1756393" y="2602308"/>
              <a:ext cx="1064645" cy="471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李奕辉</a:t>
              </a:r>
              <a:endParaRPr lang="en-GB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753214" y="2980094"/>
              <a:ext cx="2321808" cy="2635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11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GUI</a:t>
              </a:r>
              <a:r>
                <a:rPr lang="zh-CN" altLang="en-US" sz="11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前端</a:t>
              </a:r>
              <a:endParaRPr lang="en-GB" altLang="zh-CN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1" name="TextBox 8"/>
          <p:cNvSpPr txBox="1"/>
          <p:nvPr/>
        </p:nvSpPr>
        <p:spPr>
          <a:xfrm>
            <a:off x="4454798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人员分工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TextBox 8"/>
          <p:cNvSpPr txBox="1"/>
          <p:nvPr/>
        </p:nvSpPr>
        <p:spPr>
          <a:xfrm>
            <a:off x="5025515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Division of labor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539014" y="726011"/>
            <a:ext cx="11780723" cy="0"/>
            <a:chOff x="503625" y="726011"/>
            <a:chExt cx="11780723" cy="0"/>
          </a:xfrm>
        </p:grpSpPr>
        <p:cxnSp>
          <p:nvCxnSpPr>
            <p:cNvPr id="24" name="直接连接符 23"/>
            <p:cNvCxnSpPr/>
            <p:nvPr/>
          </p:nvCxnSpPr>
          <p:spPr>
            <a:xfrm>
              <a:off x="503625" y="726011"/>
              <a:ext cx="395117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8333175" y="726011"/>
              <a:ext cx="395117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Freeform 4">
            <a:extLst>
              <a:ext uri="{FF2B5EF4-FFF2-40B4-BE49-F238E27FC236}">
                <a16:creationId xmlns:a16="http://schemas.microsoft.com/office/drawing/2014/main" id="{72CDF3A6-2C10-4285-AAD0-F369DF22E9B6}"/>
              </a:ext>
            </a:extLst>
          </p:cNvPr>
          <p:cNvSpPr>
            <a:spLocks/>
          </p:cNvSpPr>
          <p:nvPr/>
        </p:nvSpPr>
        <p:spPr bwMode="auto">
          <a:xfrm rot="17410569">
            <a:off x="3690250" y="2578563"/>
            <a:ext cx="2457113" cy="1142224"/>
          </a:xfrm>
          <a:custGeom>
            <a:avLst/>
            <a:gdLst>
              <a:gd name="T0" fmla="*/ 17 w 234"/>
              <a:gd name="T1" fmla="*/ 44 h 83"/>
              <a:gd name="T2" fmla="*/ 234 w 234"/>
              <a:gd name="T3" fmla="*/ 54 h 83"/>
              <a:gd name="T4" fmla="*/ 209 w 234"/>
              <a:gd name="T5" fmla="*/ 78 h 83"/>
              <a:gd name="T6" fmla="*/ 41 w 234"/>
              <a:gd name="T7" fmla="*/ 69 h 83"/>
              <a:gd name="T8" fmla="*/ 55 w 234"/>
              <a:gd name="T9" fmla="*/ 83 h 83"/>
              <a:gd name="T10" fmla="*/ 0 w 234"/>
              <a:gd name="T11" fmla="*/ 82 h 83"/>
              <a:gd name="T12" fmla="*/ 0 w 234"/>
              <a:gd name="T13" fmla="*/ 27 h 83"/>
              <a:gd name="T14" fmla="*/ 17 w 234"/>
              <a:gd name="T15" fmla="*/ 44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4" h="83">
                <a:moveTo>
                  <a:pt x="17" y="44"/>
                </a:moveTo>
                <a:cubicBezTo>
                  <a:pt x="83" y="0"/>
                  <a:pt x="171" y="3"/>
                  <a:pt x="234" y="54"/>
                </a:cubicBezTo>
                <a:cubicBezTo>
                  <a:pt x="209" y="78"/>
                  <a:pt x="209" y="78"/>
                  <a:pt x="209" y="78"/>
                </a:cubicBezTo>
                <a:cubicBezTo>
                  <a:pt x="161" y="40"/>
                  <a:pt x="93" y="37"/>
                  <a:pt x="41" y="69"/>
                </a:cubicBezTo>
                <a:cubicBezTo>
                  <a:pt x="55" y="83"/>
                  <a:pt x="55" y="83"/>
                  <a:pt x="55" y="83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27"/>
                  <a:pt x="0" y="27"/>
                  <a:pt x="0" y="27"/>
                </a:cubicBezTo>
                <a:cubicBezTo>
                  <a:pt x="17" y="44"/>
                  <a:pt x="17" y="44"/>
                  <a:pt x="17" y="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949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Freeform 4">
            <a:extLst>
              <a:ext uri="{FF2B5EF4-FFF2-40B4-BE49-F238E27FC236}">
                <a16:creationId xmlns:a16="http://schemas.microsoft.com/office/drawing/2014/main" id="{4BDCF9AA-E122-435F-99D7-AC8AD6F0282E}"/>
              </a:ext>
            </a:extLst>
          </p:cNvPr>
          <p:cNvSpPr>
            <a:spLocks/>
          </p:cNvSpPr>
          <p:nvPr/>
        </p:nvSpPr>
        <p:spPr bwMode="auto">
          <a:xfrm rot="10553839">
            <a:off x="5330773" y="4697191"/>
            <a:ext cx="2457113" cy="1142224"/>
          </a:xfrm>
          <a:custGeom>
            <a:avLst/>
            <a:gdLst>
              <a:gd name="T0" fmla="*/ 17 w 234"/>
              <a:gd name="T1" fmla="*/ 44 h 83"/>
              <a:gd name="T2" fmla="*/ 234 w 234"/>
              <a:gd name="T3" fmla="*/ 54 h 83"/>
              <a:gd name="T4" fmla="*/ 209 w 234"/>
              <a:gd name="T5" fmla="*/ 78 h 83"/>
              <a:gd name="T6" fmla="*/ 41 w 234"/>
              <a:gd name="T7" fmla="*/ 69 h 83"/>
              <a:gd name="T8" fmla="*/ 55 w 234"/>
              <a:gd name="T9" fmla="*/ 83 h 83"/>
              <a:gd name="T10" fmla="*/ 0 w 234"/>
              <a:gd name="T11" fmla="*/ 82 h 83"/>
              <a:gd name="T12" fmla="*/ 0 w 234"/>
              <a:gd name="T13" fmla="*/ 27 h 83"/>
              <a:gd name="T14" fmla="*/ 17 w 234"/>
              <a:gd name="T15" fmla="*/ 44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4" h="83">
                <a:moveTo>
                  <a:pt x="17" y="44"/>
                </a:moveTo>
                <a:cubicBezTo>
                  <a:pt x="83" y="0"/>
                  <a:pt x="171" y="3"/>
                  <a:pt x="234" y="54"/>
                </a:cubicBezTo>
                <a:cubicBezTo>
                  <a:pt x="209" y="78"/>
                  <a:pt x="209" y="78"/>
                  <a:pt x="209" y="78"/>
                </a:cubicBezTo>
                <a:cubicBezTo>
                  <a:pt x="161" y="40"/>
                  <a:pt x="93" y="37"/>
                  <a:pt x="41" y="69"/>
                </a:cubicBezTo>
                <a:cubicBezTo>
                  <a:pt x="55" y="83"/>
                  <a:pt x="55" y="83"/>
                  <a:pt x="55" y="83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27"/>
                  <a:pt x="0" y="27"/>
                  <a:pt x="0" y="27"/>
                </a:cubicBezTo>
                <a:cubicBezTo>
                  <a:pt x="17" y="44"/>
                  <a:pt x="17" y="44"/>
                  <a:pt x="17" y="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949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9" name="Group 41">
            <a:extLst>
              <a:ext uri="{FF2B5EF4-FFF2-40B4-BE49-F238E27FC236}">
                <a16:creationId xmlns:a16="http://schemas.microsoft.com/office/drawing/2014/main" id="{15D07755-1239-4A5A-AF32-731397CCF70D}"/>
              </a:ext>
            </a:extLst>
          </p:cNvPr>
          <p:cNvGrpSpPr/>
          <p:nvPr/>
        </p:nvGrpSpPr>
        <p:grpSpPr>
          <a:xfrm>
            <a:off x="5855355" y="5714715"/>
            <a:ext cx="2416350" cy="676363"/>
            <a:chOff x="1753214" y="2602308"/>
            <a:chExt cx="2321808" cy="641363"/>
          </a:xfrm>
        </p:grpSpPr>
        <p:sp>
          <p:nvSpPr>
            <p:cNvPr id="30" name="TextBox 39">
              <a:extLst>
                <a:ext uri="{FF2B5EF4-FFF2-40B4-BE49-F238E27FC236}">
                  <a16:creationId xmlns:a16="http://schemas.microsoft.com/office/drawing/2014/main" id="{812E2DCE-1C36-486C-8B87-052F6795232E}"/>
                </a:ext>
              </a:extLst>
            </p:cNvPr>
            <p:cNvSpPr txBox="1"/>
            <p:nvPr/>
          </p:nvSpPr>
          <p:spPr>
            <a:xfrm>
              <a:off x="1756393" y="2602308"/>
              <a:ext cx="768910" cy="471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曹赫</a:t>
              </a:r>
              <a:endParaRPr lang="en-GB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Rectangle 40">
              <a:extLst>
                <a:ext uri="{FF2B5EF4-FFF2-40B4-BE49-F238E27FC236}">
                  <a16:creationId xmlns:a16="http://schemas.microsoft.com/office/drawing/2014/main" id="{6F4C3A66-8FDA-4069-818E-67F422AD12B2}"/>
                </a:ext>
              </a:extLst>
            </p:cNvPr>
            <p:cNvSpPr/>
            <p:nvPr/>
          </p:nvSpPr>
          <p:spPr>
            <a:xfrm>
              <a:off x="1753214" y="2980094"/>
              <a:ext cx="2321808" cy="2635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1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数据处理、图表生成</a:t>
              </a:r>
              <a:endParaRPr lang="en-GB" altLang="zh-CN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2" name="Group 41">
            <a:extLst>
              <a:ext uri="{FF2B5EF4-FFF2-40B4-BE49-F238E27FC236}">
                <a16:creationId xmlns:a16="http://schemas.microsoft.com/office/drawing/2014/main" id="{0ACBC058-2DA8-4298-AE52-2944A04945F2}"/>
              </a:ext>
            </a:extLst>
          </p:cNvPr>
          <p:cNvGrpSpPr/>
          <p:nvPr/>
        </p:nvGrpSpPr>
        <p:grpSpPr>
          <a:xfrm>
            <a:off x="8379909" y="2645181"/>
            <a:ext cx="2416350" cy="676363"/>
            <a:chOff x="1753214" y="2602308"/>
            <a:chExt cx="2321808" cy="641363"/>
          </a:xfrm>
        </p:grpSpPr>
        <p:sp>
          <p:nvSpPr>
            <p:cNvPr id="33" name="TextBox 39">
              <a:extLst>
                <a:ext uri="{FF2B5EF4-FFF2-40B4-BE49-F238E27FC236}">
                  <a16:creationId xmlns:a16="http://schemas.microsoft.com/office/drawing/2014/main" id="{59918A1F-E44F-4130-9614-5C7D642B8476}"/>
                </a:ext>
              </a:extLst>
            </p:cNvPr>
            <p:cNvSpPr txBox="1"/>
            <p:nvPr/>
          </p:nvSpPr>
          <p:spPr>
            <a:xfrm>
              <a:off x="1756393" y="2602308"/>
              <a:ext cx="1064645" cy="471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孟林建</a:t>
              </a:r>
              <a:endParaRPr lang="en-GB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" name="Rectangle 40">
              <a:extLst>
                <a:ext uri="{FF2B5EF4-FFF2-40B4-BE49-F238E27FC236}">
                  <a16:creationId xmlns:a16="http://schemas.microsoft.com/office/drawing/2014/main" id="{5F977617-3BF7-42E8-A905-F694C5EB1960}"/>
                </a:ext>
              </a:extLst>
            </p:cNvPr>
            <p:cNvSpPr/>
            <p:nvPr/>
          </p:nvSpPr>
          <p:spPr>
            <a:xfrm>
              <a:off x="1753214" y="2980094"/>
              <a:ext cx="2321808" cy="2635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1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爬虫、数据获取</a:t>
              </a:r>
              <a:endParaRPr lang="en-GB" altLang="zh-CN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pic>
        <p:nvPicPr>
          <p:cNvPr id="37" name="图片 36">
            <a:extLst>
              <a:ext uri="{FF2B5EF4-FFF2-40B4-BE49-F238E27FC236}">
                <a16:creationId xmlns:a16="http://schemas.microsoft.com/office/drawing/2014/main" id="{3B65E670-7BD6-49DA-AA9A-3161E87FD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2599" y="-200099"/>
            <a:ext cx="2828789" cy="117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425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"/>
          <p:cNvSpPr>
            <a:spLocks/>
          </p:cNvSpPr>
          <p:nvPr/>
        </p:nvSpPr>
        <p:spPr bwMode="auto">
          <a:xfrm>
            <a:off x="1237462" y="2162555"/>
            <a:ext cx="4937180" cy="4349428"/>
          </a:xfrm>
          <a:custGeom>
            <a:avLst/>
            <a:gdLst>
              <a:gd name="T0" fmla="*/ 0 w 998"/>
              <a:gd name="T1" fmla="*/ 0 h 861"/>
              <a:gd name="T2" fmla="*/ 998 w 998"/>
              <a:gd name="T3" fmla="*/ 0 h 861"/>
              <a:gd name="T4" fmla="*/ 492 w 998"/>
              <a:gd name="T5" fmla="*/ 861 h 861"/>
              <a:gd name="T6" fmla="*/ 0 w 998"/>
              <a:gd name="T7" fmla="*/ 0 h 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98" h="861">
                <a:moveTo>
                  <a:pt x="0" y="0"/>
                </a:moveTo>
                <a:lnTo>
                  <a:pt x="998" y="0"/>
                </a:lnTo>
                <a:lnTo>
                  <a:pt x="492" y="861"/>
                </a:lnTo>
                <a:lnTo>
                  <a:pt x="0" y="0"/>
                </a:lnTo>
                <a:close/>
              </a:path>
            </a:pathLst>
          </a:custGeom>
          <a:solidFill>
            <a:srgbClr val="FAC20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EE8C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Freeform 11"/>
          <p:cNvSpPr>
            <a:spLocks/>
          </p:cNvSpPr>
          <p:nvPr/>
        </p:nvSpPr>
        <p:spPr bwMode="auto">
          <a:xfrm>
            <a:off x="1648542" y="1423110"/>
            <a:ext cx="4115020" cy="3581420"/>
          </a:xfrm>
          <a:custGeom>
            <a:avLst/>
            <a:gdLst>
              <a:gd name="T0" fmla="*/ 949 w 1896"/>
              <a:gd name="T1" fmla="*/ 0 h 1616"/>
              <a:gd name="T2" fmla="*/ 1896 w 1896"/>
              <a:gd name="T3" fmla="*/ 1616 h 1616"/>
              <a:gd name="T4" fmla="*/ 0 w 1896"/>
              <a:gd name="T5" fmla="*/ 1616 h 1616"/>
              <a:gd name="T6" fmla="*/ 949 w 1896"/>
              <a:gd name="T7" fmla="*/ 0 h 1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96" h="1616">
                <a:moveTo>
                  <a:pt x="949" y="0"/>
                </a:moveTo>
                <a:lnTo>
                  <a:pt x="1896" y="1616"/>
                </a:lnTo>
                <a:lnTo>
                  <a:pt x="0" y="1616"/>
                </a:lnTo>
                <a:lnTo>
                  <a:pt x="949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EE8C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52413" y="2449016"/>
            <a:ext cx="1695986" cy="1569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199" b="1" i="0" u="none" strike="noStrike" kern="1200" cap="none" spc="0" normalizeH="0" baseline="0" noProof="0" dirty="0">
                <a:ln>
                  <a:noFill/>
                </a:ln>
                <a:solidFill>
                  <a:srgbClr val="EE8C00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04</a:t>
            </a:r>
            <a:endParaRPr kumimoji="0" lang="zh-CN" altLang="en-US" sz="10199" b="1" i="0" u="none" strike="noStrike" kern="1200" cap="none" spc="0" normalizeH="0" baseline="0" noProof="0" dirty="0">
              <a:ln>
                <a:noFill/>
              </a:ln>
              <a:solidFill>
                <a:srgbClr val="EE8C00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6205337" y="3616325"/>
            <a:ext cx="4143101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2" name="文本框 1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067237" y="3868624"/>
            <a:ext cx="3466334" cy="43088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E8C00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章节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EE8C00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PART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EE8C00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05340" y="2748641"/>
            <a:ext cx="4468132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AC20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进度安排</a:t>
            </a:r>
            <a:endParaRPr kumimoji="0" lang="en-US" altLang="zh-CN" sz="6000" b="0" i="0" u="none" strike="noStrike" kern="1200" cap="none" spc="0" normalizeH="0" baseline="0" noProof="0" dirty="0">
              <a:ln>
                <a:noFill/>
              </a:ln>
              <a:solidFill>
                <a:srgbClr val="FAC202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991D4BB-04F9-451F-9ED8-9511997BE4C5}"/>
              </a:ext>
            </a:extLst>
          </p:cNvPr>
          <p:cNvSpPr/>
          <p:nvPr/>
        </p:nvSpPr>
        <p:spPr>
          <a:xfrm>
            <a:off x="6205337" y="3714735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E8C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SCHEDULE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EE8C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98D58C9-4962-4146-8422-474CE6E21C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22599" y="-200099"/>
            <a:ext cx="2828789" cy="11766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346849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0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3" presetClass="entr" presetSubtype="3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16" presetClass="entr" presetSubtype="2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4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7" grpId="0" animBg="1"/>
          <p:bldP spid="2050" grpId="0"/>
          <p:bldP spid="2052" grpId="0"/>
          <p:bldP spid="8" grpId="0"/>
          <p:bldP spid="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0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3" presetClass="entr" presetSubtype="3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16" presetClass="entr" presetSubtype="2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4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7" grpId="0" animBg="1"/>
          <p:bldP spid="2050" grpId="0"/>
          <p:bldP spid="2052" grpId="0"/>
          <p:bldP spid="8" grpId="0"/>
          <p:bldP spid="2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37"/>
          <p:cNvGrpSpPr/>
          <p:nvPr/>
        </p:nvGrpSpPr>
        <p:grpSpPr>
          <a:xfrm>
            <a:off x="2468935" y="2680221"/>
            <a:ext cx="2316294" cy="1514496"/>
            <a:chOff x="1" y="0"/>
            <a:chExt cx="4392858" cy="2872248"/>
          </a:xfrm>
        </p:grpSpPr>
        <p:sp>
          <p:nvSpPr>
            <p:cNvPr id="3" name="Shape 333"/>
            <p:cNvSpPr/>
            <p:nvPr/>
          </p:nvSpPr>
          <p:spPr>
            <a:xfrm>
              <a:off x="1" y="0"/>
              <a:ext cx="4392858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" name="Shape 335"/>
            <p:cNvSpPr/>
            <p:nvPr/>
          </p:nvSpPr>
          <p:spPr>
            <a:xfrm>
              <a:off x="987823" y="1229870"/>
              <a:ext cx="3064420" cy="4479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各模块基本功能实现</a:t>
              </a:r>
              <a:endParaRPr lang="id-ID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7" name="Group 342"/>
          <p:cNvGrpSpPr/>
          <p:nvPr/>
        </p:nvGrpSpPr>
        <p:grpSpPr>
          <a:xfrm>
            <a:off x="4486309" y="2680221"/>
            <a:ext cx="2316294" cy="1514496"/>
            <a:chOff x="0" y="0"/>
            <a:chExt cx="4392859" cy="2872248"/>
          </a:xfrm>
          <a:solidFill>
            <a:srgbClr val="E60000"/>
          </a:solidFill>
        </p:grpSpPr>
        <p:sp>
          <p:nvSpPr>
            <p:cNvPr id="8" name="Shape 338"/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Shape 340"/>
            <p:cNvSpPr/>
            <p:nvPr/>
          </p:nvSpPr>
          <p:spPr>
            <a:xfrm>
              <a:off x="1194479" y="1289712"/>
              <a:ext cx="2852436" cy="431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模块整合</a:t>
              </a:r>
              <a:endParaRPr lang="id-ID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Group 347"/>
          <p:cNvGrpSpPr/>
          <p:nvPr/>
        </p:nvGrpSpPr>
        <p:grpSpPr>
          <a:xfrm>
            <a:off x="6553523" y="2680221"/>
            <a:ext cx="2316294" cy="1514496"/>
            <a:chOff x="0" y="0"/>
            <a:chExt cx="4392859" cy="2872248"/>
          </a:xfrm>
        </p:grpSpPr>
        <p:sp>
          <p:nvSpPr>
            <p:cNvPr id="13" name="Shape 343"/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Shape 345"/>
            <p:cNvSpPr/>
            <p:nvPr/>
          </p:nvSpPr>
          <p:spPr>
            <a:xfrm>
              <a:off x="1086541" y="1289712"/>
              <a:ext cx="2972476" cy="431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额外功能实现</a:t>
              </a:r>
              <a:endParaRPr lang="id-ID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7" name="Group 352"/>
          <p:cNvGrpSpPr/>
          <p:nvPr/>
        </p:nvGrpSpPr>
        <p:grpSpPr>
          <a:xfrm>
            <a:off x="8603709" y="2680221"/>
            <a:ext cx="2316291" cy="1514496"/>
            <a:chOff x="0" y="0"/>
            <a:chExt cx="4392859" cy="2872248"/>
          </a:xfrm>
          <a:solidFill>
            <a:srgbClr val="E60000"/>
          </a:solidFill>
        </p:grpSpPr>
        <p:sp>
          <p:nvSpPr>
            <p:cNvPr id="18" name="Shape 348"/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Shape 350"/>
            <p:cNvSpPr/>
            <p:nvPr/>
          </p:nvSpPr>
          <p:spPr>
            <a:xfrm>
              <a:off x="915544" y="1289712"/>
              <a:ext cx="2924717" cy="431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调试</a:t>
              </a:r>
              <a:endParaRPr lang="id-ID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7" name="Group 360"/>
          <p:cNvGrpSpPr/>
          <p:nvPr/>
        </p:nvGrpSpPr>
        <p:grpSpPr>
          <a:xfrm>
            <a:off x="3402829" y="3978266"/>
            <a:ext cx="448507" cy="448507"/>
            <a:chOff x="0" y="0"/>
            <a:chExt cx="850594" cy="850594"/>
          </a:xfrm>
        </p:grpSpPr>
        <p:sp>
          <p:nvSpPr>
            <p:cNvPr id="28" name="Shape 358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09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Shape 359"/>
            <p:cNvSpPr/>
            <p:nvPr/>
          </p:nvSpPr>
          <p:spPr>
            <a:xfrm>
              <a:off x="300082" y="114147"/>
              <a:ext cx="250430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 algn="ctr">
                <a:lnSpc>
                  <a:spcPct val="120000"/>
                </a:lnSpc>
                <a:defRPr sz="1800" b="0">
                  <a:solidFill>
                    <a:srgbClr val="000000"/>
                  </a:solidFill>
                </a:defRPr>
              </a:pPr>
              <a:r>
                <a:rPr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30" name="Group 363"/>
          <p:cNvGrpSpPr/>
          <p:nvPr/>
        </p:nvGrpSpPr>
        <p:grpSpPr>
          <a:xfrm>
            <a:off x="5424459" y="3978266"/>
            <a:ext cx="448507" cy="448507"/>
            <a:chOff x="0" y="0"/>
            <a:chExt cx="850594" cy="850594"/>
          </a:xfrm>
          <a:solidFill>
            <a:srgbClr val="E60000"/>
          </a:solidFill>
        </p:grpSpPr>
        <p:sp>
          <p:nvSpPr>
            <p:cNvPr id="31" name="Shape 361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09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Shape 362"/>
            <p:cNvSpPr/>
            <p:nvPr/>
          </p:nvSpPr>
          <p:spPr>
            <a:xfrm>
              <a:off x="331243" y="202702"/>
              <a:ext cx="188486" cy="445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 algn="ctr">
                <a:lnSpc>
                  <a:spcPct val="120000"/>
                </a:lnSpc>
                <a:defRPr sz="1800" b="0">
                  <a:solidFill>
                    <a:srgbClr val="000000"/>
                  </a:solidFill>
                </a:defRPr>
              </a:pPr>
              <a:r>
                <a:rPr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33" name="Group 366"/>
          <p:cNvGrpSpPr/>
          <p:nvPr/>
        </p:nvGrpSpPr>
        <p:grpSpPr>
          <a:xfrm>
            <a:off x="7487417" y="3978266"/>
            <a:ext cx="448507" cy="448507"/>
            <a:chOff x="0" y="0"/>
            <a:chExt cx="850594" cy="850594"/>
          </a:xfrm>
        </p:grpSpPr>
        <p:sp>
          <p:nvSpPr>
            <p:cNvPr id="34" name="Shape 364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3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09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Shape 365"/>
            <p:cNvSpPr/>
            <p:nvPr/>
          </p:nvSpPr>
          <p:spPr>
            <a:xfrm>
              <a:off x="331243" y="202702"/>
              <a:ext cx="188486" cy="445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 algn="ctr">
                <a:lnSpc>
                  <a:spcPct val="120000"/>
                </a:lnSpc>
                <a:defRPr sz="1800" b="0">
                  <a:solidFill>
                    <a:srgbClr val="000000"/>
                  </a:solidFill>
                </a:defRPr>
              </a:pPr>
              <a:r>
                <a:rPr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36" name="Group 369"/>
          <p:cNvGrpSpPr/>
          <p:nvPr/>
        </p:nvGrpSpPr>
        <p:grpSpPr>
          <a:xfrm>
            <a:off x="9537601" y="3978266"/>
            <a:ext cx="448507" cy="448507"/>
            <a:chOff x="0" y="0"/>
            <a:chExt cx="850594" cy="850594"/>
          </a:xfrm>
          <a:solidFill>
            <a:srgbClr val="E60000"/>
          </a:solidFill>
        </p:grpSpPr>
        <p:sp>
          <p:nvSpPr>
            <p:cNvPr id="37" name="Shape 367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4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09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Shape 368"/>
            <p:cNvSpPr/>
            <p:nvPr/>
          </p:nvSpPr>
          <p:spPr>
            <a:xfrm>
              <a:off x="243825" y="114147"/>
              <a:ext cx="362944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 algn="ctr">
                <a:lnSpc>
                  <a:spcPct val="120000"/>
                </a:lnSpc>
                <a:defRPr sz="1800" b="0">
                  <a:solidFill>
                    <a:srgbClr val="000000"/>
                  </a:solidFill>
                </a:defRPr>
              </a:pPr>
              <a:r>
                <a:rPr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4</a:t>
              </a:r>
            </a:p>
          </p:txBody>
        </p:sp>
      </p:grpSp>
      <p:sp>
        <p:nvSpPr>
          <p:cNvPr id="42" name="TextBox 8"/>
          <p:cNvSpPr txBox="1"/>
          <p:nvPr/>
        </p:nvSpPr>
        <p:spPr>
          <a:xfrm>
            <a:off x="4454798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进度安排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TextBox 8"/>
          <p:cNvSpPr txBox="1"/>
          <p:nvPr/>
        </p:nvSpPr>
        <p:spPr>
          <a:xfrm>
            <a:off x="5025515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schedule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539014" y="726011"/>
            <a:ext cx="11780723" cy="0"/>
            <a:chOff x="503625" y="726011"/>
            <a:chExt cx="11780723" cy="0"/>
          </a:xfrm>
        </p:grpSpPr>
        <p:cxnSp>
          <p:nvCxnSpPr>
            <p:cNvPr id="47" name="直接连接符 46"/>
            <p:cNvCxnSpPr/>
            <p:nvPr/>
          </p:nvCxnSpPr>
          <p:spPr>
            <a:xfrm>
              <a:off x="503625" y="726011"/>
              <a:ext cx="395117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8333175" y="726011"/>
              <a:ext cx="395117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0" name="图片 49">
            <a:extLst>
              <a:ext uri="{FF2B5EF4-FFF2-40B4-BE49-F238E27FC236}">
                <a16:creationId xmlns:a16="http://schemas.microsoft.com/office/drawing/2014/main" id="{E74569B7-FF53-4500-AE53-D071B6C29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2599" y="-200099"/>
            <a:ext cx="2828789" cy="117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081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1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6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6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dvAuto="0"/>
      <p:bldP spid="7" grpId="0" animBg="1" advAuto="0"/>
      <p:bldP spid="12" grpId="0" advAuto="0"/>
      <p:bldP spid="17" grpId="0" animBg="1" advAuto="0"/>
      <p:bldP spid="27" grpId="0" advAuto="0"/>
      <p:bldP spid="30" grpId="0" animBg="1" advAuto="0"/>
      <p:bldP spid="33" grpId="0" advAuto="0"/>
      <p:bldP spid="36" grpId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10300"/>
            <a:ext cx="12858750" cy="724295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4485159" y="1891902"/>
            <a:ext cx="7699584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buNone/>
            </a:pPr>
            <a:r>
              <a:rPr lang="en-US" altLang="zh-CN" sz="9600" b="1" cap="all" dirty="0">
                <a:solidFill>
                  <a:schemeClr val="accent1"/>
                </a:solidFill>
                <a:cs typeface="Arial" panose="020B0604020202020204" pitchFamily="34" charset="0"/>
              </a:rPr>
              <a:t>Thank you</a:t>
            </a:r>
            <a:endParaRPr lang="zh-CN" altLang="en-US" sz="9600" b="1" cap="all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E521C55-D665-408F-81BF-A31F35E047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3711" y="-1424235"/>
            <a:ext cx="4389500" cy="443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3364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350"/>
                                </p:stCondLst>
                                <p:childTnLst>
                                  <p:par>
                                    <p:cTn id="18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19" dur="500" tmFilter="0, 0; .2, .5; .8, .5; 1, 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0" dur="250" autoRev="1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9" grpId="0"/>
          <p:bldP spid="9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350"/>
                                </p:stCondLst>
                                <p:childTnLst>
                                  <p:par>
                                    <p:cTn id="18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19" dur="500" tmFilter="0, 0; .2, .5; .8, .5; 1, 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0" dur="250" autoRev="1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850"/>
                                </p:stCondLst>
                                <p:childTnLst>
                                  <p:par>
                                    <p:cTn id="22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30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31" dur="500" tmFilter="0, 0; .2, .5; .8, .5; 1, 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32" dur="250" autoRev="1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" fill="hold">
                          <p:stCondLst>
                            <p:cond delay="indefinite"/>
                          </p:stCondLst>
                          <p:childTnLst>
                            <p:par>
                              <p:cTn id="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9" grpId="0"/>
          <p:bldP spid="9" grpId="1"/>
          <p:bldP spid="10" grpId="0"/>
          <p:bldP spid="10" grpId="1"/>
          <p:bldP spid="11" grpId="0" animBg="1"/>
          <p:bldP spid="8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6"/>
          <p:cNvSpPr>
            <a:spLocks/>
          </p:cNvSpPr>
          <p:nvPr/>
        </p:nvSpPr>
        <p:spPr bwMode="auto">
          <a:xfrm>
            <a:off x="1237462" y="2162555"/>
            <a:ext cx="4937180" cy="4349428"/>
          </a:xfrm>
          <a:custGeom>
            <a:avLst/>
            <a:gdLst>
              <a:gd name="T0" fmla="*/ 0 w 998"/>
              <a:gd name="T1" fmla="*/ 0 h 861"/>
              <a:gd name="T2" fmla="*/ 998 w 998"/>
              <a:gd name="T3" fmla="*/ 0 h 861"/>
              <a:gd name="T4" fmla="*/ 492 w 998"/>
              <a:gd name="T5" fmla="*/ 861 h 861"/>
              <a:gd name="T6" fmla="*/ 0 w 998"/>
              <a:gd name="T7" fmla="*/ 0 h 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98" h="861">
                <a:moveTo>
                  <a:pt x="0" y="0"/>
                </a:moveTo>
                <a:lnTo>
                  <a:pt x="998" y="0"/>
                </a:lnTo>
                <a:lnTo>
                  <a:pt x="492" y="86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Freeform 11"/>
          <p:cNvSpPr>
            <a:spLocks/>
          </p:cNvSpPr>
          <p:nvPr/>
        </p:nvSpPr>
        <p:spPr bwMode="auto">
          <a:xfrm>
            <a:off x="1648542" y="1423110"/>
            <a:ext cx="4115020" cy="3581420"/>
          </a:xfrm>
          <a:custGeom>
            <a:avLst/>
            <a:gdLst>
              <a:gd name="T0" fmla="*/ 949 w 1896"/>
              <a:gd name="T1" fmla="*/ 0 h 1616"/>
              <a:gd name="T2" fmla="*/ 1896 w 1896"/>
              <a:gd name="T3" fmla="*/ 1616 h 1616"/>
              <a:gd name="T4" fmla="*/ 0 w 1896"/>
              <a:gd name="T5" fmla="*/ 1616 h 1616"/>
              <a:gd name="T6" fmla="*/ 949 w 1896"/>
              <a:gd name="T7" fmla="*/ 0 h 1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96" h="1616">
                <a:moveTo>
                  <a:pt x="949" y="0"/>
                </a:moveTo>
                <a:lnTo>
                  <a:pt x="1896" y="1616"/>
                </a:lnTo>
                <a:lnTo>
                  <a:pt x="0" y="1616"/>
                </a:lnTo>
                <a:lnTo>
                  <a:pt x="949" y="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MH_Number_1"/>
          <p:cNvSpPr/>
          <p:nvPr>
            <p:custDataLst>
              <p:tags r:id="rId1"/>
            </p:custDataLst>
          </p:nvPr>
        </p:nvSpPr>
        <p:spPr>
          <a:xfrm>
            <a:off x="7406716" y="2031927"/>
            <a:ext cx="379646" cy="379646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109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7" name="MH_Entry_1"/>
          <p:cNvSpPr/>
          <p:nvPr>
            <p:custDataLst>
              <p:tags r:id="rId2"/>
            </p:custDataLst>
          </p:nvPr>
        </p:nvSpPr>
        <p:spPr>
          <a:xfrm>
            <a:off x="8024195" y="1889100"/>
            <a:ext cx="2694705" cy="73879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320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项目简介</a:t>
            </a:r>
            <a:endParaRPr lang="en-US" altLang="zh-CN" sz="320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PROJECT INTRODUCTION</a:t>
            </a:r>
            <a:endParaRPr lang="zh-CN" altLang="en-US" sz="1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MH_Number_2"/>
          <p:cNvSpPr/>
          <p:nvPr>
            <p:custDataLst>
              <p:tags r:id="rId3"/>
            </p:custDataLst>
          </p:nvPr>
        </p:nvSpPr>
        <p:spPr>
          <a:xfrm>
            <a:off x="7406716" y="3026862"/>
            <a:ext cx="379646" cy="379646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109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9" name="MH_Entry_2"/>
          <p:cNvSpPr/>
          <p:nvPr>
            <p:custDataLst>
              <p:tags r:id="rId4"/>
            </p:custDataLst>
          </p:nvPr>
        </p:nvSpPr>
        <p:spPr>
          <a:xfrm>
            <a:off x="8024195" y="2884035"/>
            <a:ext cx="2694705" cy="73879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320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功能介绍</a:t>
            </a:r>
            <a:endParaRPr lang="en-US" altLang="zh-CN" sz="3201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/>
            <a:r>
              <a:rPr lang="en-US" altLang="zh-CN" sz="16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FUNCTION INTRODUCTION</a:t>
            </a:r>
            <a:endParaRPr lang="zh-CN" altLang="en-US" sz="16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MH_Number_3"/>
          <p:cNvSpPr/>
          <p:nvPr>
            <p:custDataLst>
              <p:tags r:id="rId5"/>
            </p:custDataLst>
          </p:nvPr>
        </p:nvSpPr>
        <p:spPr>
          <a:xfrm>
            <a:off x="7406716" y="4021795"/>
            <a:ext cx="379646" cy="379646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zh-CN" altLang="en-US" sz="2109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1" name="MH_Entry_3"/>
          <p:cNvSpPr/>
          <p:nvPr>
            <p:custDataLst>
              <p:tags r:id="rId6"/>
            </p:custDataLst>
          </p:nvPr>
        </p:nvSpPr>
        <p:spPr>
          <a:xfrm>
            <a:off x="8024195" y="3878969"/>
            <a:ext cx="2694705" cy="73879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320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人员分工</a:t>
            </a:r>
            <a:endParaRPr lang="en-US" altLang="zh-CN" sz="320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/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DIVISION OF LABOR</a:t>
            </a:r>
            <a:endParaRPr lang="zh-CN" altLang="en-US" sz="1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MH_Number_4"/>
          <p:cNvSpPr/>
          <p:nvPr>
            <p:custDataLst>
              <p:tags r:id="rId7"/>
            </p:custDataLst>
          </p:nvPr>
        </p:nvSpPr>
        <p:spPr>
          <a:xfrm>
            <a:off x="7406716" y="5016729"/>
            <a:ext cx="379646" cy="379646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4</a:t>
            </a:r>
            <a:endParaRPr lang="zh-CN" altLang="en-US" sz="2109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3" name="MH_Entry_4"/>
          <p:cNvSpPr/>
          <p:nvPr>
            <p:custDataLst>
              <p:tags r:id="rId8"/>
            </p:custDataLst>
          </p:nvPr>
        </p:nvSpPr>
        <p:spPr>
          <a:xfrm>
            <a:off x="8024195" y="4873901"/>
            <a:ext cx="2694705" cy="73879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320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进度安排</a:t>
            </a:r>
            <a:endParaRPr lang="en-US" altLang="zh-CN" sz="16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/>
            <a:r>
              <a:rPr lang="en-US" altLang="zh-CN" sz="16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SCHEDULE</a:t>
            </a:r>
            <a:endParaRPr lang="en-US" altLang="zh-CN" sz="3201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MH_Others_1"/>
          <p:cNvSpPr txBox="1"/>
          <p:nvPr>
            <p:custDataLst>
              <p:tags r:id="rId9"/>
            </p:custDataLst>
          </p:nvPr>
        </p:nvSpPr>
        <p:spPr>
          <a:xfrm>
            <a:off x="2392797" y="2697519"/>
            <a:ext cx="2626510" cy="110799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7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录</a:t>
            </a:r>
          </a:p>
        </p:txBody>
      </p:sp>
      <p:sp>
        <p:nvSpPr>
          <p:cNvPr id="25" name="MH_Others_2"/>
          <p:cNvSpPr txBox="1"/>
          <p:nvPr>
            <p:custDataLst>
              <p:tags r:id="rId10"/>
            </p:custDataLst>
          </p:nvPr>
        </p:nvSpPr>
        <p:spPr>
          <a:xfrm>
            <a:off x="2541108" y="3875228"/>
            <a:ext cx="2329889" cy="430887"/>
          </a:xfrm>
          <a:prstGeom prst="rect">
            <a:avLst/>
          </a:prstGeom>
          <a:noFill/>
        </p:spPr>
        <p:txBody>
          <a:bodyPr vert="horz"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76F04A33-B4AC-4BF6-805B-03E5CE10B79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22599" y="-200099"/>
            <a:ext cx="2828789" cy="117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403495"/>
      </p:ext>
    </p:extLst>
  </p:cSld>
  <p:clrMapOvr>
    <a:masterClrMapping/>
  </p:clrMapOvr>
  <p:transition spd="slow">
    <p:cover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7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8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0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5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3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4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5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6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3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6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9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2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28" grpId="0" animBg="1"/>
          <p:bldP spid="16" grpId="0" animBg="1"/>
          <p:bldP spid="17" grpId="0"/>
          <p:bldP spid="18" grpId="0" animBg="1"/>
          <p:bldP spid="19" grpId="0"/>
          <p:bldP spid="20" grpId="0" animBg="1"/>
          <p:bldP spid="21" grpId="0"/>
          <p:bldP spid="22" grpId="0" animBg="1"/>
          <p:bldP spid="23" grpId="0"/>
          <p:bldP spid="24" grpId="0"/>
          <p:bldP spid="2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7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8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0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5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3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4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5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6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3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6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9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2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28" grpId="0" animBg="1"/>
          <p:bldP spid="16" grpId="0" animBg="1"/>
          <p:bldP spid="17" grpId="0"/>
          <p:bldP spid="18" grpId="0" animBg="1"/>
          <p:bldP spid="19" grpId="0"/>
          <p:bldP spid="20" grpId="0" animBg="1"/>
          <p:bldP spid="21" grpId="0"/>
          <p:bldP spid="22" grpId="0" animBg="1"/>
          <p:bldP spid="23" grpId="0"/>
          <p:bldP spid="24" grpId="0"/>
          <p:bldP spid="25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"/>
          <p:cNvSpPr>
            <a:spLocks/>
          </p:cNvSpPr>
          <p:nvPr/>
        </p:nvSpPr>
        <p:spPr bwMode="auto">
          <a:xfrm>
            <a:off x="1237462" y="2162555"/>
            <a:ext cx="4937180" cy="4349428"/>
          </a:xfrm>
          <a:custGeom>
            <a:avLst/>
            <a:gdLst>
              <a:gd name="T0" fmla="*/ 0 w 998"/>
              <a:gd name="T1" fmla="*/ 0 h 861"/>
              <a:gd name="T2" fmla="*/ 998 w 998"/>
              <a:gd name="T3" fmla="*/ 0 h 861"/>
              <a:gd name="T4" fmla="*/ 492 w 998"/>
              <a:gd name="T5" fmla="*/ 861 h 861"/>
              <a:gd name="T6" fmla="*/ 0 w 998"/>
              <a:gd name="T7" fmla="*/ 0 h 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98" h="861">
                <a:moveTo>
                  <a:pt x="0" y="0"/>
                </a:moveTo>
                <a:lnTo>
                  <a:pt x="998" y="0"/>
                </a:lnTo>
                <a:lnTo>
                  <a:pt x="492" y="861"/>
                </a:lnTo>
                <a:lnTo>
                  <a:pt x="0" y="0"/>
                </a:lnTo>
                <a:close/>
              </a:path>
            </a:pathLst>
          </a:custGeom>
          <a:solidFill>
            <a:srgbClr val="FAC20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7" name="Freeform 11"/>
          <p:cNvSpPr>
            <a:spLocks/>
          </p:cNvSpPr>
          <p:nvPr/>
        </p:nvSpPr>
        <p:spPr bwMode="auto">
          <a:xfrm>
            <a:off x="1648542" y="1423110"/>
            <a:ext cx="4115020" cy="3581420"/>
          </a:xfrm>
          <a:custGeom>
            <a:avLst/>
            <a:gdLst>
              <a:gd name="T0" fmla="*/ 949 w 1896"/>
              <a:gd name="T1" fmla="*/ 0 h 1616"/>
              <a:gd name="T2" fmla="*/ 1896 w 1896"/>
              <a:gd name="T3" fmla="*/ 1616 h 1616"/>
              <a:gd name="T4" fmla="*/ 0 w 1896"/>
              <a:gd name="T5" fmla="*/ 1616 h 1616"/>
              <a:gd name="T6" fmla="*/ 949 w 1896"/>
              <a:gd name="T7" fmla="*/ 0 h 1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96" h="1616">
                <a:moveTo>
                  <a:pt x="949" y="0"/>
                </a:moveTo>
                <a:lnTo>
                  <a:pt x="1896" y="1616"/>
                </a:lnTo>
                <a:lnTo>
                  <a:pt x="0" y="1616"/>
                </a:lnTo>
                <a:lnTo>
                  <a:pt x="949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05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52413" y="2449016"/>
            <a:ext cx="1695986" cy="1569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199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01</a:t>
            </a:r>
            <a:endParaRPr lang="zh-CN" altLang="en-US" sz="10199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6205337" y="3616325"/>
            <a:ext cx="4143101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2" name="文本框 1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067237" y="3868624"/>
            <a:ext cx="3466334" cy="43088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章节 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PART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05340" y="2748641"/>
            <a:ext cx="4468132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6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项目简介</a:t>
            </a:r>
            <a:endParaRPr lang="en-US" altLang="zh-CN" sz="6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CF2CC76-9861-44AC-A2E3-E55C20393EE8}"/>
              </a:ext>
            </a:extLst>
          </p:cNvPr>
          <p:cNvSpPr/>
          <p:nvPr/>
        </p:nvSpPr>
        <p:spPr>
          <a:xfrm>
            <a:off x="6205337" y="3739651"/>
            <a:ext cx="3091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PROJECT INTRODUCTION</a:t>
            </a:r>
            <a:endParaRPr lang="zh-CN" altLang="en-US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4C1B73-0431-417B-8497-BC86FF1FFA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22599" y="-200099"/>
            <a:ext cx="2828789" cy="11766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332319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0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3" presetClass="entr" presetSubtype="3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16" presetClass="entr" presetSubtype="2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4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7" grpId="0" animBg="1"/>
          <p:bldP spid="2050" grpId="0"/>
          <p:bldP spid="2052" grpId="0"/>
          <p:bldP spid="8" grpId="0"/>
          <p:bldP spid="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0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3" presetClass="entr" presetSubtype="3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16" presetClass="entr" presetSubtype="2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4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7" grpId="0" animBg="1"/>
          <p:bldP spid="2050" grpId="0"/>
          <p:bldP spid="2052" grpId="0"/>
          <p:bldP spid="8" grpId="0"/>
          <p:bldP spid="2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7569469" y="1632878"/>
            <a:ext cx="2144681" cy="45505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id-ID" sz="148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32170" y="1632878"/>
            <a:ext cx="2144681" cy="22440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</a:t>
            </a:r>
            <a:endParaRPr lang="en-US" altLang="zh-CN" sz="4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zh-CN" altLang="en-US" sz="4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目标</a:t>
            </a:r>
            <a:endParaRPr lang="id-ID" sz="4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357038" y="1632878"/>
            <a:ext cx="2144681" cy="224402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id-ID" sz="148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32172" y="3939392"/>
            <a:ext cx="4357113" cy="22440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5695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781903" y="3939391"/>
            <a:ext cx="2144681" cy="22440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目标应用场景</a:t>
            </a:r>
            <a:endParaRPr lang="en-AU" sz="4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424788" y="2162572"/>
            <a:ext cx="2144681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项目面向用户</a:t>
            </a:r>
            <a:endParaRPr lang="en-AU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Text Placeholder 32"/>
          <p:cNvSpPr txBox="1">
            <a:spLocks/>
          </p:cNvSpPr>
          <p:nvPr/>
        </p:nvSpPr>
        <p:spPr>
          <a:xfrm>
            <a:off x="5633955" y="2562638"/>
            <a:ext cx="1726352" cy="7816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业界人士</a:t>
            </a:r>
            <a:endParaRPr lang="en-US" altLang="zh-CN" sz="1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电影爱好者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Text Placeholder 32"/>
          <p:cNvSpPr txBox="1">
            <a:spLocks/>
          </p:cNvSpPr>
          <p:nvPr/>
        </p:nvSpPr>
        <p:spPr>
          <a:xfrm>
            <a:off x="1100784" y="4048373"/>
            <a:ext cx="4047092" cy="10362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chemeClr val="bg1"/>
                </a:solidFill>
              </a:rPr>
              <a:t>实现一个可以进行电影数据可视化分析的系统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" name="Text Placeholder 32"/>
          <p:cNvSpPr txBox="1">
            <a:spLocks/>
          </p:cNvSpPr>
          <p:nvPr/>
        </p:nvSpPr>
        <p:spPr>
          <a:xfrm>
            <a:off x="7792821" y="2350189"/>
            <a:ext cx="1697976" cy="311591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专业人士分析电影市场情况。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电影投资人了解市场行情，决定投资项目。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电影爱好者了解经年来的电影发展情况。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TextBox 8"/>
          <p:cNvSpPr txBox="1"/>
          <p:nvPr/>
        </p:nvSpPr>
        <p:spPr>
          <a:xfrm>
            <a:off x="5541642" y="287877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项目简介</a:t>
            </a:r>
            <a:endParaRPr lang="en-US" altLang="zh-CN" sz="3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TextBox 8"/>
          <p:cNvSpPr txBox="1"/>
          <p:nvPr/>
        </p:nvSpPr>
        <p:spPr>
          <a:xfrm>
            <a:off x="5025515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PROJECT INTRODUCTION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39014" y="726011"/>
            <a:ext cx="11780723" cy="0"/>
            <a:chOff x="503625" y="726011"/>
            <a:chExt cx="11780723" cy="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503625" y="726011"/>
              <a:ext cx="395117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8333175" y="726011"/>
              <a:ext cx="395117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32EB1C78-8C8C-408C-A15A-31B403C83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4071" y="-237913"/>
            <a:ext cx="2828789" cy="117663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AA93EA5-16D8-41E9-8DDA-266D7398A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1999" y="1634059"/>
            <a:ext cx="2212435" cy="221818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D4D8F93-F36C-429B-B5FA-2543B0AA39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9282" y="3939391"/>
            <a:ext cx="2212436" cy="221243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53026AB-53DB-45F2-8F12-76A05BC098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7052" y="1632878"/>
            <a:ext cx="2144681" cy="219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972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"/>
          <p:cNvSpPr>
            <a:spLocks/>
          </p:cNvSpPr>
          <p:nvPr/>
        </p:nvSpPr>
        <p:spPr bwMode="auto">
          <a:xfrm>
            <a:off x="1237462" y="2162555"/>
            <a:ext cx="4937180" cy="4349428"/>
          </a:xfrm>
          <a:custGeom>
            <a:avLst/>
            <a:gdLst>
              <a:gd name="T0" fmla="*/ 0 w 998"/>
              <a:gd name="T1" fmla="*/ 0 h 861"/>
              <a:gd name="T2" fmla="*/ 998 w 998"/>
              <a:gd name="T3" fmla="*/ 0 h 861"/>
              <a:gd name="T4" fmla="*/ 492 w 998"/>
              <a:gd name="T5" fmla="*/ 861 h 861"/>
              <a:gd name="T6" fmla="*/ 0 w 998"/>
              <a:gd name="T7" fmla="*/ 0 h 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98" h="861">
                <a:moveTo>
                  <a:pt x="0" y="0"/>
                </a:moveTo>
                <a:lnTo>
                  <a:pt x="998" y="0"/>
                </a:lnTo>
                <a:lnTo>
                  <a:pt x="492" y="861"/>
                </a:lnTo>
                <a:lnTo>
                  <a:pt x="0" y="0"/>
                </a:lnTo>
                <a:close/>
              </a:path>
            </a:pathLst>
          </a:custGeom>
          <a:solidFill>
            <a:srgbClr val="FAC20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EE8C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Freeform 11"/>
          <p:cNvSpPr>
            <a:spLocks/>
          </p:cNvSpPr>
          <p:nvPr/>
        </p:nvSpPr>
        <p:spPr bwMode="auto">
          <a:xfrm>
            <a:off x="1648542" y="1423110"/>
            <a:ext cx="4115020" cy="3581420"/>
          </a:xfrm>
          <a:custGeom>
            <a:avLst/>
            <a:gdLst>
              <a:gd name="T0" fmla="*/ 949 w 1896"/>
              <a:gd name="T1" fmla="*/ 0 h 1616"/>
              <a:gd name="T2" fmla="*/ 1896 w 1896"/>
              <a:gd name="T3" fmla="*/ 1616 h 1616"/>
              <a:gd name="T4" fmla="*/ 0 w 1896"/>
              <a:gd name="T5" fmla="*/ 1616 h 1616"/>
              <a:gd name="T6" fmla="*/ 949 w 1896"/>
              <a:gd name="T7" fmla="*/ 0 h 1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96" h="1616">
                <a:moveTo>
                  <a:pt x="949" y="0"/>
                </a:moveTo>
                <a:lnTo>
                  <a:pt x="1896" y="1616"/>
                </a:lnTo>
                <a:lnTo>
                  <a:pt x="0" y="1616"/>
                </a:lnTo>
                <a:lnTo>
                  <a:pt x="949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EE8C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52413" y="2449016"/>
            <a:ext cx="1695986" cy="1569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199" b="1" i="0" u="none" strike="noStrike" kern="1200" cap="none" spc="0" normalizeH="0" baseline="0" noProof="0" dirty="0">
                <a:ln>
                  <a:noFill/>
                </a:ln>
                <a:solidFill>
                  <a:srgbClr val="EE8C00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02</a:t>
            </a:r>
            <a:endParaRPr kumimoji="0" lang="zh-CN" altLang="en-US" sz="10199" b="1" i="0" u="none" strike="noStrike" kern="1200" cap="none" spc="0" normalizeH="0" baseline="0" noProof="0" dirty="0">
              <a:ln>
                <a:noFill/>
              </a:ln>
              <a:solidFill>
                <a:srgbClr val="EE8C00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6205337" y="3616325"/>
            <a:ext cx="4143101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2" name="文本框 1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067237" y="3868624"/>
            <a:ext cx="3466334" cy="43088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E8C00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章节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EE8C00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PART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EE8C00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05340" y="2748641"/>
            <a:ext cx="4468132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60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功能介绍</a:t>
            </a:r>
            <a:endParaRPr lang="en-US" altLang="zh-CN" sz="60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991D4BB-04F9-451F-9ED8-9511997BE4C5}"/>
              </a:ext>
            </a:extLst>
          </p:cNvPr>
          <p:cNvSpPr/>
          <p:nvPr/>
        </p:nvSpPr>
        <p:spPr>
          <a:xfrm>
            <a:off x="6205337" y="3714735"/>
            <a:ext cx="3211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FUNCTION INTRODUCTION</a:t>
            </a:r>
            <a:endParaRPr lang="zh-CN" altLang="en-US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98D58C9-4962-4146-8422-474CE6E21C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22599" y="-200099"/>
            <a:ext cx="2828789" cy="11766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873897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0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3" presetClass="entr" presetSubtype="3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16" presetClass="entr" presetSubtype="2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4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7" grpId="0" animBg="1"/>
          <p:bldP spid="2050" grpId="0"/>
          <p:bldP spid="2052" grpId="0"/>
          <p:bldP spid="8" grpId="0"/>
          <p:bldP spid="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0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3" presetClass="entr" presetSubtype="3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16" presetClass="entr" presetSubtype="2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4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7" grpId="0" animBg="1"/>
          <p:bldP spid="2050" grpId="0"/>
          <p:bldP spid="2052" grpId="0"/>
          <p:bldP spid="8" grpId="0"/>
          <p:bldP spid="2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Hexagon 23"/>
          <p:cNvSpPr/>
          <p:nvPr/>
        </p:nvSpPr>
        <p:spPr>
          <a:xfrm>
            <a:off x="7093350" y="2353961"/>
            <a:ext cx="1765093" cy="1521633"/>
          </a:xfrm>
          <a:prstGeom prst="hexagon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276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Hexagon 24"/>
          <p:cNvSpPr/>
          <p:nvPr/>
        </p:nvSpPr>
        <p:spPr>
          <a:xfrm>
            <a:off x="5546828" y="1610331"/>
            <a:ext cx="1765093" cy="1521633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276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Hexagon 32"/>
          <p:cNvSpPr/>
          <p:nvPr/>
        </p:nvSpPr>
        <p:spPr>
          <a:xfrm>
            <a:off x="5546828" y="4917616"/>
            <a:ext cx="1765093" cy="1521633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276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Hexagon 33"/>
          <p:cNvSpPr/>
          <p:nvPr/>
        </p:nvSpPr>
        <p:spPr>
          <a:xfrm>
            <a:off x="3989751" y="2353961"/>
            <a:ext cx="1765093" cy="1521633"/>
          </a:xfrm>
          <a:prstGeom prst="hexagon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276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Hexagon 34"/>
          <p:cNvSpPr/>
          <p:nvPr/>
        </p:nvSpPr>
        <p:spPr>
          <a:xfrm>
            <a:off x="3989751" y="4061474"/>
            <a:ext cx="1765093" cy="1521633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276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455013" y="3200320"/>
            <a:ext cx="7934279" cy="1531416"/>
            <a:chOff x="52530" y="1944143"/>
            <a:chExt cx="7968598" cy="1538041"/>
          </a:xfrm>
          <a:solidFill>
            <a:schemeClr val="bg1"/>
          </a:solidFill>
        </p:grpSpPr>
        <p:sp>
          <p:nvSpPr>
            <p:cNvPr id="23" name="Hexagon 22"/>
            <p:cNvSpPr/>
            <p:nvPr/>
          </p:nvSpPr>
          <p:spPr>
            <a:xfrm>
              <a:off x="3145192" y="1953970"/>
              <a:ext cx="1772728" cy="1528214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1276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>
              <a:off x="52530" y="1944143"/>
              <a:ext cx="1772728" cy="1528214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1276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1" name="Hexagon 60"/>
            <p:cNvSpPr/>
            <p:nvPr/>
          </p:nvSpPr>
          <p:spPr>
            <a:xfrm>
              <a:off x="6248400" y="1944143"/>
              <a:ext cx="1772728" cy="1528214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1276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5" name="TextBox 8"/>
          <p:cNvSpPr txBox="1"/>
          <p:nvPr/>
        </p:nvSpPr>
        <p:spPr>
          <a:xfrm>
            <a:off x="4454798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基本功能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" name="TextBox 8"/>
          <p:cNvSpPr txBox="1"/>
          <p:nvPr/>
        </p:nvSpPr>
        <p:spPr>
          <a:xfrm>
            <a:off x="5025515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Basic function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539014" y="726011"/>
            <a:ext cx="11780723" cy="0"/>
            <a:chOff x="503625" y="726011"/>
            <a:chExt cx="11780723" cy="0"/>
          </a:xfrm>
        </p:grpSpPr>
        <p:cxnSp>
          <p:nvCxnSpPr>
            <p:cNvPr id="49" name="直接连接符 48"/>
            <p:cNvCxnSpPr/>
            <p:nvPr/>
          </p:nvCxnSpPr>
          <p:spPr>
            <a:xfrm>
              <a:off x="503625" y="726011"/>
              <a:ext cx="395117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8333175" y="726011"/>
              <a:ext cx="395117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9F6DA574-0118-4A8D-8192-0ECBBF212B70}"/>
              </a:ext>
            </a:extLst>
          </p:cNvPr>
          <p:cNvSpPr txBox="1"/>
          <p:nvPr/>
        </p:nvSpPr>
        <p:spPr>
          <a:xfrm>
            <a:off x="5883219" y="2121001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账户注册登录</a:t>
            </a:r>
          </a:p>
        </p:txBody>
      </p:sp>
      <p:sp>
        <p:nvSpPr>
          <p:cNvPr id="44" name="Hexagon 34">
            <a:extLst>
              <a:ext uri="{FF2B5EF4-FFF2-40B4-BE49-F238E27FC236}">
                <a16:creationId xmlns:a16="http://schemas.microsoft.com/office/drawing/2014/main" id="{13CBD937-035E-4D61-AA72-109A41C419BA}"/>
              </a:ext>
            </a:extLst>
          </p:cNvPr>
          <p:cNvSpPr/>
          <p:nvPr/>
        </p:nvSpPr>
        <p:spPr>
          <a:xfrm>
            <a:off x="7077677" y="4066247"/>
            <a:ext cx="1765093" cy="1521633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276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2061DBFF-7F45-4EDC-9B8A-A4C88B04CDDD}"/>
              </a:ext>
            </a:extLst>
          </p:cNvPr>
          <p:cNvSpPr txBox="1"/>
          <p:nvPr/>
        </p:nvSpPr>
        <p:spPr>
          <a:xfrm>
            <a:off x="5883219" y="3776469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数据爬取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39F540C-4759-4AF7-9A78-69963AA12A0B}"/>
              </a:ext>
            </a:extLst>
          </p:cNvPr>
          <p:cNvSpPr txBox="1"/>
          <p:nvPr/>
        </p:nvSpPr>
        <p:spPr>
          <a:xfrm>
            <a:off x="2746388" y="3647754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各题材票房份额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53F73B7-FCB5-4510-BD85-D3C8C43016CF}"/>
              </a:ext>
            </a:extLst>
          </p:cNvPr>
          <p:cNvSpPr txBox="1"/>
          <p:nvPr/>
        </p:nvSpPr>
        <p:spPr>
          <a:xfrm>
            <a:off x="4291544" y="4499124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票房变化趋势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9907468-15D1-40DC-BF54-1FBD5895E06A}"/>
              </a:ext>
            </a:extLst>
          </p:cNvPr>
          <p:cNvSpPr txBox="1"/>
          <p:nvPr/>
        </p:nvSpPr>
        <p:spPr>
          <a:xfrm>
            <a:off x="7425653" y="4452957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电影排行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80056E8E-FCF9-440A-8FA2-73588AEE4C24}"/>
              </a:ext>
            </a:extLst>
          </p:cNvPr>
          <p:cNvSpPr txBox="1"/>
          <p:nvPr/>
        </p:nvSpPr>
        <p:spPr>
          <a:xfrm>
            <a:off x="8894677" y="369214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劳模演员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54EBB578-B97F-4C72-BEE9-B46590E28D5C}"/>
              </a:ext>
            </a:extLst>
          </p:cNvPr>
          <p:cNvSpPr txBox="1"/>
          <p:nvPr/>
        </p:nvSpPr>
        <p:spPr>
          <a:xfrm>
            <a:off x="5879772" y="5459566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生成数据报表</a:t>
            </a:r>
          </a:p>
        </p:txBody>
      </p:sp>
      <p:pic>
        <p:nvPicPr>
          <p:cNvPr id="58" name="图片 57">
            <a:extLst>
              <a:ext uri="{FF2B5EF4-FFF2-40B4-BE49-F238E27FC236}">
                <a16:creationId xmlns:a16="http://schemas.microsoft.com/office/drawing/2014/main" id="{254677CF-7DD8-442A-A89B-8126A21456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2599" y="-200099"/>
            <a:ext cx="2828789" cy="117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077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3536812" y="2574185"/>
            <a:ext cx="2865432" cy="144877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66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344447" y="2574185"/>
            <a:ext cx="2865432" cy="144877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66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32995" y="4088660"/>
            <a:ext cx="2865432" cy="144877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66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440629" y="4088660"/>
            <a:ext cx="2865432" cy="1448778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66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5" name="TextBox 15"/>
          <p:cNvSpPr txBox="1"/>
          <p:nvPr/>
        </p:nvSpPr>
        <p:spPr>
          <a:xfrm>
            <a:off x="1009144" y="4342695"/>
            <a:ext cx="2113134" cy="9407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曹老板身为一名电影投资人，他需要对目前的电影行情有一个直观的认识，可是面对互联网上海量的数据，他往往感到头秃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66328" y="2852980"/>
            <a:ext cx="2096626" cy="9407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just">
              <a:lnSpc>
                <a:spcPct val="150000"/>
              </a:lnSpc>
              <a:defRPr/>
            </a:pPr>
            <a:r>
              <a:rPr lang="zh-CN" altLang="en-US" sz="105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于是他打开了我们的软件，再了解软件的功能后，他注册了自己的账号，在成功登录后便可使用各个功能了。</a:t>
            </a:r>
          </a:p>
        </p:txBody>
      </p:sp>
      <p:sp>
        <p:nvSpPr>
          <p:cNvPr id="18" name="TextBox 15"/>
          <p:cNvSpPr txBox="1"/>
          <p:nvPr/>
        </p:nvSpPr>
        <p:spPr>
          <a:xfrm>
            <a:off x="6645399" y="4119390"/>
            <a:ext cx="2305753" cy="14254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just">
              <a:lnSpc>
                <a:spcPct val="150000"/>
              </a:lnSpc>
              <a:defRPr/>
            </a:pPr>
            <a:r>
              <a:rPr lang="zh-CN" altLang="en-US" sz="105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首先他点击了票房份额选项，再输入时间后，他获得了具体时间的票房份额图表，这让他对市场行情有了初步的了解。在此之外，他还依次选择了票房趋势，电影排行，劳模演员功能，以决定下一步的投资策略。</a:t>
            </a:r>
          </a:p>
        </p:txBody>
      </p:sp>
      <p:sp>
        <p:nvSpPr>
          <p:cNvPr id="20" name="TextBox 15"/>
          <p:cNvSpPr txBox="1"/>
          <p:nvPr/>
        </p:nvSpPr>
        <p:spPr>
          <a:xfrm>
            <a:off x="9642167" y="2842298"/>
            <a:ext cx="2113134" cy="698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just">
              <a:lnSpc>
                <a:spcPct val="150000"/>
              </a:lnSpc>
              <a:defRPr/>
            </a:pPr>
            <a:r>
              <a:rPr lang="zh-CN" altLang="en-US" sz="105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最后他选择需要的图表，点击生成报表，将图表信息报表以指定的格式保存在了本地</a:t>
            </a:r>
          </a:p>
        </p:txBody>
      </p:sp>
      <p:sp>
        <p:nvSpPr>
          <p:cNvPr id="34" name="TextBox 8"/>
          <p:cNvSpPr txBox="1"/>
          <p:nvPr/>
        </p:nvSpPr>
        <p:spPr>
          <a:xfrm>
            <a:off x="4454798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目标场景举例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5" name="TextBox 8"/>
          <p:cNvSpPr txBox="1"/>
          <p:nvPr/>
        </p:nvSpPr>
        <p:spPr>
          <a:xfrm>
            <a:off x="5025515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EXAMPLE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539014" y="726011"/>
            <a:ext cx="11780723" cy="0"/>
            <a:chOff x="503625" y="726011"/>
            <a:chExt cx="11780723" cy="0"/>
          </a:xfrm>
        </p:grpSpPr>
        <p:cxnSp>
          <p:nvCxnSpPr>
            <p:cNvPr id="38" name="直接连接符 37"/>
            <p:cNvCxnSpPr/>
            <p:nvPr/>
          </p:nvCxnSpPr>
          <p:spPr>
            <a:xfrm>
              <a:off x="503625" y="726011"/>
              <a:ext cx="395117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8333175" y="726011"/>
              <a:ext cx="395117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2AFBBF9F-F5A6-44DD-946E-9E6B5725A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71" y="2574184"/>
            <a:ext cx="2849555" cy="149830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00A8C34-F935-41DB-BF9F-9A9120C1E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0410" y="4074811"/>
            <a:ext cx="2811833" cy="145748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513A5F8-58CF-4CC4-9588-AD4923C581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9060" y="2579202"/>
            <a:ext cx="2907001" cy="144877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F71135B-ACFB-4957-A3DB-E103DD2155E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623" r="10006"/>
          <a:stretch/>
        </p:blipFill>
        <p:spPr>
          <a:xfrm>
            <a:off x="9344445" y="4052784"/>
            <a:ext cx="2903818" cy="1520528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0A0492A9-7BCE-438F-A40C-70517B243E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84071" y="-237913"/>
            <a:ext cx="2828789" cy="117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94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6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6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0" grpId="0" animBg="1"/>
      <p:bldP spid="41" grpId="0" animBg="1"/>
      <p:bldP spid="43" grpId="0" animBg="1"/>
      <p:bldP spid="45" grpId="0"/>
      <p:bldP spid="16" grpId="0"/>
      <p:bldP spid="18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rot="16200000" flipH="1">
            <a:off x="4018475" y="4080496"/>
            <a:ext cx="4821803" cy="3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6831192" y="2272324"/>
            <a:ext cx="5214758" cy="4219075"/>
            <a:chOff x="4857752" y="1643056"/>
            <a:chExt cx="3708476" cy="3000396"/>
          </a:xfrm>
        </p:grpSpPr>
        <p:sp>
          <p:nvSpPr>
            <p:cNvPr id="16" name="Rectangle 15"/>
            <p:cNvSpPr/>
            <p:nvPr/>
          </p:nvSpPr>
          <p:spPr>
            <a:xfrm>
              <a:off x="4857752" y="2928940"/>
              <a:ext cx="3708476" cy="1714512"/>
            </a:xfrm>
            <a:prstGeom prst="rect">
              <a:avLst/>
            </a:prstGeom>
            <a:blipFill dpi="0"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7" name="Group 16"/>
            <p:cNvGrpSpPr/>
            <p:nvPr/>
          </p:nvGrpSpPr>
          <p:grpSpPr>
            <a:xfrm>
              <a:off x="4857752" y="1643056"/>
              <a:ext cx="3708476" cy="559650"/>
              <a:chOff x="4857752" y="1643056"/>
              <a:chExt cx="3708476" cy="55965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4857752" y="2000246"/>
                <a:ext cx="3708476" cy="202460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根据机器学习来预估用户提供的电影信息的分数，票房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857752" y="1643056"/>
                <a:ext cx="729585" cy="218876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20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预计分数</a:t>
                </a: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884237" y="1669596"/>
            <a:ext cx="5140459" cy="3439487"/>
            <a:chOff x="628574" y="1214428"/>
            <a:chExt cx="3655639" cy="2445994"/>
          </a:xfrm>
        </p:grpSpPr>
        <p:sp>
          <p:nvSpPr>
            <p:cNvPr id="15" name="Rectangle 14"/>
            <p:cNvSpPr/>
            <p:nvPr/>
          </p:nvSpPr>
          <p:spPr>
            <a:xfrm>
              <a:off x="628575" y="1214428"/>
              <a:ext cx="3655638" cy="1714512"/>
            </a:xfrm>
            <a:prstGeom prst="rect">
              <a:avLst/>
            </a:prstGeom>
            <a:blipFill dpi="0"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8" name="Group 17"/>
            <p:cNvGrpSpPr/>
            <p:nvPr/>
          </p:nvGrpSpPr>
          <p:grpSpPr>
            <a:xfrm>
              <a:off x="628574" y="3071816"/>
              <a:ext cx="3655639" cy="588606"/>
              <a:chOff x="628574" y="3071816"/>
              <a:chExt cx="3655639" cy="588606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28575" y="3429006"/>
                <a:ext cx="3655638" cy="23141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根据用户提供的电影、演员名来搜索相关信息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28574" y="3071816"/>
                <a:ext cx="1946294" cy="21887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zh-CN" altLang="en-US" sz="20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搜索功能</a:t>
                </a:r>
              </a:p>
            </p:txBody>
          </p:sp>
        </p:grpSp>
      </p:grpSp>
      <p:sp>
        <p:nvSpPr>
          <p:cNvPr id="24" name="TextBox 8"/>
          <p:cNvSpPr txBox="1"/>
          <p:nvPr/>
        </p:nvSpPr>
        <p:spPr>
          <a:xfrm>
            <a:off x="4454798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额外功能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TextBox 8"/>
          <p:cNvSpPr txBox="1"/>
          <p:nvPr/>
        </p:nvSpPr>
        <p:spPr>
          <a:xfrm>
            <a:off x="5025515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Extra function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539014" y="726011"/>
            <a:ext cx="11780723" cy="0"/>
            <a:chOff x="503625" y="726011"/>
            <a:chExt cx="11780723" cy="0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503625" y="726011"/>
              <a:ext cx="395117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8333175" y="726011"/>
              <a:ext cx="3951173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8486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"/>
          <p:cNvSpPr>
            <a:spLocks/>
          </p:cNvSpPr>
          <p:nvPr/>
        </p:nvSpPr>
        <p:spPr bwMode="auto">
          <a:xfrm>
            <a:off x="1237462" y="2162555"/>
            <a:ext cx="4937180" cy="4349428"/>
          </a:xfrm>
          <a:custGeom>
            <a:avLst/>
            <a:gdLst>
              <a:gd name="T0" fmla="*/ 0 w 998"/>
              <a:gd name="T1" fmla="*/ 0 h 861"/>
              <a:gd name="T2" fmla="*/ 998 w 998"/>
              <a:gd name="T3" fmla="*/ 0 h 861"/>
              <a:gd name="T4" fmla="*/ 492 w 998"/>
              <a:gd name="T5" fmla="*/ 861 h 861"/>
              <a:gd name="T6" fmla="*/ 0 w 998"/>
              <a:gd name="T7" fmla="*/ 0 h 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98" h="861">
                <a:moveTo>
                  <a:pt x="0" y="0"/>
                </a:moveTo>
                <a:lnTo>
                  <a:pt x="998" y="0"/>
                </a:lnTo>
                <a:lnTo>
                  <a:pt x="492" y="861"/>
                </a:lnTo>
                <a:lnTo>
                  <a:pt x="0" y="0"/>
                </a:lnTo>
                <a:close/>
              </a:path>
            </a:pathLst>
          </a:custGeom>
          <a:solidFill>
            <a:srgbClr val="FAC20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EE8C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Freeform 11"/>
          <p:cNvSpPr>
            <a:spLocks/>
          </p:cNvSpPr>
          <p:nvPr/>
        </p:nvSpPr>
        <p:spPr bwMode="auto">
          <a:xfrm>
            <a:off x="1648542" y="1423110"/>
            <a:ext cx="4115020" cy="3581420"/>
          </a:xfrm>
          <a:custGeom>
            <a:avLst/>
            <a:gdLst>
              <a:gd name="T0" fmla="*/ 949 w 1896"/>
              <a:gd name="T1" fmla="*/ 0 h 1616"/>
              <a:gd name="T2" fmla="*/ 1896 w 1896"/>
              <a:gd name="T3" fmla="*/ 1616 h 1616"/>
              <a:gd name="T4" fmla="*/ 0 w 1896"/>
              <a:gd name="T5" fmla="*/ 1616 h 1616"/>
              <a:gd name="T6" fmla="*/ 949 w 1896"/>
              <a:gd name="T7" fmla="*/ 0 h 1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96" h="1616">
                <a:moveTo>
                  <a:pt x="949" y="0"/>
                </a:moveTo>
                <a:lnTo>
                  <a:pt x="1896" y="1616"/>
                </a:lnTo>
                <a:lnTo>
                  <a:pt x="0" y="1616"/>
                </a:lnTo>
                <a:lnTo>
                  <a:pt x="949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EE8C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52413" y="2449016"/>
            <a:ext cx="1695986" cy="1569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199" b="1" i="0" u="none" strike="noStrike" kern="1200" cap="none" spc="0" normalizeH="0" baseline="0" noProof="0" dirty="0">
                <a:ln>
                  <a:noFill/>
                </a:ln>
                <a:solidFill>
                  <a:srgbClr val="EE8C00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03</a:t>
            </a:r>
            <a:endParaRPr kumimoji="0" lang="zh-CN" altLang="en-US" sz="10199" b="1" i="0" u="none" strike="noStrike" kern="1200" cap="none" spc="0" normalizeH="0" baseline="0" noProof="0" dirty="0">
              <a:ln>
                <a:noFill/>
              </a:ln>
              <a:solidFill>
                <a:srgbClr val="EE8C00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6205337" y="3616325"/>
            <a:ext cx="4143101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2" name="文本框 1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067237" y="3868624"/>
            <a:ext cx="3466334" cy="43088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E8C00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章节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EE8C00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PART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EE8C00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05340" y="2748641"/>
            <a:ext cx="4468132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60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人员分工</a:t>
            </a:r>
            <a:endParaRPr lang="en-US" altLang="zh-CN" sz="60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991D4BB-04F9-451F-9ED8-9511997BE4C5}"/>
              </a:ext>
            </a:extLst>
          </p:cNvPr>
          <p:cNvSpPr/>
          <p:nvPr/>
        </p:nvSpPr>
        <p:spPr>
          <a:xfrm>
            <a:off x="6205337" y="3714735"/>
            <a:ext cx="2428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DIVISION OF LABOR</a:t>
            </a:r>
            <a:endParaRPr lang="zh-CN" altLang="en-US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98D58C9-4962-4146-8422-474CE6E21C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22599" y="-200099"/>
            <a:ext cx="2828789" cy="11766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392958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0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3" presetClass="entr" presetSubtype="3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16" presetClass="entr" presetSubtype="2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4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7" grpId="0" animBg="1"/>
          <p:bldP spid="2050" grpId="0"/>
          <p:bldP spid="2052" grpId="0"/>
          <p:bldP spid="8" grpId="0"/>
          <p:bldP spid="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0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3" presetClass="entr" presetSubtype="3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16" presetClass="entr" presetSubtype="2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4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7" grpId="0" animBg="1"/>
          <p:bldP spid="2050" grpId="0"/>
          <p:bldP spid="2052" grpId="0"/>
          <p:bldP spid="8" grpId="0"/>
          <p:bldP spid="2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bt32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1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heme/theme1.xml><?xml version="1.0" encoding="utf-8"?>
<a:theme xmlns:a="http://schemas.openxmlformats.org/drawingml/2006/main" name="第一PPT，www.1ppt.com">
  <a:themeElements>
    <a:clrScheme name="自定义 221">
      <a:dk1>
        <a:sysClr val="windowText" lastClr="000000"/>
      </a:dk1>
      <a:lt1>
        <a:sysClr val="window" lastClr="FFFFFF"/>
      </a:lt1>
      <a:dk2>
        <a:srgbClr val="9AC343"/>
      </a:dk2>
      <a:lt2>
        <a:srgbClr val="E7E6E6"/>
      </a:lt2>
      <a:accent1>
        <a:srgbClr val="EE8C00"/>
      </a:accent1>
      <a:accent2>
        <a:srgbClr val="FAC202"/>
      </a:accent2>
      <a:accent3>
        <a:srgbClr val="EE8C00"/>
      </a:accent3>
      <a:accent4>
        <a:srgbClr val="FAC202"/>
      </a:accent4>
      <a:accent5>
        <a:srgbClr val="EE8C00"/>
      </a:accent5>
      <a:accent6>
        <a:srgbClr val="FAC202"/>
      </a:accent6>
      <a:hlink>
        <a:srgbClr val="EE8C00"/>
      </a:hlink>
      <a:folHlink>
        <a:srgbClr val="FAC20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387</Words>
  <Application>Microsoft Office PowerPoint</Application>
  <PresentationFormat>自定义</PresentationFormat>
  <Paragraphs>100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Neris Thin</vt:lpstr>
      <vt:lpstr>微软雅黑</vt:lpstr>
      <vt:lpstr>Arial</vt:lpstr>
      <vt:lpstr>Calibri</vt:lpstr>
      <vt:lpstr>Calibri Light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多边形</dc:title>
  <dc:creator/>
  <cp:keywords>www.1ppt.com</cp:keywords>
  <cp:lastModifiedBy/>
  <cp:revision>1</cp:revision>
  <dcterms:created xsi:type="dcterms:W3CDTF">2016-12-18T02:10:17Z</dcterms:created>
  <dcterms:modified xsi:type="dcterms:W3CDTF">2018-12-03T09:13:30Z</dcterms:modified>
</cp:coreProperties>
</file>