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F0E66A7-8FD6-4C22-A7C2-BF0C05661868}" type="datetimeFigureOut">
              <a:rPr lang="en-IN" smtClean="0"/>
              <a:t>10-04-2024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F6FD374-A7C1-4CC1-8A41-9C6892AF59D6}" type="slidenum">
              <a:rPr lang="en-IN" smtClean="0"/>
              <a:t>‹#›</a:t>
            </a:fld>
            <a:endParaRPr lang="en-IN"/>
          </a:p>
        </p:txBody>
      </p:sp>
    </p:spTree>
    <p:extLst>
      <p:ext uri="{BB962C8B-B14F-4D97-AF65-F5344CB8AC3E}">
        <p14:creationId xmlns:p14="http://schemas.microsoft.com/office/powerpoint/2010/main" val="1523766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6FD374-A7C1-4CC1-8A41-9C6892AF59D6}" type="slidenum">
              <a:rPr lang="en-IN" smtClean="0"/>
              <a:t>5</a:t>
            </a:fld>
            <a:endParaRPr lang="en-IN"/>
          </a:p>
        </p:txBody>
      </p:sp>
    </p:spTree>
    <p:extLst>
      <p:ext uri="{BB962C8B-B14F-4D97-AF65-F5344CB8AC3E}">
        <p14:creationId xmlns:p14="http://schemas.microsoft.com/office/powerpoint/2010/main" val="4075798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09600" y="324729"/>
            <a:ext cx="9677400" cy="1001556"/>
          </a:xfrm>
          <a:prstGeom prst="rect">
            <a:avLst/>
          </a:prstGeom>
        </p:spPr>
        <p:txBody>
          <a:bodyPr vert="horz" wrap="square" lIns="0" tIns="16510" rIns="0" bIns="0" rtlCol="0">
            <a:spAutoFit/>
          </a:bodyPr>
          <a:lstStyle/>
          <a:p>
            <a:pPr marL="3213735">
              <a:lnSpc>
                <a:spcPct val="100000"/>
              </a:lnSpc>
              <a:spcBef>
                <a:spcPts val="130"/>
              </a:spcBef>
            </a:pPr>
            <a:r>
              <a:rPr lang="en-IN" b="1" spc="15" dirty="0">
                <a:latin typeface="Times New Roman" panose="02020603050405020304" pitchFamily="18" charset="0"/>
                <a:cs typeface="Times New Roman" panose="02020603050405020304" pitchFamily="18" charset="0"/>
              </a:rPr>
              <a:t>IMAGE CAPTIONING USING</a:t>
            </a:r>
            <a:br>
              <a:rPr lang="en-IN" b="1" spc="15" dirty="0">
                <a:latin typeface="Times New Roman" panose="02020603050405020304" pitchFamily="18" charset="0"/>
                <a:cs typeface="Times New Roman" panose="02020603050405020304" pitchFamily="18" charset="0"/>
              </a:rPr>
            </a:br>
            <a:r>
              <a:rPr lang="en-IN" b="1" spc="15" dirty="0">
                <a:latin typeface="Times New Roman" panose="02020603050405020304" pitchFamily="18" charset="0"/>
                <a:cs typeface="Times New Roman" panose="02020603050405020304" pitchFamily="18" charset="0"/>
              </a:rPr>
              <a:t>       DEEP LEARNING</a:t>
            </a:r>
            <a:endParaRPr b="1"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2642235" y="2937138"/>
            <a:ext cx="5554980" cy="1515800"/>
          </a:xfrm>
          <a:prstGeom prst="rect">
            <a:avLst/>
          </a:prstGeom>
        </p:spPr>
        <p:txBody>
          <a:bodyPr vert="horz" wrap="square" lIns="0" tIns="12700" rIns="0" bIns="0" rtlCol="0">
            <a:spAutoFit/>
          </a:bodyPr>
          <a:lstStyle/>
          <a:p>
            <a:pPr marL="12700">
              <a:lnSpc>
                <a:spcPct val="100000"/>
              </a:lnSpc>
              <a:spcBef>
                <a:spcPts val="100"/>
              </a:spcBef>
            </a:pPr>
            <a:r>
              <a:rPr lang="en-IN" sz="2400" spc="10" dirty="0">
                <a:latin typeface="Times New Roman" panose="02020603050405020304" pitchFamily="18" charset="0"/>
                <a:cs typeface="Times New Roman" panose="02020603050405020304" pitchFamily="18" charset="0"/>
              </a:rPr>
              <a:t>PRESENTED BY : LEKASHRI R</a:t>
            </a:r>
          </a:p>
          <a:p>
            <a:pPr marL="12700">
              <a:lnSpc>
                <a:spcPct val="100000"/>
              </a:lnSpc>
              <a:spcBef>
                <a:spcPts val="100"/>
              </a:spcBef>
            </a:pPr>
            <a:r>
              <a:rPr lang="en-IN" sz="2400" spc="10" dirty="0">
                <a:latin typeface="Times New Roman" panose="02020603050405020304" pitchFamily="18" charset="0"/>
                <a:cs typeface="Times New Roman" panose="02020603050405020304" pitchFamily="18" charset="0"/>
              </a:rPr>
              <a:t>REGISTER NUMBER : 711721243053</a:t>
            </a:r>
          </a:p>
          <a:p>
            <a:pPr marL="12700">
              <a:lnSpc>
                <a:spcPct val="100000"/>
              </a:lnSpc>
              <a:spcBef>
                <a:spcPts val="100"/>
              </a:spcBef>
            </a:pPr>
            <a:r>
              <a:rPr lang="en-IN" sz="2400" spc="10" dirty="0">
                <a:latin typeface="Times New Roman" panose="02020603050405020304" pitchFamily="18" charset="0"/>
                <a:cs typeface="Times New Roman" panose="02020603050405020304" pitchFamily="18" charset="0"/>
              </a:rPr>
              <a:t>DEPARTMENT : ARTIFICIAL INTELLIGENCE AND DATA SCIENCE</a:t>
            </a:r>
            <a:endParaRPr sz="2400"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2A2A66-EAEE-F978-2ED8-08F256BD6262}"/>
              </a:ext>
            </a:extLst>
          </p:cNvPr>
          <p:cNvSpPr txBox="1"/>
          <p:nvPr/>
        </p:nvSpPr>
        <p:spPr>
          <a:xfrm>
            <a:off x="228600" y="228601"/>
            <a:ext cx="10668000" cy="6463308"/>
          </a:xfrm>
          <a:prstGeom prst="rect">
            <a:avLst/>
          </a:prstGeom>
          <a:noFill/>
        </p:spPr>
        <p:txBody>
          <a:bodyPr wrap="square">
            <a:spAutoFit/>
          </a:bodyPr>
          <a:lstStyle/>
          <a:p>
            <a:pPr algn="l">
              <a:buFont typeface="Arial" panose="020B0604020202020204" pitchFamily="34" charset="0"/>
              <a:buChar char="•"/>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RNN/LSTM/GRU</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These are types of recurrent neural networks capable of handling sequences (like sentences). They take the image features and previously generated words as input to predict the next word in the caption.</a:t>
            </a:r>
          </a:p>
          <a:p>
            <a:pPr algn="l"/>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Transformer Models</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Alternatively, transformer-based models, which rely on self-attention mechanisms, can be used. These models have shown great success in handling sequences and can potentially offer improvements over RNNs in terms of performance and efficiency.</a:t>
            </a:r>
          </a:p>
          <a:p>
            <a:pPr algn="l"/>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Loss Function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Cross-entropy loss is commonly used, measuring the difference between the predicted probability distribution of the next word and the actual distribution.</a:t>
            </a:r>
          </a:p>
          <a:p>
            <a:pPr algn="l"/>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Optimizer</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Adam or SGD can be employed for optimization, adjusting the weights to minimize the loss function.</a:t>
            </a:r>
          </a:p>
          <a:p>
            <a:pPr algn="l"/>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Regularization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Techniques like dropout, weight decay, or data augmentation are applied to prevent overfitting.</a:t>
            </a:r>
          </a:p>
          <a:p>
            <a:pPr algn="l">
              <a:buFont typeface="Arial" panose="020B0604020202020204" pitchFamily="34" charset="0"/>
              <a:buChar char="•"/>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Metrics</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Use BLEU, METEOR, ROUGE, or </a:t>
            </a:r>
            <a:r>
              <a:rPr lang="en-US" b="0" i="0" dirty="0" err="1">
                <a:solidFill>
                  <a:srgbClr val="0D0D0D"/>
                </a:solidFill>
                <a:effectLst/>
                <a:highlight>
                  <a:srgbClr val="FFFFFF"/>
                </a:highlight>
                <a:latin typeface="Times New Roman" panose="02020603050405020304" pitchFamily="18" charset="0"/>
                <a:cs typeface="Times New Roman" panose="02020603050405020304" pitchFamily="18" charset="0"/>
              </a:rPr>
              <a:t>CIDEr</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scores to evaluate the quality of generated captions against ground truth captions.</a:t>
            </a:r>
          </a:p>
          <a:p>
            <a:pPr algn="l"/>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Fine-tuning and Hyperparameter Optimization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Based on performance on a validation set, fine-tune the model and adjust hyperparameters (like learning rate, batch size, number of layers) for optimal results.</a:t>
            </a:r>
          </a:p>
          <a:p>
            <a:pPr algn="l"/>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err="1">
                <a:solidFill>
                  <a:srgbClr val="0D0D0D"/>
                </a:solidFill>
                <a:effectLst/>
                <a:highlight>
                  <a:srgbClr val="FFFFFF"/>
                </a:highlight>
                <a:latin typeface="Times New Roman" panose="02020603050405020304" pitchFamily="18" charset="0"/>
                <a:cs typeface="Times New Roman" panose="02020603050405020304" pitchFamily="18" charset="0"/>
              </a:rPr>
              <a:t>Deployment:</a:t>
            </a:r>
            <a:r>
              <a:rPr lang="en-US" b="0" i="0" dirty="0" err="1">
                <a:solidFill>
                  <a:srgbClr val="0D0D0D"/>
                </a:solidFill>
                <a:effectLst/>
                <a:highlight>
                  <a:srgbClr val="FFFFFF"/>
                </a:highlight>
                <a:latin typeface="Times New Roman" panose="02020603050405020304" pitchFamily="18" charset="0"/>
                <a:cs typeface="Times New Roman" panose="02020603050405020304" pitchFamily="18" charset="0"/>
              </a:rPr>
              <a:t>Once</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the model is trained and validated, it can be deployed in an application or service. This involves integrating the model with a user interface where users can upload images to receive captions, and ensuring the model runs efficiently in a production environment.</a:t>
            </a:r>
          </a:p>
        </p:txBody>
      </p:sp>
    </p:spTree>
    <p:extLst>
      <p:ext uri="{BB962C8B-B14F-4D97-AF65-F5344CB8AC3E}">
        <p14:creationId xmlns:p14="http://schemas.microsoft.com/office/powerpoint/2010/main" val="190942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2129"/>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82F32CCC-8635-519B-5F09-860BEBC21D49}"/>
              </a:ext>
            </a:extLst>
          </p:cNvPr>
          <p:cNvSpPr txBox="1"/>
          <p:nvPr/>
        </p:nvSpPr>
        <p:spPr>
          <a:xfrm>
            <a:off x="752475" y="1905000"/>
            <a:ext cx="8398899" cy="1938992"/>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The Convolutional Neural Network (CNN) model achieved a Mean Absolute Error (MAE) of 4.6 years on the test dataset, demonstrating high accuracy in age prediction tasks. Rigorous training and optimization ensured robust performance, instilling confidence in its reliability for deployment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890651" y="1731614"/>
            <a:ext cx="7002084" cy="2632772"/>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PROJECT</a:t>
            </a:r>
            <a:r>
              <a:rPr sz="4250" spc="-85" dirty="0">
                <a:latin typeface="Times New Roman" panose="02020603050405020304" pitchFamily="18" charset="0"/>
                <a:cs typeface="Times New Roman" panose="02020603050405020304" pitchFamily="18" charset="0"/>
              </a:rPr>
              <a:t> </a:t>
            </a:r>
            <a:r>
              <a:rPr sz="4250" spc="25" dirty="0">
                <a:latin typeface="Times New Roman" panose="02020603050405020304" pitchFamily="18" charset="0"/>
                <a:cs typeface="Times New Roman" panose="02020603050405020304" pitchFamily="18" charset="0"/>
              </a:rPr>
              <a:t>TITLE</a:t>
            </a:r>
            <a:br>
              <a:rPr lang="en-IN" sz="4250" spc="25" dirty="0">
                <a:latin typeface="Times New Roman" panose="02020603050405020304" pitchFamily="18" charset="0"/>
                <a:cs typeface="Times New Roman" panose="02020603050405020304" pitchFamily="18" charset="0"/>
              </a:rPr>
            </a:br>
            <a:br>
              <a:rPr lang="en-IN" sz="4250" spc="25" dirty="0">
                <a:latin typeface="Times New Roman" panose="02020603050405020304" pitchFamily="18" charset="0"/>
                <a:cs typeface="Times New Roman" panose="02020603050405020304" pitchFamily="18" charset="0"/>
              </a:rPr>
            </a:br>
            <a:r>
              <a:rPr lang="en-IN" sz="4250" b="0" spc="25" dirty="0">
                <a:latin typeface="Times New Roman" panose="02020603050405020304" pitchFamily="18" charset="0"/>
                <a:cs typeface="Times New Roman" panose="02020603050405020304" pitchFamily="18" charset="0"/>
              </a:rPr>
              <a:t>IMAGE CAPTIONING USING DEEP LEARNING</a:t>
            </a:r>
            <a:endParaRPr sz="4250" b="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819400" y="918552"/>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Times New Roman" panose="02020603050405020304" pitchFamily="18" charset="0"/>
                <a:cs typeface="Times New Roman" panose="02020603050405020304" pitchFamily="18" charset="0"/>
              </a:rPr>
              <a:t>A</a:t>
            </a:r>
            <a:r>
              <a:rPr sz="4000" spc="-5" dirty="0">
                <a:latin typeface="Times New Roman" panose="02020603050405020304" pitchFamily="18" charset="0"/>
                <a:cs typeface="Times New Roman" panose="02020603050405020304" pitchFamily="18" charset="0"/>
              </a:rPr>
              <a:t>G</a:t>
            </a:r>
            <a:r>
              <a:rPr sz="4000" spc="-35" dirty="0">
                <a:latin typeface="Times New Roman" panose="02020603050405020304" pitchFamily="18" charset="0"/>
                <a:cs typeface="Times New Roman" panose="02020603050405020304" pitchFamily="18" charset="0"/>
              </a:rPr>
              <a:t>E</a:t>
            </a:r>
            <a:r>
              <a:rPr sz="4000" spc="15" dirty="0">
                <a:latin typeface="Times New Roman" panose="02020603050405020304" pitchFamily="18" charset="0"/>
                <a:cs typeface="Times New Roman" panose="02020603050405020304" pitchFamily="18" charset="0"/>
              </a:rPr>
              <a:t>N</a:t>
            </a:r>
            <a:r>
              <a:rPr sz="4000"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308EAD7F-6269-6405-8F6F-A12726EB2504}"/>
              </a:ext>
            </a:extLst>
          </p:cNvPr>
          <p:cNvSpPr txBox="1"/>
          <p:nvPr/>
        </p:nvSpPr>
        <p:spPr>
          <a:xfrm>
            <a:off x="2833188" y="2051001"/>
            <a:ext cx="6100916" cy="3385542"/>
          </a:xfrm>
          <a:prstGeom prst="rect">
            <a:avLst/>
          </a:prstGeom>
          <a:noFill/>
        </p:spPr>
        <p:txBody>
          <a:bodyPr wrap="square">
            <a:spAutoFit/>
          </a:bodyPr>
          <a:lstStyle/>
          <a:p>
            <a:br>
              <a:rPr lang="en-IN" sz="1800" spc="25" dirty="0"/>
            </a:br>
            <a:r>
              <a:rPr lang="en-IN" sz="2800" spc="25" dirty="0">
                <a:latin typeface="Times New Roman" panose="02020603050405020304" pitchFamily="18" charset="0"/>
                <a:cs typeface="Times New Roman" panose="02020603050405020304" pitchFamily="18" charset="0"/>
              </a:rPr>
              <a:t>1.Problem Statement</a:t>
            </a:r>
          </a:p>
          <a:p>
            <a:r>
              <a:rPr lang="en-IN" sz="2800" spc="25" dirty="0">
                <a:latin typeface="Times New Roman" panose="02020603050405020304" pitchFamily="18" charset="0"/>
                <a:cs typeface="Times New Roman" panose="02020603050405020304" pitchFamily="18" charset="0"/>
              </a:rPr>
              <a:t>2.Project Overview</a:t>
            </a:r>
          </a:p>
          <a:p>
            <a:r>
              <a:rPr lang="en-IN" sz="2800" spc="25" dirty="0">
                <a:latin typeface="Times New Roman" panose="02020603050405020304" pitchFamily="18" charset="0"/>
                <a:cs typeface="Times New Roman" panose="02020603050405020304" pitchFamily="18" charset="0"/>
              </a:rPr>
              <a:t>3.End Users</a:t>
            </a:r>
          </a:p>
          <a:p>
            <a:r>
              <a:rPr lang="en-IN" sz="2800" spc="25" dirty="0">
                <a:latin typeface="Times New Roman" panose="02020603050405020304" pitchFamily="18" charset="0"/>
                <a:cs typeface="Times New Roman" panose="02020603050405020304" pitchFamily="18" charset="0"/>
              </a:rPr>
              <a:t>4.Our solution and its value proposition</a:t>
            </a:r>
          </a:p>
          <a:p>
            <a:r>
              <a:rPr lang="en-IN" sz="2800" spc="25" dirty="0">
                <a:latin typeface="Times New Roman" panose="02020603050405020304" pitchFamily="18" charset="0"/>
                <a:cs typeface="Times New Roman" panose="02020603050405020304" pitchFamily="18" charset="0"/>
              </a:rPr>
              <a:t>5.Modelling approach</a:t>
            </a:r>
          </a:p>
          <a:p>
            <a:r>
              <a:rPr lang="en-IN" sz="2800" spc="25" dirty="0">
                <a:latin typeface="Times New Roman" panose="02020603050405020304" pitchFamily="18" charset="0"/>
                <a:cs typeface="Times New Roman" panose="02020603050405020304" pitchFamily="18" charset="0"/>
              </a:rPr>
              <a:t>6.Result and Evaluation</a:t>
            </a:r>
          </a:p>
          <a:p>
            <a:r>
              <a:rPr lang="en-IN" sz="2800" spc="25" dirty="0">
                <a:latin typeface="Times New Roman" panose="02020603050405020304" pitchFamily="18" charset="0"/>
                <a:cs typeface="Times New Roman" panose="02020603050405020304" pitchFamily="18" charset="0"/>
              </a:rPr>
              <a:t>7.Conclusion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latin typeface="Times New Roman" panose="02020603050405020304" pitchFamily="18" charset="0"/>
                <a:cs typeface="Times New Roman" panose="02020603050405020304" pitchFamily="18" charset="0"/>
              </a:rPr>
              <a:t>P</a:t>
            </a:r>
            <a:r>
              <a:rPr sz="3600" spc="15" dirty="0">
                <a:latin typeface="Times New Roman" panose="02020603050405020304" pitchFamily="18" charset="0"/>
                <a:cs typeface="Times New Roman" panose="02020603050405020304" pitchFamily="18" charset="0"/>
              </a:rPr>
              <a:t>ROB</a:t>
            </a:r>
            <a:r>
              <a:rPr sz="3600" spc="55" dirty="0">
                <a:latin typeface="Times New Roman" panose="02020603050405020304" pitchFamily="18" charset="0"/>
                <a:cs typeface="Times New Roman" panose="02020603050405020304" pitchFamily="18" charset="0"/>
              </a:rPr>
              <a:t>L</a:t>
            </a:r>
            <a:r>
              <a:rPr sz="3600" spc="-20" dirty="0">
                <a:latin typeface="Times New Roman" panose="02020603050405020304" pitchFamily="18" charset="0"/>
                <a:cs typeface="Times New Roman" panose="02020603050405020304" pitchFamily="18" charset="0"/>
              </a:rPr>
              <a:t>E</a:t>
            </a:r>
            <a:r>
              <a:rPr sz="3600" spc="20" dirty="0">
                <a:latin typeface="Times New Roman" panose="02020603050405020304" pitchFamily="18" charset="0"/>
                <a:cs typeface="Times New Roman" panose="02020603050405020304" pitchFamily="18" charset="0"/>
              </a:rPr>
              <a:t>M</a:t>
            </a:r>
            <a:r>
              <a:rPr sz="360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S</a:t>
            </a:r>
            <a:r>
              <a:rPr sz="3600" spc="-370" dirty="0">
                <a:latin typeface="Times New Roman" panose="02020603050405020304" pitchFamily="18" charset="0"/>
                <a:cs typeface="Times New Roman" panose="02020603050405020304" pitchFamily="18" charset="0"/>
              </a:rPr>
              <a:t>T</a:t>
            </a:r>
            <a:r>
              <a:rPr sz="3600" spc="-375" dirty="0">
                <a:latin typeface="Times New Roman" panose="02020603050405020304" pitchFamily="18" charset="0"/>
                <a:cs typeface="Times New Roman" panose="02020603050405020304" pitchFamily="18" charset="0"/>
              </a:rPr>
              <a:t>A</a:t>
            </a:r>
            <a:r>
              <a:rPr sz="3600" spc="15" dirty="0">
                <a:latin typeface="Times New Roman" panose="02020603050405020304" pitchFamily="18" charset="0"/>
                <a:cs typeface="Times New Roman" panose="02020603050405020304" pitchFamily="18" charset="0"/>
              </a:rPr>
              <a:t>T</a:t>
            </a:r>
            <a:r>
              <a:rPr sz="3600" spc="-10" dirty="0">
                <a:latin typeface="Times New Roman" panose="02020603050405020304" pitchFamily="18" charset="0"/>
                <a:cs typeface="Times New Roman" panose="02020603050405020304" pitchFamily="18" charset="0"/>
              </a:rPr>
              <a:t>E</a:t>
            </a:r>
            <a:r>
              <a:rPr sz="3600" spc="-20" dirty="0">
                <a:latin typeface="Times New Roman" panose="02020603050405020304" pitchFamily="18" charset="0"/>
                <a:cs typeface="Times New Roman" panose="02020603050405020304" pitchFamily="18" charset="0"/>
              </a:rPr>
              <a:t>ME</a:t>
            </a:r>
            <a:r>
              <a:rPr sz="3600" spc="10" dirty="0">
                <a:latin typeface="Times New Roman" panose="02020603050405020304" pitchFamily="18" charset="0"/>
                <a:cs typeface="Times New Roman" panose="02020603050405020304" pitchFamily="18" charset="0"/>
              </a:rPr>
              <a:t>NT</a:t>
            </a:r>
            <a:endParaRPr sz="3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CD09047C-8261-9B6F-7420-BA3B94FF60AE}"/>
              </a:ext>
            </a:extLst>
          </p:cNvPr>
          <p:cNvSpPr txBox="1"/>
          <p:nvPr/>
        </p:nvSpPr>
        <p:spPr>
          <a:xfrm>
            <a:off x="676275" y="1875196"/>
            <a:ext cx="7947025" cy="3970318"/>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objective of image captioning using deep learning is to construct a model that can automatically generate descriptive and accurate textual captions for images. This task requires the model to understand and interpret the content of an image, recognizing various elements like objects, scenes, and actions, and then translate this understanding into coherent, natural language descriptions.</a:t>
            </a:r>
          </a:p>
          <a:p>
            <a:pPr marL="285750" indent="-285750">
              <a:buFont typeface="Arial" panose="020B0604020202020204" pitchFamily="34" charset="0"/>
              <a:buChar char="•"/>
            </a:pPr>
            <a:endParaRPr lang="en-US" dirty="0">
              <a:solidFill>
                <a:srgbClr val="0D0D0D"/>
              </a:solidFill>
              <a:highlight>
                <a:srgbClr val="FFFFFF"/>
              </a:highligh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To achieve this, the model typically leverages a combination of Convolutional Neural Networks (CNNs) for extracting visual features and Recurrent Neural Networks (RNNs) or Transformer models for generating textual descriptions.</a:t>
            </a:r>
          </a:p>
          <a:p>
            <a:pPr marL="285750" indent="-285750">
              <a:buFont typeface="Arial" panose="020B0604020202020204" pitchFamily="34" charset="0"/>
              <a:buChar char="•"/>
            </a:pPr>
            <a:endParaRPr lang="en-US" dirty="0">
              <a:solidFill>
                <a:srgbClr val="0D0D0D"/>
              </a:solidFill>
              <a:highlight>
                <a:srgbClr val="FFFFFF"/>
              </a:highligh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The aim is to bridge the gap between visual data and natural language in a way that enhances machine understanding of the visual world, with wide-ranging applications from aiding visually impaired individuals to improving human-computer interaction and content-based image retrieval.</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98072" y="302654"/>
            <a:ext cx="526351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a:latin typeface="Times New Roman" panose="02020603050405020304" pitchFamily="18" charset="0"/>
                <a:cs typeface="Times New Roman" panose="02020603050405020304" pitchFamily="18" charset="0"/>
              </a:rPr>
              <a:t>PROJECT	</a:t>
            </a:r>
            <a:r>
              <a:rPr sz="3600" spc="-20" dirty="0">
                <a:latin typeface="Times New Roman" panose="02020603050405020304" pitchFamily="18" charset="0"/>
                <a:cs typeface="Times New Roman" panose="02020603050405020304" pitchFamily="18" charset="0"/>
              </a:rPr>
              <a:t>OVERVIEW</a:t>
            </a:r>
            <a:endParaRPr sz="3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180BDD52-B419-AC7D-067F-CA20A9F9CAC7}"/>
              </a:ext>
            </a:extLst>
          </p:cNvPr>
          <p:cNvSpPr txBox="1"/>
          <p:nvPr/>
        </p:nvSpPr>
        <p:spPr>
          <a:xfrm>
            <a:off x="698398" y="1319168"/>
            <a:ext cx="8601229" cy="5078313"/>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project aims to develop a deep learning-based system for generating descriptive captions for images, a task that combines the challenges of visual understanding and natural language processing. </a:t>
            </a:r>
          </a:p>
          <a:p>
            <a:pPr marL="285750" indent="-285750">
              <a:buFont typeface="Arial" panose="020B0604020202020204" pitchFamily="34" charset="0"/>
              <a:buChar char="•"/>
            </a:pPr>
            <a:endParaRPr lang="en-US" dirty="0">
              <a:solidFill>
                <a:srgbClr val="0D0D0D"/>
              </a:solidFill>
              <a:highlight>
                <a:srgbClr val="FFFFFF"/>
              </a:highligh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This endeavor addresses both the technical challenges of accurately identifying and describing diverse visual elements in images and the linguistic challenge of generating grammatically correct and meaningful sentences. </a:t>
            </a:r>
          </a:p>
          <a:p>
            <a:pPr marL="285750" indent="-285750">
              <a:buFont typeface="Arial" panose="020B0604020202020204" pitchFamily="34" charset="0"/>
              <a:buChar char="•"/>
            </a:pPr>
            <a:endParaRPr lang="en-US" dirty="0">
              <a:solidFill>
                <a:srgbClr val="0D0D0D"/>
              </a:solidFill>
              <a:highlight>
                <a:srgbClr val="FFFFFF"/>
              </a:highligh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project will utilize established datasets like MS COCO or Flickr30k, which provide a rich array of images paired with human-generated captions, serving as a foundation for training and evaluating the model's performance. Success will be measured using precision metrics such as BLEU, METEOR, ROUGE, and </a:t>
            </a:r>
            <a:r>
              <a:rPr lang="en-US" b="0" i="0" dirty="0" err="1">
                <a:solidFill>
                  <a:srgbClr val="0D0D0D"/>
                </a:solidFill>
                <a:effectLst/>
                <a:highlight>
                  <a:srgbClr val="FFFFFF"/>
                </a:highlight>
                <a:latin typeface="Times New Roman" panose="02020603050405020304" pitchFamily="18" charset="0"/>
                <a:cs typeface="Times New Roman" panose="02020603050405020304" pitchFamily="18" charset="0"/>
              </a:rPr>
              <a:t>CIDEr</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which compare the generated captions against a set of reference captions. </a:t>
            </a:r>
          </a:p>
          <a:p>
            <a:pPr marL="285750" indent="-285750">
              <a:buFont typeface="Arial" panose="020B0604020202020204" pitchFamily="34" charset="0"/>
              <a:buChar char="•"/>
            </a:pPr>
            <a:endParaRPr lang="en-US" dirty="0">
              <a:solidFill>
                <a:srgbClr val="0D0D0D"/>
              </a:solidFill>
              <a:highlight>
                <a:srgbClr val="FFFFFF"/>
              </a:highligh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Ultimately, this project seeks not only to advance the field of computer vision and natural language processing but also to explore practical applications ranging from assisting visually impaired individuals to enhancing content accessibility and interaction in digital environments.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838642" y="1811323"/>
            <a:ext cx="6081702"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endParaRPr sz="32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91F05CD5-D340-2912-8216-C003B1F9DB05}"/>
              </a:ext>
            </a:extLst>
          </p:cNvPr>
          <p:cNvSpPr txBox="1"/>
          <p:nvPr/>
        </p:nvSpPr>
        <p:spPr>
          <a:xfrm>
            <a:off x="1819428" y="2591932"/>
            <a:ext cx="6100916" cy="2246769"/>
          </a:xfrm>
          <a:prstGeom prst="rect">
            <a:avLst/>
          </a:prstGeom>
          <a:noFill/>
        </p:spPr>
        <p:txBody>
          <a:bodyPr wrap="square">
            <a:spAutoFit/>
          </a:bodyPr>
          <a:lstStyle/>
          <a:p>
            <a:pPr marL="514350" indent="-514350">
              <a:buFont typeface="+mj-lt"/>
              <a:buAutoNum type="arabicPeriod"/>
            </a:pPr>
            <a:r>
              <a:rPr lang="en-IN" sz="2800" i="0" dirty="0">
                <a:solidFill>
                  <a:srgbClr val="0D0D0D"/>
                </a:solidFill>
                <a:effectLst/>
                <a:highlight>
                  <a:srgbClr val="FFFFFF"/>
                </a:highlight>
                <a:latin typeface="Times New Roman" panose="02020603050405020304" pitchFamily="18" charset="0"/>
                <a:cs typeface="Times New Roman" panose="02020603050405020304" pitchFamily="18" charset="0"/>
              </a:rPr>
              <a:t>Visually Impaired Individuals </a:t>
            </a:r>
            <a:endParaRPr lang="en-US" sz="2800" dirty="0">
              <a:solidFill>
                <a:srgbClr val="0D0D0D"/>
              </a:solidFill>
              <a:highlight>
                <a:srgbClr val="FFFFFF"/>
              </a:highlight>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800" i="0" dirty="0">
                <a:solidFill>
                  <a:srgbClr val="0D0D0D"/>
                </a:solidFill>
                <a:effectLst/>
                <a:highlight>
                  <a:srgbClr val="FFFFFF"/>
                </a:highlight>
                <a:latin typeface="Times New Roman" panose="02020603050405020304" pitchFamily="18" charset="0"/>
                <a:cs typeface="Times New Roman" panose="02020603050405020304" pitchFamily="18" charset="0"/>
              </a:rPr>
              <a:t>Social Media Platforms</a:t>
            </a:r>
            <a:endParaRPr lang="en-US" sz="280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800" i="0" dirty="0">
                <a:solidFill>
                  <a:srgbClr val="0D0D0D"/>
                </a:solidFill>
                <a:effectLst/>
                <a:highlight>
                  <a:srgbClr val="FFFFFF"/>
                </a:highlight>
                <a:latin typeface="Times New Roman" panose="02020603050405020304" pitchFamily="18" charset="0"/>
                <a:cs typeface="Times New Roman" panose="02020603050405020304" pitchFamily="18" charset="0"/>
              </a:rPr>
              <a:t>Digital Libraries and Archives</a:t>
            </a:r>
            <a:endParaRPr lang="en-IN" sz="2800" dirty="0">
              <a:solidFill>
                <a:srgbClr val="0D0D0D"/>
              </a:solidFill>
              <a:highlight>
                <a:srgbClr val="FFFFFF"/>
              </a:highlight>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800" i="0" dirty="0">
                <a:solidFill>
                  <a:srgbClr val="0D0D0D"/>
                </a:solidFill>
                <a:effectLst/>
                <a:highlight>
                  <a:srgbClr val="FFFFFF"/>
                </a:highlight>
                <a:latin typeface="Times New Roman" panose="02020603050405020304" pitchFamily="18" charset="0"/>
                <a:cs typeface="Times New Roman" panose="02020603050405020304" pitchFamily="18" charset="0"/>
              </a:rPr>
              <a:t>Educational Content Providers</a:t>
            </a:r>
            <a:endParaRPr lang="en-IN" sz="2800" dirty="0">
              <a:solidFill>
                <a:srgbClr val="0D0D0D"/>
              </a:solidFill>
              <a:highlight>
                <a:srgbClr val="FFFFFF"/>
              </a:highlight>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800" i="0" dirty="0">
                <a:solidFill>
                  <a:srgbClr val="0D0D0D"/>
                </a:solidFill>
                <a:effectLst/>
                <a:highlight>
                  <a:srgbClr val="FFFFFF"/>
                </a:highlight>
                <a:latin typeface="Times New Roman" panose="02020603050405020304" pitchFamily="18" charset="0"/>
                <a:cs typeface="Times New Roman" panose="02020603050405020304" pitchFamily="18" charset="0"/>
              </a:rPr>
              <a:t>Photography and Media Agencies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76275" y="493395"/>
            <a:ext cx="9763125" cy="505908"/>
          </a:xfrm>
          <a:prstGeom prst="rect">
            <a:avLst/>
          </a:prstGeom>
        </p:spPr>
        <p:txBody>
          <a:bodyPr vert="horz" wrap="square" lIns="0" tIns="13335" rIns="0" bIns="0" rtlCol="0">
            <a:spAutoFit/>
          </a:bodyPr>
          <a:lstStyle/>
          <a:p>
            <a:pPr marL="12700">
              <a:lnSpc>
                <a:spcPct val="100000"/>
              </a:lnSpc>
              <a:spcBef>
                <a:spcPts val="105"/>
              </a:spcBef>
            </a:pPr>
            <a:r>
              <a:rPr sz="3200" spc="10" dirty="0">
                <a:latin typeface="Times New Roman" panose="02020603050405020304" pitchFamily="18" charset="0"/>
                <a:cs typeface="Times New Roman" panose="02020603050405020304" pitchFamily="18" charset="0"/>
              </a:rPr>
              <a:t>O</a:t>
            </a:r>
            <a:r>
              <a:rPr sz="3200" spc="25" dirty="0">
                <a:latin typeface="Times New Roman" panose="02020603050405020304" pitchFamily="18" charset="0"/>
                <a:cs typeface="Times New Roman" panose="02020603050405020304" pitchFamily="18" charset="0"/>
              </a:rPr>
              <a:t>U</a:t>
            </a:r>
            <a:r>
              <a:rPr sz="320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 </a:t>
            </a:r>
            <a:r>
              <a:rPr sz="3200" spc="25" dirty="0">
                <a:latin typeface="Times New Roman" panose="02020603050405020304" pitchFamily="18" charset="0"/>
                <a:cs typeface="Times New Roman" panose="02020603050405020304" pitchFamily="18" charset="0"/>
              </a:rPr>
              <a:t>S</a:t>
            </a:r>
            <a:r>
              <a:rPr sz="3200" spc="10" dirty="0">
                <a:latin typeface="Times New Roman" panose="02020603050405020304" pitchFamily="18" charset="0"/>
                <a:cs typeface="Times New Roman" panose="02020603050405020304" pitchFamily="18" charset="0"/>
              </a:rPr>
              <a:t>O</a:t>
            </a:r>
            <a:r>
              <a:rPr sz="3200" spc="25" dirty="0">
                <a:latin typeface="Times New Roman" panose="02020603050405020304" pitchFamily="18" charset="0"/>
                <a:cs typeface="Times New Roman" panose="02020603050405020304" pitchFamily="18" charset="0"/>
              </a:rPr>
              <a:t>LU</a:t>
            </a:r>
            <a:r>
              <a:rPr sz="3200" spc="-35" dirty="0">
                <a:latin typeface="Times New Roman" panose="02020603050405020304" pitchFamily="18" charset="0"/>
                <a:cs typeface="Times New Roman" panose="02020603050405020304" pitchFamily="18" charset="0"/>
              </a:rPr>
              <a:t>T</a:t>
            </a:r>
            <a:r>
              <a:rPr sz="3200" spc="-30" dirty="0">
                <a:latin typeface="Times New Roman" panose="02020603050405020304" pitchFamily="18" charset="0"/>
                <a:cs typeface="Times New Roman" panose="02020603050405020304" pitchFamily="18" charset="0"/>
              </a:rPr>
              <a:t>I</a:t>
            </a:r>
            <a:r>
              <a:rPr sz="3200" spc="10" dirty="0">
                <a:latin typeface="Times New Roman" panose="02020603050405020304" pitchFamily="18" charset="0"/>
                <a:cs typeface="Times New Roman" panose="02020603050405020304" pitchFamily="18" charset="0"/>
              </a:rPr>
              <a:t>O</a:t>
            </a:r>
            <a:r>
              <a:rPr sz="3200" dirty="0">
                <a:latin typeface="Times New Roman" panose="02020603050405020304" pitchFamily="18" charset="0"/>
                <a:cs typeface="Times New Roman" panose="02020603050405020304" pitchFamily="18" charset="0"/>
              </a:rPr>
              <a:t>N</a:t>
            </a:r>
            <a:r>
              <a:rPr sz="3200" spc="-345" dirty="0">
                <a:latin typeface="Times New Roman" panose="02020603050405020304" pitchFamily="18" charset="0"/>
                <a:cs typeface="Times New Roman" panose="02020603050405020304" pitchFamily="18" charset="0"/>
              </a:rPr>
              <a:t> </a:t>
            </a:r>
            <a:r>
              <a:rPr sz="3200" spc="-35" dirty="0">
                <a:latin typeface="Times New Roman" panose="02020603050405020304" pitchFamily="18" charset="0"/>
                <a:cs typeface="Times New Roman" panose="02020603050405020304" pitchFamily="18" charset="0"/>
              </a:rPr>
              <a:t>A</a:t>
            </a:r>
            <a:r>
              <a:rPr sz="3200" spc="-5" dirty="0">
                <a:latin typeface="Times New Roman" panose="02020603050405020304" pitchFamily="18" charset="0"/>
                <a:cs typeface="Times New Roman" panose="02020603050405020304" pitchFamily="18" charset="0"/>
              </a:rPr>
              <a:t>N</a:t>
            </a:r>
            <a:r>
              <a:rPr sz="3200" dirty="0">
                <a:latin typeface="Times New Roman" panose="02020603050405020304" pitchFamily="18" charset="0"/>
                <a:cs typeface="Times New Roman" panose="02020603050405020304" pitchFamily="18" charset="0"/>
              </a:rPr>
              <a:t>D</a:t>
            </a:r>
            <a:r>
              <a:rPr sz="3200" spc="35" dirty="0">
                <a:latin typeface="Times New Roman" panose="02020603050405020304" pitchFamily="18" charset="0"/>
                <a:cs typeface="Times New Roman" panose="02020603050405020304" pitchFamily="18" charset="0"/>
              </a:rPr>
              <a:t> </a:t>
            </a:r>
            <a:r>
              <a:rPr sz="3200" spc="-30" dirty="0">
                <a:latin typeface="Times New Roman" panose="02020603050405020304" pitchFamily="18" charset="0"/>
                <a:cs typeface="Times New Roman" panose="02020603050405020304" pitchFamily="18" charset="0"/>
              </a:rPr>
              <a:t>I</a:t>
            </a:r>
            <a:r>
              <a:rPr sz="3200" spc="-35" dirty="0">
                <a:latin typeface="Times New Roman" panose="02020603050405020304" pitchFamily="18" charset="0"/>
                <a:cs typeface="Times New Roman" panose="02020603050405020304" pitchFamily="18" charset="0"/>
              </a:rPr>
              <a:t>T</a:t>
            </a:r>
            <a:r>
              <a:rPr sz="3200" dirty="0">
                <a:latin typeface="Times New Roman" panose="02020603050405020304" pitchFamily="18" charset="0"/>
                <a:cs typeface="Times New Roman" panose="02020603050405020304" pitchFamily="18" charset="0"/>
              </a:rPr>
              <a:t>S</a:t>
            </a:r>
            <a:r>
              <a:rPr sz="3200" spc="60" dirty="0">
                <a:latin typeface="Times New Roman" panose="02020603050405020304" pitchFamily="18" charset="0"/>
                <a:cs typeface="Times New Roman" panose="02020603050405020304" pitchFamily="18" charset="0"/>
              </a:rPr>
              <a:t> </a:t>
            </a:r>
            <a:r>
              <a:rPr sz="3200" spc="-295" dirty="0">
                <a:latin typeface="Times New Roman" panose="02020603050405020304" pitchFamily="18" charset="0"/>
                <a:cs typeface="Times New Roman" panose="02020603050405020304" pitchFamily="18" charset="0"/>
              </a:rPr>
              <a:t>V</a:t>
            </a:r>
            <a:r>
              <a:rPr sz="3200" spc="-35" dirty="0">
                <a:latin typeface="Times New Roman" panose="02020603050405020304" pitchFamily="18" charset="0"/>
                <a:cs typeface="Times New Roman" panose="02020603050405020304" pitchFamily="18" charset="0"/>
              </a:rPr>
              <a:t>A</a:t>
            </a:r>
            <a:r>
              <a:rPr sz="3200" spc="25" dirty="0">
                <a:latin typeface="Times New Roman" panose="02020603050405020304" pitchFamily="18" charset="0"/>
                <a:cs typeface="Times New Roman" panose="02020603050405020304" pitchFamily="18" charset="0"/>
              </a:rPr>
              <a:t>LU</a:t>
            </a:r>
            <a:r>
              <a:rPr sz="3200" dirty="0">
                <a:latin typeface="Times New Roman" panose="02020603050405020304" pitchFamily="18" charset="0"/>
                <a:cs typeface="Times New Roman" panose="02020603050405020304" pitchFamily="18" charset="0"/>
              </a:rPr>
              <a:t>E</a:t>
            </a:r>
            <a:r>
              <a:rPr sz="3200" spc="-65" dirty="0">
                <a:latin typeface="Times New Roman" panose="02020603050405020304" pitchFamily="18" charset="0"/>
                <a:cs typeface="Times New Roman" panose="02020603050405020304" pitchFamily="18" charset="0"/>
              </a:rPr>
              <a:t> </a:t>
            </a:r>
            <a:r>
              <a:rPr sz="3200" spc="-15" dirty="0">
                <a:latin typeface="Times New Roman" panose="02020603050405020304" pitchFamily="18" charset="0"/>
                <a:cs typeface="Times New Roman" panose="02020603050405020304" pitchFamily="18" charset="0"/>
              </a:rPr>
              <a:t>P</a:t>
            </a:r>
            <a:r>
              <a:rPr sz="3200" spc="-30" dirty="0">
                <a:latin typeface="Times New Roman" panose="02020603050405020304" pitchFamily="18" charset="0"/>
                <a:cs typeface="Times New Roman" panose="02020603050405020304" pitchFamily="18" charset="0"/>
              </a:rPr>
              <a:t>R</a:t>
            </a:r>
            <a:r>
              <a:rPr sz="3200" spc="10" dirty="0">
                <a:latin typeface="Times New Roman" panose="02020603050405020304" pitchFamily="18" charset="0"/>
                <a:cs typeface="Times New Roman" panose="02020603050405020304" pitchFamily="18" charset="0"/>
              </a:rPr>
              <a:t>O</a:t>
            </a:r>
            <a:r>
              <a:rPr sz="3200" spc="-15" dirty="0">
                <a:latin typeface="Times New Roman" panose="02020603050405020304" pitchFamily="18" charset="0"/>
                <a:cs typeface="Times New Roman" panose="02020603050405020304" pitchFamily="18" charset="0"/>
              </a:rPr>
              <a:t>P</a:t>
            </a:r>
            <a:r>
              <a:rPr sz="3200" spc="10" dirty="0">
                <a:latin typeface="Times New Roman" panose="02020603050405020304" pitchFamily="18" charset="0"/>
                <a:cs typeface="Times New Roman" panose="02020603050405020304" pitchFamily="18" charset="0"/>
              </a:rPr>
              <a:t>O</a:t>
            </a:r>
            <a:r>
              <a:rPr sz="3200" spc="25" dirty="0">
                <a:latin typeface="Times New Roman" panose="02020603050405020304" pitchFamily="18" charset="0"/>
                <a:cs typeface="Times New Roman" panose="02020603050405020304" pitchFamily="18" charset="0"/>
              </a:rPr>
              <a:t>S</a:t>
            </a:r>
            <a:r>
              <a:rPr sz="3200" spc="-30" dirty="0">
                <a:latin typeface="Times New Roman" panose="02020603050405020304" pitchFamily="18" charset="0"/>
                <a:cs typeface="Times New Roman" panose="02020603050405020304" pitchFamily="18" charset="0"/>
              </a:rPr>
              <a:t>I</a:t>
            </a:r>
            <a:r>
              <a:rPr sz="3200" spc="-35" dirty="0">
                <a:latin typeface="Times New Roman" panose="02020603050405020304" pitchFamily="18" charset="0"/>
                <a:cs typeface="Times New Roman" panose="02020603050405020304" pitchFamily="18" charset="0"/>
              </a:rPr>
              <a:t>T</a:t>
            </a:r>
            <a:r>
              <a:rPr sz="3200" spc="-30" dirty="0">
                <a:latin typeface="Times New Roman" panose="02020603050405020304" pitchFamily="18" charset="0"/>
                <a:cs typeface="Times New Roman" panose="02020603050405020304" pitchFamily="18" charset="0"/>
              </a:rPr>
              <a:t>I</a:t>
            </a:r>
            <a:r>
              <a:rPr sz="3200" spc="10" dirty="0">
                <a:latin typeface="Times New Roman" panose="02020603050405020304" pitchFamily="18" charset="0"/>
                <a:cs typeface="Times New Roman" panose="02020603050405020304" pitchFamily="18" charset="0"/>
              </a:rPr>
              <a:t>O</a:t>
            </a:r>
            <a:r>
              <a:rPr sz="3200"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896DDC6B-C661-7EC0-A09D-C2D6A312F5F6}"/>
              </a:ext>
            </a:extLst>
          </p:cNvPr>
          <p:cNvSpPr txBox="1"/>
          <p:nvPr/>
        </p:nvSpPr>
        <p:spPr>
          <a:xfrm>
            <a:off x="1852547" y="1581507"/>
            <a:ext cx="9220201" cy="5262979"/>
          </a:xfrm>
          <a:prstGeom prst="rect">
            <a:avLst/>
          </a:prstGeom>
          <a:noFill/>
        </p:spPr>
        <p:txBody>
          <a:bodyPr wrap="square">
            <a:spAutoFit/>
          </a:bodyPr>
          <a:lstStyle/>
          <a:p>
            <a:r>
              <a:rPr lang="en-IN" sz="2800" b="1" dirty="0">
                <a:solidFill>
                  <a:srgbClr val="0D0D0D"/>
                </a:solidFill>
                <a:highlight>
                  <a:srgbClr val="FFFFFF"/>
                </a:highlight>
                <a:latin typeface="Times New Roman" panose="02020603050405020304" pitchFamily="18" charset="0"/>
                <a:cs typeface="Times New Roman" panose="02020603050405020304" pitchFamily="18" charset="0"/>
              </a:rPr>
              <a:t>Solution:</a:t>
            </a:r>
            <a:r>
              <a:rPr lang="en-US" sz="2800" b="1"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solution for the outlined image captioning project involves developing a sophisticated deep learning model that integrates advanced techniques in computer vision and natural language processing. This seamless integration of visual and linguistic processing mimics human-like perception and description abilities, providing a robust framework for understanding and narrating the content of images.</a:t>
            </a:r>
          </a:p>
          <a:p>
            <a:endParaRPr lang="en-US" dirty="0">
              <a:solidFill>
                <a:srgbClr val="0D0D0D"/>
              </a:solidFill>
              <a:highlight>
                <a:srgbClr val="FFFFFF"/>
              </a:highlight>
              <a:latin typeface="Times New Roman" panose="02020603050405020304" pitchFamily="18" charset="0"/>
              <a:cs typeface="Times New Roman" panose="02020603050405020304" pitchFamily="18" charset="0"/>
            </a:endParaRPr>
          </a:p>
          <a:p>
            <a:r>
              <a:rPr lang="en-US" sz="2800" b="1" dirty="0">
                <a:solidFill>
                  <a:srgbClr val="0D0D0D"/>
                </a:solidFill>
                <a:highlight>
                  <a:srgbClr val="FFFFFF"/>
                </a:highlight>
                <a:latin typeface="Times New Roman" panose="02020603050405020304" pitchFamily="18" charset="0"/>
                <a:cs typeface="Times New Roman" panose="02020603050405020304" pitchFamily="18" charset="0"/>
              </a:rPr>
              <a:t>Value Proportion:</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Accessibility Enhancement</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For visually impaired users, this solution can dramatically improve accessibility to visual content, enabling a more inclusive digital environment. By providing accurate and descriptive captions for images, the technology can help narrate the visual world to those who cannot see it, enhancing their understanding and interaction with digital content.</a:t>
            </a:r>
          </a:p>
          <a:p>
            <a:pPr algn="l">
              <a:buFont typeface="+mj-lt"/>
              <a:buAutoNum type="arabicPeriod"/>
            </a:pP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Content Discoverability</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For digital platforms and archives, the solution improves content discoverability and management. Automatic captioning makes it easier to index, search, and retrieve images based on their content, facilitating better organization and user experience.</a:t>
            </a:r>
          </a:p>
          <a:p>
            <a:endParaRPr lang="en-IN" sz="28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810385" y="881621"/>
            <a:ext cx="7543165" cy="570669"/>
          </a:xfrm>
          <a:prstGeom prst="rect">
            <a:avLst/>
          </a:prstGeom>
        </p:spPr>
        <p:txBody>
          <a:bodyPr vert="horz" wrap="square" lIns="0" tIns="16510" rIns="0" bIns="0" rtlCol="0">
            <a:spAutoFit/>
          </a:bodyPr>
          <a:lstStyle/>
          <a:p>
            <a:pPr marL="12700">
              <a:lnSpc>
                <a:spcPct val="100000"/>
              </a:lnSpc>
              <a:spcBef>
                <a:spcPts val="130"/>
              </a:spcBef>
            </a:pPr>
            <a:r>
              <a:rPr sz="3600" spc="15" dirty="0">
                <a:latin typeface="Times New Roman" panose="02020603050405020304" pitchFamily="18" charset="0"/>
                <a:cs typeface="Times New Roman" panose="02020603050405020304" pitchFamily="18" charset="0"/>
              </a:rPr>
              <a:t>THE</a:t>
            </a:r>
            <a:r>
              <a:rPr sz="3600" spc="2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WOW</a:t>
            </a:r>
            <a:r>
              <a:rPr sz="3600" spc="8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IN</a:t>
            </a:r>
            <a:r>
              <a:rPr sz="3600" spc="-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OUR</a:t>
            </a:r>
            <a:r>
              <a:rPr sz="3600" spc="-10" dirty="0">
                <a:latin typeface="Times New Roman" panose="02020603050405020304" pitchFamily="18" charset="0"/>
                <a:cs typeface="Times New Roman" panose="02020603050405020304" pitchFamily="18" charset="0"/>
              </a:rPr>
              <a:t> </a:t>
            </a:r>
            <a:r>
              <a:rPr sz="3600" spc="20" dirty="0">
                <a:latin typeface="Times New Roman" panose="02020603050405020304" pitchFamily="18" charset="0"/>
                <a:cs typeface="Times New Roman" panose="02020603050405020304" pitchFamily="18" charset="0"/>
              </a:rPr>
              <a:t>SOLUTION</a:t>
            </a:r>
            <a:endParaRPr sz="36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2A1AD5AB-8354-E85B-8D38-02CF3F565D82}"/>
              </a:ext>
            </a:extLst>
          </p:cNvPr>
          <p:cNvSpPr txBox="1"/>
          <p:nvPr/>
        </p:nvSpPr>
        <p:spPr>
          <a:xfrm>
            <a:off x="2366502" y="1943897"/>
            <a:ext cx="7310898" cy="3816429"/>
          </a:xfrm>
          <a:prstGeom prst="rect">
            <a:avLst/>
          </a:prstGeom>
          <a:noFill/>
        </p:spPr>
        <p:txBody>
          <a:bodyPr wrap="square">
            <a:spAutoFit/>
          </a:bodyPr>
          <a:lstStyle/>
          <a:p>
            <a:pPr marL="514350" indent="-514350" algn="l">
              <a:buFont typeface="+mj-lt"/>
              <a:buAutoNum type="arabicPeriod"/>
            </a:pPr>
            <a:r>
              <a:rPr lang="en-IN" sz="2800" i="0" dirty="0">
                <a:solidFill>
                  <a:srgbClr val="0D0D0D"/>
                </a:solidFill>
                <a:effectLst/>
                <a:highlight>
                  <a:srgbClr val="FFFFFF"/>
                </a:highlight>
                <a:latin typeface="Times New Roman" panose="02020603050405020304" pitchFamily="18" charset="0"/>
                <a:cs typeface="Times New Roman" panose="02020603050405020304" pitchFamily="18" charset="0"/>
              </a:rPr>
              <a:t>Advanced Semantic Understanding</a:t>
            </a:r>
          </a:p>
          <a:p>
            <a:pPr marL="514350" indent="-514350">
              <a:buFont typeface="+mj-lt"/>
              <a:buAutoNum type="arabicPeriod"/>
            </a:pPr>
            <a:r>
              <a:rPr lang="en-IN" sz="2800" i="0" dirty="0">
                <a:solidFill>
                  <a:srgbClr val="0D0D0D"/>
                </a:solidFill>
                <a:effectLst/>
                <a:highlight>
                  <a:srgbClr val="FFFFFF"/>
                </a:highlight>
                <a:latin typeface="Times New Roman" panose="02020603050405020304" pitchFamily="18" charset="0"/>
                <a:cs typeface="Times New Roman" panose="02020603050405020304" pitchFamily="18" charset="0"/>
              </a:rPr>
              <a:t>Contextual Relevance and Adaptability</a:t>
            </a:r>
          </a:p>
          <a:p>
            <a:pPr marL="514350" indent="-514350">
              <a:buFont typeface="+mj-lt"/>
              <a:buAutoNum type="arabicPeriod"/>
            </a:pPr>
            <a:r>
              <a:rPr lang="en-IN" sz="2800" i="0" dirty="0">
                <a:solidFill>
                  <a:srgbClr val="0D0D0D"/>
                </a:solidFill>
                <a:effectLst/>
                <a:highlight>
                  <a:srgbClr val="FFFFFF"/>
                </a:highlight>
                <a:latin typeface="Times New Roman" panose="02020603050405020304" pitchFamily="18" charset="0"/>
                <a:cs typeface="Times New Roman" panose="02020603050405020304" pitchFamily="18" charset="0"/>
              </a:rPr>
              <a:t>Inclusivity and Accessibility</a:t>
            </a:r>
          </a:p>
          <a:p>
            <a:pPr marL="514350" indent="-514350">
              <a:buFont typeface="+mj-lt"/>
              <a:buAutoNum type="arabicPeriod"/>
            </a:pPr>
            <a:r>
              <a:rPr lang="en-US" sz="2800" i="0" dirty="0">
                <a:solidFill>
                  <a:srgbClr val="0D0D0D"/>
                </a:solidFill>
                <a:effectLst/>
                <a:highlight>
                  <a:srgbClr val="FFFFFF"/>
                </a:highlight>
                <a:latin typeface="Times New Roman" panose="02020603050405020304" pitchFamily="18" charset="0"/>
                <a:cs typeface="Times New Roman" panose="02020603050405020304" pitchFamily="18" charset="0"/>
              </a:rPr>
              <a:t>Efficiency and Automation for Content Creators</a:t>
            </a:r>
          </a:p>
          <a:p>
            <a:pPr marL="514350" indent="-514350">
              <a:buFont typeface="+mj-lt"/>
              <a:buAutoNum type="arabicPeriod"/>
            </a:pPr>
            <a:r>
              <a:rPr lang="en-US" sz="2800" i="0" dirty="0">
                <a:solidFill>
                  <a:srgbClr val="0D0D0D"/>
                </a:solidFill>
                <a:effectLst/>
                <a:highlight>
                  <a:srgbClr val="FFFFFF"/>
                </a:highlight>
                <a:latin typeface="Times New Roman" panose="02020603050405020304" pitchFamily="18" charset="0"/>
                <a:cs typeface="Times New Roman" panose="02020603050405020304" pitchFamily="18" charset="0"/>
              </a:rPr>
              <a:t>Enhancement of Robotics and Autonomous Systems</a:t>
            </a:r>
          </a:p>
          <a:p>
            <a:pPr marL="514350" indent="-514350">
              <a:buFont typeface="+mj-lt"/>
              <a:buAutoNum type="arabicPeriod"/>
            </a:pPr>
            <a:r>
              <a:rPr lang="en-IN" sz="2800" i="0" dirty="0">
                <a:solidFill>
                  <a:srgbClr val="0D0D0D"/>
                </a:solidFill>
                <a:effectLst/>
                <a:highlight>
                  <a:srgbClr val="FFFFFF"/>
                </a:highlight>
                <a:latin typeface="Times New Roman" panose="02020603050405020304" pitchFamily="18" charset="0"/>
                <a:cs typeface="Times New Roman" panose="02020603050405020304" pitchFamily="18" charset="0"/>
              </a:rPr>
              <a:t>Cutting-Edge Technology Integration</a:t>
            </a:r>
          </a:p>
          <a:p>
            <a:pPr algn="l"/>
            <a:endParaRPr lang="en-IN" b="1" i="0" dirty="0">
              <a:solidFill>
                <a:srgbClr val="0D0D0D"/>
              </a:solidFill>
              <a:effectLst/>
              <a:highlight>
                <a:srgbClr val="FFFFFF"/>
              </a:highlight>
              <a:latin typeface="Söh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686182" y="1398193"/>
            <a:ext cx="9070976" cy="4734629"/>
          </a:xfrm>
          <a:prstGeom prst="rect">
            <a:avLst/>
          </a:prstGeom>
        </p:spPr>
        <p:txBody>
          <a:bodyPr vert="horz" wrap="square" lIns="0" tIns="12700" rIns="0" bIns="0" rtlCol="0">
            <a:spAutoFit/>
          </a:bodyPr>
          <a:lstStyle/>
          <a:p>
            <a:pPr algn="l">
              <a:buFont typeface="Arial" panose="020B0604020202020204" pitchFamily="34" charset="0"/>
              <a:buChar char="•"/>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Image and Caption Collection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Use datasets like MS COCO, Flickr8k, or Flickr30k, which include images paired with several descriptive captions. These datasets are crucial for training and validating the model.</a:t>
            </a:r>
          </a:p>
          <a:p>
            <a:pPr algn="l"/>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Preprocessing</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Images may need resizing, normalization (scaling pixel values), and augmentation (to improve model robustness). Captions require tokenization, vocabulary creation and conversion to sequences of integers. Padding might also be necessary to ensure all sequences have the same length.</a:t>
            </a:r>
          </a:p>
          <a:p>
            <a:pPr algn="l">
              <a:buFont typeface="Arial" panose="020B0604020202020204" pitchFamily="34" charset="0"/>
              <a:buChar char="•"/>
            </a:pPr>
            <a:endParaRPr lang="en-US" dirty="0">
              <a:solidFill>
                <a:srgbClr val="0D0D0D"/>
              </a:solidFill>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CNN Backbone</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Utilize a pre-trained Convolutional Neural Network (e.g., VGG, </a:t>
            </a:r>
            <a:r>
              <a:rPr lang="en-US" b="0" i="0" dirty="0" err="1">
                <a:solidFill>
                  <a:srgbClr val="0D0D0D"/>
                </a:solidFill>
                <a:effectLst/>
                <a:highlight>
                  <a:srgbClr val="FFFFFF"/>
                </a:highlight>
                <a:latin typeface="Times New Roman" panose="02020603050405020304" pitchFamily="18" charset="0"/>
                <a:cs typeface="Times New Roman" panose="02020603050405020304" pitchFamily="18" charset="0"/>
              </a:rPr>
              <a:t>ResNet</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or Inception) as a feature extractor. The CNN will process images and output a fixed-size vector for each image, capturing its essential features.</a:t>
            </a:r>
          </a:p>
          <a:p>
            <a:pPr algn="l">
              <a:buFont typeface="Arial" panose="020B0604020202020204" pitchFamily="34" charset="0"/>
              <a:buChar char="•"/>
            </a:pP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Adaptation Layer</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Sometimes, an additional neural network layer is added to adapt the CNN features to the specific needs of the captioning model.</a:t>
            </a:r>
          </a:p>
          <a:p>
            <a:pPr algn="l"/>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12700">
              <a:lnSpc>
                <a:spcPct val="100000"/>
              </a:lnSpc>
              <a:spcBef>
                <a:spcPts val="100"/>
              </a:spcBef>
            </a:pP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4" y="291147"/>
            <a:ext cx="42894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TotalTime>
  <Words>1074</Words>
  <Application>Microsoft Office PowerPoint</Application>
  <PresentationFormat>Widescreen</PresentationFormat>
  <Paragraphs>84</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Söhne</vt:lpstr>
      <vt:lpstr>Times New Roman</vt:lpstr>
      <vt:lpstr>Trebuchet MS</vt:lpstr>
      <vt:lpstr>Office Theme</vt:lpstr>
      <vt:lpstr>IMAGE CAPTIONING USING        DEEP LEARNING</vt:lpstr>
      <vt:lpstr>PROJECT TITLE  IMAGE CAPTIONING USING DEEP LEARNING</vt:lpstr>
      <vt:lpstr>AGENDA</vt:lpstr>
      <vt:lpstr>PROBLEM STATEMENT</vt:lpstr>
      <vt:lpstr>PROJECT OVERVIEW</vt:lpstr>
      <vt:lpstr>WHO ARE THE END USERS?</vt:lpstr>
      <vt:lpstr>OUR SOLUTION AND ITS VALUE PROPOSITION</vt:lpstr>
      <vt:lpstr>THE WOW IN OUR SOLUTION</vt:lpstr>
      <vt:lpstr>PowerPoint Presentation</vt:lpstr>
      <vt:lpstr>PowerPoint Presentation</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CAPTIONING USING        DEEP LEARNING</dc:title>
  <dc:creator>Divya R</dc:creator>
  <cp:lastModifiedBy>Divya R</cp:lastModifiedBy>
  <cp:revision>4</cp:revision>
  <dcterms:created xsi:type="dcterms:W3CDTF">2024-04-03T03:59:50Z</dcterms:created>
  <dcterms:modified xsi:type="dcterms:W3CDTF">2024-04-10T08:10:48Z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