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61" r:id="rId11"/>
    <p:sldId id="266" r:id="rId12"/>
    <p:sldId id="284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688" y="660400"/>
            <a:ext cx="9044432" cy="2854960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INDIANISM IN ENGLISH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B0D5-7F7F-B458-38A6-091055F1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33BB3-71EC-D4A0-C2B2-FF709EAA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D3262-D7F3-E910-7283-46E00AC37542}"/>
              </a:ext>
            </a:extLst>
          </p:cNvPr>
          <p:cNvSpPr txBox="1"/>
          <p:nvPr/>
        </p:nvSpPr>
        <p:spPr>
          <a:xfrm>
            <a:off x="304800" y="1461757"/>
            <a:ext cx="1177544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Subject: Indianism in English: A Unique Linguistic Phenomenon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Dear </a:t>
            </a:r>
            <a:r>
              <a:rPr lang="en-US" sz="1400" dirty="0" err="1">
                <a:solidFill>
                  <a:schemeClr val="bg1"/>
                </a:solidFill>
              </a:rPr>
              <a:t>Vigensh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I hope you're doing well. I wanted to share some interesting insights about Indianism in English.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Indianism in English refers to the influence of Indian languages, culture, and idioms on the English language in India. It's like a blend of Indian and English expressions, creating a unique variant called Indian English.</a:t>
            </a:r>
          </a:p>
          <a:p>
            <a:pPr rtl="0"/>
            <a:endParaRPr lang="en-US" sz="1400" dirty="0">
              <a:solidFill>
                <a:schemeClr val="bg1"/>
              </a:solidFill>
            </a:endParaRP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Here are some key points: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1. Vocabulary and Expressions: Indian English uses words and phrases from Indian languages, like "achcha" and "masala."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2. Syntax and Grammar: Sometimes, Indian English follows the grammar of local languages, leading to unique sentence structures.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3. Pronunciation: Indian English may have distinct accents and pronunciation influenced by Indian languages.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4. Idiomatic Usage: Indian idioms and proverbs are often translated into English, adding color and insight to communication.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5. Formal and Informal Language: Indian English often maintains a formal tone, using titles like "Sir" and "Madam" to show respect.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Indianism in English showcases India's cultural diversity and creativity in language. It's a fascinating aspect of communication in our multicultural society.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If you have any questions or want to discuss further, feel free to reach out.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pPr rtl="0"/>
            <a:r>
              <a:rPr lang="en-US" sz="1400" dirty="0">
                <a:solidFill>
                  <a:schemeClr val="bg1"/>
                </a:solidFill>
              </a:rPr>
              <a:t>Best regards,</a:t>
            </a:r>
          </a:p>
          <a:p>
            <a:pPr rtl="0"/>
            <a:r>
              <a:rPr lang="en-US" sz="1400" dirty="0" err="1">
                <a:solidFill>
                  <a:schemeClr val="bg1"/>
                </a:solidFill>
              </a:rPr>
              <a:t>Lekha</a:t>
            </a:r>
            <a:r>
              <a:rPr lang="en-US" sz="1400" dirty="0">
                <a:solidFill>
                  <a:schemeClr val="bg1"/>
                </a:solidFill>
              </a:rPr>
              <a:t> Shree J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1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BCD22-BA9A-3A94-3505-2EFC1FB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BDAA-E3AC-3970-6B2C-480EE3B62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81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24" y="563880"/>
            <a:ext cx="7781544" cy="859055"/>
          </a:xfrm>
        </p:spPr>
        <p:txBody>
          <a:bodyPr/>
          <a:lstStyle/>
          <a:p>
            <a:r>
              <a:rPr lang="en-US" dirty="0"/>
              <a:t>INDIANISM IN ENGLISH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2672080"/>
            <a:ext cx="8410194" cy="2448560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Indianism in English refers to the influence of Indian languages, culture, and idioms on English as spoken and written in India. This phenomenon creates a unique variant of English, often referred to as Indian English.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24" y="208280"/>
            <a:ext cx="8637016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Vocabulary and Expressions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2720"/>
            <a:ext cx="9011666" cy="41656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from Indian languages often find their way into English sentences, such as "achcha" (okay), "masala" (spice mix), and "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dhaba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(roadside eatery). Certain phrases are directly translated from Indian languages, leading to unique expressions like "prepone" (to advance a meeting, the opposite of postpone), "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godown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(warehouse), and "out of station" (out of town).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Syntax and Grammar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689690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English sometimes follows the grammatical structure of local languages.  For example, "What is your good name?" is a literal translation from Hindi 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aapka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?")</a:t>
            </a:r>
          </a:p>
          <a:p>
            <a:pPr algn="just" rt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Present Continuous Tense: </a:t>
            </a:r>
          </a:p>
          <a:p>
            <a:pPr marL="0" indent="0" algn="just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Indian English: "I am having a headache”</a:t>
            </a:r>
          </a:p>
          <a:p>
            <a:pPr marL="0" indent="0" algn="just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Standard English: "I have a headache.“  </a:t>
            </a:r>
          </a:p>
          <a:p>
            <a:pPr marL="0" indent="0" algn="just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follows the Hindi structure: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 rt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Double Negatives:</a:t>
            </a:r>
          </a:p>
          <a:p>
            <a:pPr marL="0" indent="0" algn="just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Indian English: "I didn't do nothing."</a:t>
            </a:r>
          </a:p>
          <a:p>
            <a:pPr marL="0" indent="0" algn="just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Standard English: "I didn't do anything."</a:t>
            </a:r>
          </a:p>
          <a:p>
            <a:pPr marL="0" indent="0" algn="just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Reflects Hindi usage: "Maine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Syntax and Grammar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689690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A540E-4015-CD04-8AF9-829B818DE99F}"/>
              </a:ext>
            </a:extLst>
          </p:cNvPr>
          <p:cNvSpPr txBox="1"/>
          <p:nvPr/>
        </p:nvSpPr>
        <p:spPr>
          <a:xfrm>
            <a:off x="883920" y="1934648"/>
            <a:ext cx="11094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Literal Translations of Idiomatic Expressions: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Indian English: "He is eating my brain.“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Standard English: "He is annoying me.“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Derived from Telugu: "Atanu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talanu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tinutunnadu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Redundancy in Questions: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Indian English: "What happened to you?“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Standard English: "What happened?“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Derived from Telugu: "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jarigindi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7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Syntax and Grammar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689690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A540E-4015-CD04-8AF9-829B818DE99F}"/>
              </a:ext>
            </a:extLst>
          </p:cNvPr>
          <p:cNvSpPr txBox="1"/>
          <p:nvPr/>
        </p:nvSpPr>
        <p:spPr>
          <a:xfrm>
            <a:off x="883920" y="1934648"/>
            <a:ext cx="11094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Articles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Indian English: "She is teacher."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Standard English: "She is a teacher."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Derived from Tamil: “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avaḷ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āciriyar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, which directly translates to "She is teacher," without any articles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Politeness and Respect Forms:**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Indian English: "Please do the needful."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  Standard English: "Please do what is necessary.“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Derived from Tamil: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Tayavu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seytu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tēvaiyāṉatai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seyyuṅkaḷ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9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Pronunciation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CAC08-2547-B0C4-98A9-8FCA1767299C}"/>
              </a:ext>
            </a:extLst>
          </p:cNvPr>
          <p:cNvSpPr txBox="1"/>
          <p:nvPr/>
        </p:nvSpPr>
        <p:spPr>
          <a:xfrm>
            <a:off x="299720" y="1736636"/>
            <a:ext cx="109524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patterns in Indian English often differ from those in British or American English due to the influence of native languages, which may have different rhythmic and intonational patterns.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"Development“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Indian English: "de-VE-lop-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(stress on the second syllable)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British/American English: "DE-vel-op-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(stress on the first syllable)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"Hotel“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Indian English: "ho-TEL" (stress on the second syllable)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British/American English: "HO-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(stress on the first syllable)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"Information“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Indian English: "in-for-MA-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(stress on the third syllable)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British/American English: "in-for-MA-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(same stress, but with different intonation)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These differences in stress patterns can sometimes lead to misunderstandings or the perception of a strong accent.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760"/>
            <a:ext cx="11214100" cy="535531"/>
          </a:xfrm>
        </p:spPr>
        <p:txBody>
          <a:bodyPr/>
          <a:lstStyle/>
          <a:p>
            <a:r>
              <a:rPr lang="en-US" dirty="0"/>
              <a:t>Idiomatic Usage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CDA19-2174-E86F-0CB5-85F33159AD6A}"/>
              </a:ext>
            </a:extLst>
          </p:cNvPr>
          <p:cNvSpPr txBox="1"/>
          <p:nvPr/>
        </p:nvSpPr>
        <p:spPr>
          <a:xfrm>
            <a:off x="289560" y="1047889"/>
            <a:ext cx="11826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English often features idioms and proverbs that are directly translated from Indian languages, resulting in unique expressions.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“First class and second class"</a:t>
            </a: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   - Meaning: Referring to something as very good (first class) and okay (second class).</a:t>
            </a: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   - Derived from Indian English usage, influenced by the railway system classifications.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"Give me a missed call"</a:t>
            </a: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   - Meaning: Call me and hang up before I answer, so I can see your number and call back.</a:t>
            </a: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   - Derived from common Indian mobile phone practice, influenced by economic use of phone credit.</a:t>
            </a:r>
          </a:p>
          <a:p>
            <a:pPr rtl="0"/>
            <a:endParaRPr lang="en-US" sz="2000" dirty="0">
              <a:solidFill>
                <a:schemeClr val="bg1"/>
              </a:solidFill>
            </a:endParaRP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"Don't make me to open my mouth"</a:t>
            </a: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   - Meaning: Don't provoke me to speak the truth or reveal something.</a:t>
            </a: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   - Derived from Hindi/Tamil: "</a:t>
            </a:r>
            <a:r>
              <a:rPr lang="en-US" sz="2000" dirty="0" err="1">
                <a:solidFill>
                  <a:schemeClr val="bg1"/>
                </a:solidFill>
              </a:rPr>
              <a:t>Mujhe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muh</a:t>
            </a:r>
            <a:r>
              <a:rPr lang="en-US" sz="2000" dirty="0">
                <a:solidFill>
                  <a:schemeClr val="bg1"/>
                </a:solidFill>
              </a:rPr>
              <a:t> mat </a:t>
            </a:r>
            <a:r>
              <a:rPr lang="en-US" sz="2000" dirty="0" err="1">
                <a:solidFill>
                  <a:schemeClr val="bg1"/>
                </a:solidFill>
              </a:rPr>
              <a:t>khulwao</a:t>
            </a:r>
            <a:r>
              <a:rPr lang="en-US" sz="2000" dirty="0">
                <a:solidFill>
                  <a:schemeClr val="bg1"/>
                </a:solidFill>
              </a:rPr>
              <a:t>." (Hindi) / "Enna </a:t>
            </a:r>
            <a:r>
              <a:rPr lang="en-US" sz="2000" dirty="0" err="1">
                <a:solidFill>
                  <a:schemeClr val="bg1"/>
                </a:solidFill>
              </a:rPr>
              <a:t>vaai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thirakka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vekkadhe</a:t>
            </a:r>
            <a:r>
              <a:rPr lang="en-US" sz="2000" dirty="0">
                <a:solidFill>
                  <a:schemeClr val="bg1"/>
                </a:solidFill>
              </a:rPr>
              <a:t>." (Tamil)</a:t>
            </a:r>
          </a:p>
          <a:p>
            <a:pPr rtl="0"/>
            <a:endParaRPr lang="en-US" sz="2000" dirty="0">
              <a:solidFill>
                <a:schemeClr val="bg1"/>
              </a:solidFill>
            </a:endParaRPr>
          </a:p>
          <a:p>
            <a:pPr rtl="0"/>
            <a:r>
              <a:rPr lang="en-US" sz="2000" dirty="0">
                <a:solidFill>
                  <a:schemeClr val="bg1"/>
                </a:solidFill>
              </a:rPr>
              <a:t>These idiomatic usages illustrate how Indian English incorporates cultural and linguistic nuances from various Indian languages, resulting in expressions that are unique to the Indian context.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" y="177800"/>
            <a:ext cx="11214100" cy="535531"/>
          </a:xfrm>
        </p:spPr>
        <p:txBody>
          <a:bodyPr/>
          <a:lstStyle/>
          <a:p>
            <a:r>
              <a:rPr lang="en-US" dirty="0"/>
              <a:t>Formal And Informal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8A45D-C98C-2E77-12F0-3A385DFC6F08}"/>
              </a:ext>
            </a:extLst>
          </p:cNvPr>
          <p:cNvSpPr txBox="1"/>
          <p:nvPr/>
        </p:nvSpPr>
        <p:spPr>
          <a:xfrm>
            <a:off x="363220" y="984796"/>
            <a:ext cx="116459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English indeed maintains a higher level of formality in certain contexts, reflecting traditional Indian politeness and respect. This often involves the use of titles and honorifics when addressing elders or superiors.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Elders: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Indian English: "Uncle, can you please pass the salt?"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Standard English: "Can you please pass the salt?"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"Uncle" (or "Auntie" for women) is often used to address older people respectfully, even if they are not related.</a:t>
            </a:r>
          </a:p>
          <a:p>
            <a:pPr algn="just" rtl="0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Superiors: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Indian English: "Madam, I have submitted the report you asked for."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Standard English: "I have submitted the report you asked for."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The use of "Madam" shows formal respect, especially in professional or official settings.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"ji" as a Term of Respect: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Indian English: "Hello, Raj ji, how are you?"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Standard English: "Hello, Raj, how are you?"</a:t>
            </a:r>
          </a:p>
          <a:p>
            <a:pPr algn="just" rtl="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- "Ji" is a term of respect added after names, common in Hindi and several other Indian languages.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273</TotalTime>
  <Words>1223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Trade Gothic LT Pro</vt:lpstr>
      <vt:lpstr>Trebuchet MS</vt:lpstr>
      <vt:lpstr>Office Theme</vt:lpstr>
      <vt:lpstr>INDIANISM IN ENGLISH</vt:lpstr>
      <vt:lpstr>INDIANISM IN ENGLISH</vt:lpstr>
      <vt:lpstr>Vocabulary and Expressions</vt:lpstr>
      <vt:lpstr>Syntax and Grammar</vt:lpstr>
      <vt:lpstr>Syntax and Grammar</vt:lpstr>
      <vt:lpstr>Syntax and Grammar</vt:lpstr>
      <vt:lpstr>Pronunciation</vt:lpstr>
      <vt:lpstr>Idiomatic Usage</vt:lpstr>
      <vt:lpstr>Formal And Informal Language</vt:lpstr>
      <vt:lpstr>Email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INDIANISM IN ENGLISH</dc:title>
  <dc:creator>Lekhashree J</dc:creator>
  <cp:lastModifiedBy>Lekhashree J</cp:lastModifiedBy>
  <cp:revision>1</cp:revision>
  <dcterms:created xsi:type="dcterms:W3CDTF">2024-05-19T07:32:43Z</dcterms:created>
  <dcterms:modified xsi:type="dcterms:W3CDTF">2024-05-19T12:05:51Z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