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1" r:id="rId1"/>
  </p:sldMasterIdLst>
  <p:notesMasterIdLst>
    <p:notesMasterId r:id="rId28"/>
  </p:notesMasterIdLst>
  <p:sldIdLst>
    <p:sldId id="270" r:id="rId2"/>
    <p:sldId id="276" r:id="rId3"/>
    <p:sldId id="257" r:id="rId4"/>
    <p:sldId id="258" r:id="rId5"/>
    <p:sldId id="262" r:id="rId6"/>
    <p:sldId id="260" r:id="rId7"/>
    <p:sldId id="277" r:id="rId8"/>
    <p:sldId id="278" r:id="rId9"/>
    <p:sldId id="284" r:id="rId10"/>
    <p:sldId id="280" r:id="rId11"/>
    <p:sldId id="283" r:id="rId12"/>
    <p:sldId id="263" r:id="rId13"/>
    <p:sldId id="264" r:id="rId14"/>
    <p:sldId id="286" r:id="rId15"/>
    <p:sldId id="281" r:id="rId16"/>
    <p:sldId id="282" r:id="rId17"/>
    <p:sldId id="265" r:id="rId18"/>
    <p:sldId id="287" r:id="rId19"/>
    <p:sldId id="288" r:id="rId20"/>
    <p:sldId id="289" r:id="rId21"/>
    <p:sldId id="290" r:id="rId22"/>
    <p:sldId id="266" r:id="rId23"/>
    <p:sldId id="291" r:id="rId24"/>
    <p:sldId id="275" r:id="rId25"/>
    <p:sldId id="274"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6A20BF-F18B-49CB-9196-E746AB43C451}">
          <p14:sldIdLst>
            <p14:sldId id="270"/>
            <p14:sldId id="276"/>
            <p14:sldId id="257"/>
            <p14:sldId id="258"/>
            <p14:sldId id="262"/>
            <p14:sldId id="260"/>
            <p14:sldId id="277"/>
            <p14:sldId id="278"/>
            <p14:sldId id="284"/>
            <p14:sldId id="280"/>
            <p14:sldId id="283"/>
            <p14:sldId id="263"/>
            <p14:sldId id="264"/>
            <p14:sldId id="286"/>
            <p14:sldId id="281"/>
            <p14:sldId id="282"/>
            <p14:sldId id="265"/>
            <p14:sldId id="287"/>
            <p14:sldId id="288"/>
            <p14:sldId id="289"/>
            <p14:sldId id="290"/>
            <p14:sldId id="266"/>
            <p14:sldId id="291"/>
            <p14:sldId id="275"/>
            <p14:sldId id="27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7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FFDEC-2B2D-4A57-A227-BE0F43A044AF}" v="3" dt="2023-11-16T09:40:34.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5020" autoAdjust="0"/>
  </p:normalViewPr>
  <p:slideViewPr>
    <p:cSldViewPr snapToGrid="0">
      <p:cViewPr varScale="1">
        <p:scale>
          <a:sx n="82" d="100"/>
          <a:sy n="82" d="100"/>
        </p:scale>
        <p:origin x="65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0B1DA-3952-413D-A594-F26C47D42BE2}"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A8CDC-B21A-41A3-B20F-FDE6C930BB91}" type="slidenum">
              <a:rPr lang="en-IN" smtClean="0"/>
              <a:t>‹#›</a:t>
            </a:fld>
            <a:endParaRPr lang="en-IN"/>
          </a:p>
        </p:txBody>
      </p:sp>
    </p:spTree>
    <p:extLst>
      <p:ext uri="{BB962C8B-B14F-4D97-AF65-F5344CB8AC3E}">
        <p14:creationId xmlns:p14="http://schemas.microsoft.com/office/powerpoint/2010/main" val="405492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137BE-C58F-406B-A303-B13699743D22}"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36004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37BE-C58F-406B-A303-B13699743D22}"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64069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37BE-C58F-406B-A303-B13699743D22}"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D8B16F-F83D-45DD-ACDF-77F67903AB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17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0137BE-C58F-406B-A303-B13699743D22}"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2243086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0137BE-C58F-406B-A303-B13699743D22}"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D8B16F-F83D-45DD-ACDF-77F67903AB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6146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0137BE-C58F-406B-A303-B13699743D22}"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3013046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37BE-C58F-406B-A303-B13699743D22}"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464189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37BE-C58F-406B-A303-B13699743D22}"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1179950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37BE-C58F-406B-A303-B13699743D22}"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171598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137BE-C58F-406B-A303-B13699743D22}"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423439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137BE-C58F-406B-A303-B13699743D22}"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335936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137BE-C58F-406B-A303-B13699743D22}"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20005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137BE-C58F-406B-A303-B13699743D22}"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75194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137BE-C58F-406B-A303-B13699743D22}"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104390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137BE-C58F-406B-A303-B13699743D22}"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310402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137BE-C58F-406B-A303-B13699743D22}"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333158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137BE-C58F-406B-A303-B13699743D22}"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D8B16F-F83D-45DD-ACDF-77F67903AB97}" type="slidenum">
              <a:rPr lang="en-IN" smtClean="0"/>
              <a:t>‹#›</a:t>
            </a:fld>
            <a:endParaRPr lang="en-IN"/>
          </a:p>
        </p:txBody>
      </p:sp>
    </p:spTree>
    <p:extLst>
      <p:ext uri="{BB962C8B-B14F-4D97-AF65-F5344CB8AC3E}">
        <p14:creationId xmlns:p14="http://schemas.microsoft.com/office/powerpoint/2010/main" val="195065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0137BE-C58F-406B-A303-B13699743D22}" type="datetimeFigureOut">
              <a:rPr lang="en-IN" smtClean="0"/>
              <a:t>21-04-2024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D8B16F-F83D-45DD-ACDF-77F67903AB97}" type="slidenum">
              <a:rPr lang="en-IN" smtClean="0"/>
              <a:t>‹#›</a:t>
            </a:fld>
            <a:endParaRPr lang="en-IN"/>
          </a:p>
        </p:txBody>
      </p:sp>
    </p:spTree>
    <p:extLst>
      <p:ext uri="{BB962C8B-B14F-4D97-AF65-F5344CB8AC3E}">
        <p14:creationId xmlns:p14="http://schemas.microsoft.com/office/powerpoint/2010/main" val="2415288030"/>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 id="2147484173" r:id="rId12"/>
    <p:sldLayoutId id="2147484174" r:id="rId13"/>
    <p:sldLayoutId id="2147484175" r:id="rId14"/>
    <p:sldLayoutId id="2147484176" r:id="rId15"/>
    <p:sldLayoutId id="2147484177" r:id="rId16"/>
    <p:sldLayoutId id="2147484178"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3390/s23042204" TargetMode="External"/><Relationship Id="rId2" Type="http://schemas.openxmlformats.org/officeDocument/2006/relationships/hyperlink" Target="https://doi.org/10.3390/su15108120" TargetMode="External"/><Relationship Id="rId1" Type="http://schemas.openxmlformats.org/officeDocument/2006/relationships/slideLayout" Target="../slideLayouts/slideLayout2.xml"/><Relationship Id="rId6" Type="http://schemas.openxmlformats.org/officeDocument/2006/relationships/hyperlink" Target="https://doi.org/10.1109/ICCES57224.2023.10192644" TargetMode="External"/><Relationship Id="rId5" Type="http://schemas.openxmlformats.org/officeDocument/2006/relationships/hyperlink" Target="https://doi.org/10.3390/healthcare10101993" TargetMode="External"/><Relationship Id="rId4" Type="http://schemas.openxmlformats.org/officeDocument/2006/relationships/hyperlink" Target="https://ijsrst.com/IJSRST22934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4;p13">
            <a:extLst>
              <a:ext uri="{FF2B5EF4-FFF2-40B4-BE49-F238E27FC236}">
                <a16:creationId xmlns:a16="http://schemas.microsoft.com/office/drawing/2014/main" id="{823763DC-DB8E-1A70-FB6D-9C00CE28DE37}"/>
              </a:ext>
            </a:extLst>
          </p:cNvPr>
          <p:cNvSpPr txBox="1">
            <a:spLocks/>
          </p:cNvSpPr>
          <p:nvPr/>
        </p:nvSpPr>
        <p:spPr>
          <a:xfrm>
            <a:off x="1339974" y="2713555"/>
            <a:ext cx="9512050" cy="13239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914400">
              <a:buSzPct val="100000"/>
              <a:buFont typeface="Times New Roman"/>
              <a:buNone/>
            </a:pPr>
            <a:r>
              <a:rPr lang="en-US" sz="3000" b="1" kern="0" dirty="0">
                <a:solidFill>
                  <a:schemeClr val="tx1"/>
                </a:solidFill>
                <a:latin typeface="Times New Roman"/>
                <a:ea typeface="Times New Roman"/>
                <a:cs typeface="Times New Roman"/>
                <a:sym typeface="Times New Roman"/>
              </a:rPr>
              <a:t>Major Project Final Phase Presentation</a:t>
            </a:r>
          </a:p>
          <a:p>
            <a:pPr defTabSz="914400">
              <a:buSzPct val="100000"/>
              <a:buFont typeface="Times New Roman"/>
              <a:buNone/>
            </a:pPr>
            <a:r>
              <a:rPr lang="en-US" sz="3000" b="1" kern="0" dirty="0">
                <a:solidFill>
                  <a:schemeClr val="tx1"/>
                </a:solidFill>
                <a:latin typeface="Times New Roman"/>
                <a:ea typeface="Times New Roman"/>
                <a:cs typeface="Times New Roman"/>
                <a:sym typeface="Times New Roman"/>
              </a:rPr>
              <a:t> on</a:t>
            </a:r>
            <a:br>
              <a:rPr lang="en-US" sz="3000" b="1" kern="0" dirty="0">
                <a:solidFill>
                  <a:schemeClr val="tx1"/>
                </a:solidFill>
                <a:latin typeface="Times New Roman"/>
                <a:ea typeface="Times New Roman"/>
                <a:cs typeface="Times New Roman"/>
                <a:sym typeface="Times New Roman"/>
              </a:rPr>
            </a:br>
            <a:r>
              <a:rPr lang="en-US" sz="3000" b="1" kern="0" dirty="0">
                <a:solidFill>
                  <a:schemeClr val="tx1"/>
                </a:solidFill>
                <a:latin typeface="Times New Roman"/>
                <a:ea typeface="Times New Roman"/>
                <a:cs typeface="Times New Roman"/>
                <a:sym typeface="Times New Roman"/>
              </a:rPr>
              <a:t>“HealthSense: Proximity Based Alert System with Predictive AI”</a:t>
            </a:r>
          </a:p>
        </p:txBody>
      </p:sp>
      <p:sp>
        <p:nvSpPr>
          <p:cNvPr id="3" name="Google Shape;85;p13">
            <a:extLst>
              <a:ext uri="{FF2B5EF4-FFF2-40B4-BE49-F238E27FC236}">
                <a16:creationId xmlns:a16="http://schemas.microsoft.com/office/drawing/2014/main" id="{8826D2C8-4A3B-A3A1-5DF1-EDF5CF2A88FE}"/>
              </a:ext>
            </a:extLst>
          </p:cNvPr>
          <p:cNvSpPr txBox="1">
            <a:spLocks/>
          </p:cNvSpPr>
          <p:nvPr/>
        </p:nvSpPr>
        <p:spPr>
          <a:xfrm>
            <a:off x="1619894" y="4382790"/>
            <a:ext cx="3783941" cy="150925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r>
              <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rPr>
              <a:t>Under The Guidance of,  </a:t>
            </a:r>
          </a:p>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endPar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r>
              <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rPr>
              <a:t>Name : Prof Swarna H R</a:t>
            </a:r>
          </a:p>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endPar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r>
              <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rPr>
              <a:t>Designation: Assistant Professor</a:t>
            </a:r>
            <a:endParaRPr kumimoji="0" lang="en-US" sz="3200" b="1" i="0" u="none" strike="noStrike" kern="0" cap="none" spc="0" normalizeH="0" baseline="0" noProof="0" dirty="0">
              <a:ln>
                <a:noFill/>
              </a:ln>
              <a:solidFill>
                <a:schemeClr val="tx1"/>
              </a:solidFill>
              <a:effectLst/>
              <a:uLnTx/>
              <a:uFillTx/>
              <a:latin typeface="Calibri"/>
              <a:ea typeface="Calibri"/>
              <a:cs typeface="Calibri"/>
              <a:sym typeface="Calibri"/>
            </a:endParaRPr>
          </a:p>
        </p:txBody>
      </p:sp>
      <p:sp>
        <p:nvSpPr>
          <p:cNvPr id="4" name="Google Shape;86;p13">
            <a:extLst>
              <a:ext uri="{FF2B5EF4-FFF2-40B4-BE49-F238E27FC236}">
                <a16:creationId xmlns:a16="http://schemas.microsoft.com/office/drawing/2014/main" id="{FF105D7E-5B61-399E-A6B3-0646F65CC7F3}"/>
              </a:ext>
            </a:extLst>
          </p:cNvPr>
          <p:cNvSpPr txBox="1"/>
          <p:nvPr/>
        </p:nvSpPr>
        <p:spPr>
          <a:xfrm>
            <a:off x="450272" y="122564"/>
            <a:ext cx="11291455" cy="2373696"/>
          </a:xfrm>
          <a:prstGeom prst="rect">
            <a:avLst/>
          </a:prstGeom>
          <a:noFill/>
          <a:ln>
            <a:noFill/>
          </a:ln>
        </p:spPr>
        <p:txBody>
          <a:bodyPr spcFirstLastPara="1" wrap="square" lIns="91425" tIns="91425" rIns="91425" bIns="91425" anchor="t" anchorCtr="0">
            <a:spAutoFit/>
          </a:bodyPr>
          <a:lstStyle/>
          <a:p>
            <a:pPr marL="949960" marR="960120" indent="-3810" algn="ctr" defTabSz="914400">
              <a:lnSpc>
                <a:spcPct val="115000"/>
              </a:lnSpc>
              <a:spcBef>
                <a:spcPts val="310"/>
              </a:spcBef>
              <a:buClr>
                <a:srgbClr val="000000"/>
              </a:buClr>
              <a:buFont typeface="Arial"/>
              <a:buNone/>
            </a:pPr>
            <a:r>
              <a:rPr lang="en-US" sz="2300" b="1" kern="0" dirty="0">
                <a:latin typeface="Times New Roman"/>
                <a:ea typeface="Times New Roman"/>
                <a:cs typeface="Times New Roman"/>
                <a:sym typeface="Times New Roman"/>
              </a:rPr>
              <a:t>SRINIVAS UNIVERSITY INSTITUTE OF ENGINEERING AND TECHNOLOGY</a:t>
            </a:r>
            <a:endParaRPr sz="2300" b="1" kern="0" dirty="0">
              <a:latin typeface="Times New Roman"/>
              <a:ea typeface="Times New Roman"/>
              <a:cs typeface="Times New Roman"/>
              <a:sym typeface="Times New Roman"/>
            </a:endParaRPr>
          </a:p>
          <a:p>
            <a:pPr marL="949960" marR="960120" indent="-3810" algn="ctr" defTabSz="914400">
              <a:lnSpc>
                <a:spcPct val="115000"/>
              </a:lnSpc>
              <a:spcBef>
                <a:spcPts val="310"/>
              </a:spcBef>
              <a:buClr>
                <a:srgbClr val="000000"/>
              </a:buClr>
              <a:buFont typeface="Arial"/>
              <a:buNone/>
            </a:pPr>
            <a:r>
              <a:rPr lang="en-US" sz="2300" b="1" kern="0" dirty="0">
                <a:latin typeface="Times New Roman"/>
                <a:ea typeface="Times New Roman"/>
                <a:cs typeface="Times New Roman"/>
                <a:sym typeface="Times New Roman"/>
              </a:rPr>
              <a:t> MUKKA MANGALURU- 574146</a:t>
            </a:r>
            <a:endParaRPr sz="2300" b="1" kern="0" dirty="0">
              <a:latin typeface="Times New Roman"/>
              <a:ea typeface="Times New Roman"/>
              <a:cs typeface="Times New Roman"/>
              <a:sym typeface="Times New Roman"/>
            </a:endParaRPr>
          </a:p>
          <a:p>
            <a:pPr marL="949960" marR="960120" indent="-3810" algn="ctr" defTabSz="914400">
              <a:lnSpc>
                <a:spcPct val="115000"/>
              </a:lnSpc>
              <a:spcBef>
                <a:spcPts val="310"/>
              </a:spcBef>
              <a:buClr>
                <a:srgbClr val="000000"/>
              </a:buClr>
              <a:buFont typeface="Arial"/>
              <a:buNone/>
            </a:pPr>
            <a:r>
              <a:rPr lang="en-US" sz="2300" b="1" kern="0" dirty="0">
                <a:latin typeface="Times New Roman"/>
                <a:ea typeface="Times New Roman"/>
                <a:cs typeface="Times New Roman"/>
                <a:sym typeface="Times New Roman"/>
              </a:rPr>
              <a:t>Department of Computer Science and Engineering</a:t>
            </a:r>
          </a:p>
          <a:p>
            <a:pPr marL="949960" marR="960120" indent="-3810" algn="ctr" defTabSz="914400">
              <a:lnSpc>
                <a:spcPct val="115000"/>
              </a:lnSpc>
              <a:spcBef>
                <a:spcPts val="310"/>
              </a:spcBef>
              <a:buClr>
                <a:srgbClr val="000000"/>
              </a:buClr>
              <a:buFont typeface="Arial"/>
              <a:buNone/>
            </a:pPr>
            <a:endParaRPr lang="en-IN" sz="2300" b="1" kern="0" dirty="0">
              <a:solidFill>
                <a:srgbClr val="000000"/>
              </a:solidFill>
              <a:latin typeface="Times New Roman"/>
              <a:ea typeface="Times New Roman"/>
              <a:cs typeface="Times New Roman"/>
              <a:sym typeface="Times New Roman"/>
            </a:endParaRPr>
          </a:p>
        </p:txBody>
      </p:sp>
      <p:pic>
        <p:nvPicPr>
          <p:cNvPr id="5" name="Google Shape;87;p13">
            <a:extLst>
              <a:ext uri="{FF2B5EF4-FFF2-40B4-BE49-F238E27FC236}">
                <a16:creationId xmlns:a16="http://schemas.microsoft.com/office/drawing/2014/main" id="{EFF88A81-8A72-1EA3-4FD4-3879E1B90090}"/>
              </a:ext>
            </a:extLst>
          </p:cNvPr>
          <p:cNvPicPr preferRelativeResize="0"/>
          <p:nvPr/>
        </p:nvPicPr>
        <p:blipFill>
          <a:blip r:embed="rId2">
            <a:alphaModFix/>
          </a:blip>
          <a:stretch>
            <a:fillRect/>
          </a:stretch>
        </p:blipFill>
        <p:spPr>
          <a:xfrm>
            <a:off x="228421" y="121719"/>
            <a:ext cx="1362075" cy="1495425"/>
          </a:xfrm>
          <a:prstGeom prst="rect">
            <a:avLst/>
          </a:prstGeom>
          <a:noFill/>
          <a:ln>
            <a:noFill/>
          </a:ln>
        </p:spPr>
      </p:pic>
      <p:sp>
        <p:nvSpPr>
          <p:cNvPr id="6" name="Google Shape;88;p13">
            <a:extLst>
              <a:ext uri="{FF2B5EF4-FFF2-40B4-BE49-F238E27FC236}">
                <a16:creationId xmlns:a16="http://schemas.microsoft.com/office/drawing/2014/main" id="{7748CEC3-AE12-1FE4-7793-456C59FC52B5}"/>
              </a:ext>
            </a:extLst>
          </p:cNvPr>
          <p:cNvSpPr txBox="1">
            <a:spLocks/>
          </p:cNvSpPr>
          <p:nvPr/>
        </p:nvSpPr>
        <p:spPr>
          <a:xfrm>
            <a:off x="6186196" y="4234962"/>
            <a:ext cx="4665828" cy="21147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50000"/>
              </a:lnSpc>
              <a:spcBef>
                <a:spcPts val="0"/>
              </a:spcBef>
              <a:spcAft>
                <a:spcPts val="0"/>
              </a:spcAft>
              <a:buClr>
                <a:srgbClr val="000000"/>
              </a:buClr>
              <a:buSzPts val="1800"/>
              <a:buFont typeface="Arial"/>
              <a:buNone/>
              <a:tabLst/>
              <a:defRPr/>
            </a:pPr>
            <a:r>
              <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rPr>
              <a:t>Team Members:</a:t>
            </a:r>
          </a:p>
          <a:p>
            <a:pPr marL="0" indent="0" algn="l" defTabSz="914400">
              <a:lnSpc>
                <a:spcPct val="150000"/>
              </a:lnSpc>
              <a:spcBef>
                <a:spcPts val="0"/>
              </a:spcBef>
              <a:buClr>
                <a:srgbClr val="000000"/>
              </a:buClr>
              <a:buSzPts val="1800"/>
            </a:pPr>
            <a:r>
              <a:rPr lang="en-US" sz="2000" b="1" kern="0" dirty="0" err="1">
                <a:solidFill>
                  <a:schemeClr val="tx1"/>
                </a:solidFill>
                <a:latin typeface="Times New Roman"/>
                <a:ea typeface="Times New Roman"/>
                <a:cs typeface="Times New Roman"/>
                <a:sym typeface="Times New Roman"/>
              </a:rPr>
              <a:t>Lekhan</a:t>
            </a:r>
            <a:r>
              <a:rPr lang="en-US" sz="2000" b="1" kern="0" dirty="0">
                <a:solidFill>
                  <a:schemeClr val="tx1"/>
                </a:solidFill>
                <a:latin typeface="Times New Roman"/>
                <a:ea typeface="Times New Roman"/>
                <a:cs typeface="Times New Roman"/>
                <a:sym typeface="Times New Roman"/>
              </a:rPr>
              <a:t> M		1SU20CS029</a:t>
            </a:r>
            <a:endPar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endParaRPr>
          </a:p>
          <a:p>
            <a:pPr marL="0" indent="0" algn="l" defTabSz="914400">
              <a:lnSpc>
                <a:spcPct val="150000"/>
              </a:lnSpc>
              <a:spcBef>
                <a:spcPts val="0"/>
              </a:spcBef>
              <a:buClr>
                <a:srgbClr val="000000"/>
              </a:buClr>
              <a:buSzPts val="1800"/>
            </a:pPr>
            <a:r>
              <a:rPr lang="en-US" sz="2000" b="1" kern="0" dirty="0" err="1">
                <a:solidFill>
                  <a:schemeClr val="tx1"/>
                </a:solidFill>
                <a:latin typeface="Times New Roman"/>
                <a:ea typeface="Times New Roman"/>
                <a:cs typeface="Times New Roman"/>
                <a:sym typeface="Times New Roman"/>
              </a:rPr>
              <a:t>Lekhana</a:t>
            </a:r>
            <a:r>
              <a:rPr lang="en-US" sz="2000" b="1" kern="0" dirty="0">
                <a:solidFill>
                  <a:schemeClr val="tx1"/>
                </a:solidFill>
                <a:latin typeface="Times New Roman"/>
                <a:ea typeface="Times New Roman"/>
                <a:cs typeface="Times New Roman"/>
                <a:sym typeface="Times New Roman"/>
              </a:rPr>
              <a:t> Samudra	</a:t>
            </a:r>
            <a:r>
              <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rPr>
              <a:t>1SU20CS030</a:t>
            </a:r>
          </a:p>
          <a:p>
            <a:pPr marL="0" indent="0" algn="l" defTabSz="914400">
              <a:lnSpc>
                <a:spcPct val="150000"/>
              </a:lnSpc>
              <a:spcBef>
                <a:spcPts val="0"/>
              </a:spcBef>
              <a:buClr>
                <a:srgbClr val="000000"/>
              </a:buClr>
              <a:buSzPts val="1800"/>
            </a:pPr>
            <a:r>
              <a:rPr lang="en-US" sz="2000" b="1" kern="0" dirty="0">
                <a:solidFill>
                  <a:schemeClr val="tx1"/>
                </a:solidFill>
                <a:latin typeface="Times New Roman"/>
                <a:ea typeface="Times New Roman"/>
                <a:cs typeface="Times New Roman"/>
                <a:sym typeface="Times New Roman"/>
              </a:rPr>
              <a:t>Mohammad Azmal	</a:t>
            </a:r>
            <a:r>
              <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rPr>
              <a:t>1SU20CS034</a:t>
            </a:r>
          </a:p>
          <a:p>
            <a:pPr marL="0" indent="0" algn="l" defTabSz="914400">
              <a:lnSpc>
                <a:spcPct val="150000"/>
              </a:lnSpc>
              <a:spcBef>
                <a:spcPts val="0"/>
              </a:spcBef>
              <a:buClr>
                <a:srgbClr val="000000"/>
              </a:buClr>
              <a:buSzPts val="1800"/>
            </a:pPr>
            <a:r>
              <a:rPr lang="en-US" sz="2000" b="1" kern="0" dirty="0">
                <a:solidFill>
                  <a:schemeClr val="tx1"/>
                </a:solidFill>
                <a:latin typeface="Times New Roman"/>
                <a:ea typeface="Times New Roman"/>
                <a:cs typeface="Times New Roman"/>
                <a:sym typeface="Times New Roman"/>
              </a:rPr>
              <a:t>Mohammad Ali 	  	</a:t>
            </a:r>
            <a:r>
              <a:rPr kumimoji="0" lang="en-US" sz="2000" b="1" i="0" u="none" strike="noStrike" kern="0" cap="none" spc="0" normalizeH="0" baseline="0" noProof="0" dirty="0">
                <a:ln>
                  <a:noFill/>
                </a:ln>
                <a:solidFill>
                  <a:schemeClr val="tx1"/>
                </a:solidFill>
                <a:effectLst/>
                <a:uLnTx/>
                <a:uFillTx/>
                <a:latin typeface="Times New Roman"/>
                <a:ea typeface="Times New Roman"/>
                <a:cs typeface="Times New Roman"/>
                <a:sym typeface="Times New Roman"/>
              </a:rPr>
              <a:t>1SU20CS038</a:t>
            </a:r>
            <a:endParaRPr kumimoji="0" lang="en-US" sz="2000" b="1" i="0" u="none" strike="noStrike" kern="0" cap="none" spc="0" normalizeH="0" baseline="0" noProof="0" dirty="0">
              <a:ln>
                <a:noFill/>
              </a:ln>
              <a:solidFill>
                <a:schemeClr val="tx1"/>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4466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BB64428-A7D7-F86E-4B2A-7E1C335F04F2}"/>
              </a:ext>
            </a:extLst>
          </p:cNvPr>
          <p:cNvGraphicFramePr>
            <a:graphicFrameLocks noGrp="1"/>
          </p:cNvGraphicFramePr>
          <p:nvPr>
            <p:extLst>
              <p:ext uri="{D42A27DB-BD31-4B8C-83A1-F6EECF244321}">
                <p14:modId xmlns:p14="http://schemas.microsoft.com/office/powerpoint/2010/main" val="2525320154"/>
              </p:ext>
            </p:extLst>
          </p:nvPr>
        </p:nvGraphicFramePr>
        <p:xfrm>
          <a:off x="843225" y="1428113"/>
          <a:ext cx="10505550" cy="5204330"/>
        </p:xfrm>
        <a:graphic>
          <a:graphicData uri="http://schemas.openxmlformats.org/drawingml/2006/table">
            <a:tbl>
              <a:tblPr firstRow="1" firstCol="1" bandRow="1">
                <a:tableStyleId>{D7AC3CCA-C797-4891-BE02-D94E43425B78}</a:tableStyleId>
              </a:tblPr>
              <a:tblGrid>
                <a:gridCol w="3532799">
                  <a:extLst>
                    <a:ext uri="{9D8B030D-6E8A-4147-A177-3AD203B41FA5}">
                      <a16:colId xmlns:a16="http://schemas.microsoft.com/office/drawing/2014/main" val="1285417241"/>
                    </a:ext>
                  </a:extLst>
                </a:gridCol>
                <a:gridCol w="2543169">
                  <a:extLst>
                    <a:ext uri="{9D8B030D-6E8A-4147-A177-3AD203B41FA5}">
                      <a16:colId xmlns:a16="http://schemas.microsoft.com/office/drawing/2014/main" val="1457038019"/>
                    </a:ext>
                  </a:extLst>
                </a:gridCol>
                <a:gridCol w="2025161">
                  <a:extLst>
                    <a:ext uri="{9D8B030D-6E8A-4147-A177-3AD203B41FA5}">
                      <a16:colId xmlns:a16="http://schemas.microsoft.com/office/drawing/2014/main" val="4226011917"/>
                    </a:ext>
                  </a:extLst>
                </a:gridCol>
                <a:gridCol w="2404421">
                  <a:extLst>
                    <a:ext uri="{9D8B030D-6E8A-4147-A177-3AD203B41FA5}">
                      <a16:colId xmlns:a16="http://schemas.microsoft.com/office/drawing/2014/main" val="647061995"/>
                    </a:ext>
                  </a:extLst>
                </a:gridCol>
              </a:tblGrid>
              <a:tr h="519577">
                <a:tc>
                  <a:txBody>
                    <a:bodyPr/>
                    <a:lstStyle/>
                    <a:p>
                      <a:pPr algn="ctr">
                        <a:lnSpc>
                          <a:spcPct val="107000"/>
                        </a:lnSpc>
                        <a:spcBef>
                          <a:spcPts val="2400"/>
                        </a:spcBef>
                        <a:spcAft>
                          <a:spcPts val="2400"/>
                        </a:spcAft>
                      </a:pPr>
                      <a:r>
                        <a:rPr lang="en-IN" sz="1800" b="1" kern="0" dirty="0">
                          <a:solidFill>
                            <a:schemeClr val="tx1"/>
                          </a:solidFill>
                          <a:effectLst/>
                        </a:rPr>
                        <a:t>PAPER TITLE AND AUTHORS</a:t>
                      </a:r>
                      <a:endParaRPr lang="en-IN" sz="1800" b="1"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Bef>
                          <a:spcPts val="2400"/>
                        </a:spcBef>
                        <a:spcAft>
                          <a:spcPts val="2400"/>
                        </a:spcAft>
                      </a:pPr>
                      <a:r>
                        <a:rPr lang="en-IN" sz="1800" kern="0" dirty="0">
                          <a:solidFill>
                            <a:schemeClr val="tx1"/>
                          </a:solidFill>
                          <a:effectLst/>
                        </a:rPr>
                        <a:t>USES TECHNOLOGY</a:t>
                      </a:r>
                      <a:endParaRPr lang="en-IN" sz="18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Bef>
                          <a:spcPts val="2400"/>
                        </a:spcBef>
                        <a:spcAft>
                          <a:spcPts val="2400"/>
                        </a:spcAft>
                      </a:pPr>
                      <a:r>
                        <a:rPr lang="en-IN" sz="1800" kern="0" dirty="0">
                          <a:solidFill>
                            <a:schemeClr val="tx1"/>
                          </a:solidFill>
                          <a:effectLst/>
                        </a:rPr>
                        <a:t>HIGHLIGHTS</a:t>
                      </a:r>
                      <a:endParaRPr lang="en-IN" sz="18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Bef>
                          <a:spcPts val="2400"/>
                        </a:spcBef>
                        <a:spcAft>
                          <a:spcPts val="2400"/>
                        </a:spcAft>
                      </a:pPr>
                      <a:r>
                        <a:rPr lang="en-IN" sz="1800" kern="0" dirty="0">
                          <a:solidFill>
                            <a:schemeClr val="tx1"/>
                          </a:solidFill>
                          <a:effectLst/>
                        </a:rPr>
                        <a:t>LIMITATIONS</a:t>
                      </a:r>
                      <a:endParaRPr lang="en-IN" sz="18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extLst>
                  <a:ext uri="{0D108BD9-81ED-4DB2-BD59-A6C34878D82A}">
                    <a16:rowId xmlns:a16="http://schemas.microsoft.com/office/drawing/2014/main" val="3280994438"/>
                  </a:ext>
                </a:extLst>
              </a:tr>
              <a:tr h="889248">
                <a:tc>
                  <a:txBody>
                    <a:bodyPr/>
                    <a:lstStyle/>
                    <a:p>
                      <a:pPr algn="ctr">
                        <a:lnSpc>
                          <a:spcPct val="107000"/>
                        </a:lnSpc>
                        <a:spcAft>
                          <a:spcPts val="800"/>
                        </a:spcAft>
                      </a:pPr>
                      <a:r>
                        <a:rPr lang="en-IN" sz="1200" kern="0" dirty="0">
                          <a:solidFill>
                            <a:schemeClr val="tx1"/>
                          </a:solidFill>
                          <a:effectLst/>
                        </a:rPr>
                        <a:t>Khan et al., 2023 ("Visualization of Remote Patient Monitoring System Based on Internet of Medical Things")</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IoT - Internet of Medical Things (IoMT) - Remote Patient Monitoring</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a:solidFill>
                            <a:schemeClr val="tx1"/>
                          </a:solidFill>
                          <a:effectLst/>
                        </a:rPr>
                        <a:t>- Visualizes the use of IoT in remote patient monitoring. - Discusses IoMT applications in healthcare.</a:t>
                      </a:r>
                      <a:endParaRPr lang="en-IN" sz="1400" kern="10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The paper primarily focuses on visualization and lacks in-depth technical implementation details.</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extLst>
                  <a:ext uri="{0D108BD9-81ED-4DB2-BD59-A6C34878D82A}">
                    <a16:rowId xmlns:a16="http://schemas.microsoft.com/office/drawing/2014/main" val="77102206"/>
                  </a:ext>
                </a:extLst>
              </a:tr>
              <a:tr h="889248">
                <a:tc>
                  <a:txBody>
                    <a:bodyPr/>
                    <a:lstStyle/>
                    <a:p>
                      <a:pPr algn="ctr">
                        <a:lnSpc>
                          <a:spcPct val="107000"/>
                        </a:lnSpc>
                        <a:spcAft>
                          <a:spcPts val="800"/>
                        </a:spcAft>
                      </a:pPr>
                      <a:r>
                        <a:rPr lang="en-IN" sz="1200" kern="0" dirty="0" err="1">
                          <a:solidFill>
                            <a:schemeClr val="tx1"/>
                          </a:solidFill>
                          <a:effectLst/>
                        </a:rPr>
                        <a:t>Hassani</a:t>
                      </a:r>
                      <a:r>
                        <a:rPr lang="en-IN" sz="1200" kern="0" dirty="0">
                          <a:solidFill>
                            <a:schemeClr val="tx1"/>
                          </a:solidFill>
                          <a:effectLst/>
                        </a:rPr>
                        <a:t> &amp; </a:t>
                      </a:r>
                      <a:r>
                        <a:rPr lang="en-IN" sz="1200" kern="0" dirty="0" err="1">
                          <a:solidFill>
                            <a:schemeClr val="tx1"/>
                          </a:solidFill>
                          <a:effectLst/>
                        </a:rPr>
                        <a:t>Dackermann</a:t>
                      </a:r>
                      <a:r>
                        <a:rPr lang="en-IN" sz="1200" kern="0" dirty="0">
                          <a:solidFill>
                            <a:schemeClr val="tx1"/>
                          </a:solidFill>
                          <a:effectLst/>
                        </a:rPr>
                        <a:t>, 2023 ("Systematic Review of Advanced Sensor Technologies for Non-Destructive Testing and Structural Health Monitoring")</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Advanced Sensor Technologies - Non-Destructive Testing - Structural Health Monitoring</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Provides a systematic review of advanced sensor technologies. - Relevant for structural health monitoring.</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The paper may not directly relate to patient health monitoring and IoT.</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extLst>
                  <a:ext uri="{0D108BD9-81ED-4DB2-BD59-A6C34878D82A}">
                    <a16:rowId xmlns:a16="http://schemas.microsoft.com/office/drawing/2014/main" val="3919480083"/>
                  </a:ext>
                </a:extLst>
              </a:tr>
              <a:tr h="713723">
                <a:tc>
                  <a:txBody>
                    <a:bodyPr/>
                    <a:lstStyle/>
                    <a:p>
                      <a:pPr algn="ctr">
                        <a:lnSpc>
                          <a:spcPct val="107000"/>
                        </a:lnSpc>
                        <a:spcAft>
                          <a:spcPts val="800"/>
                        </a:spcAft>
                      </a:pPr>
                      <a:r>
                        <a:rPr lang="en-IN" sz="1200" kern="0" dirty="0">
                          <a:solidFill>
                            <a:schemeClr val="tx1"/>
                          </a:solidFill>
                          <a:effectLst/>
                        </a:rPr>
                        <a:t>Richa et al., 2021 ("An IoT-based Health Monitoring System using Arduino Uno")</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IoT - Arduino Uno</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Presents an IoT-based health monitoring system. - Utilizes Arduino Uno for implementation.</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Lacks information on scalability and real-world implementation. - Limited details on predictive AI.</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extLst>
                  <a:ext uri="{0D108BD9-81ED-4DB2-BD59-A6C34878D82A}">
                    <a16:rowId xmlns:a16="http://schemas.microsoft.com/office/drawing/2014/main" val="3050800511"/>
                  </a:ext>
                </a:extLst>
              </a:tr>
              <a:tr h="538197">
                <a:tc>
                  <a:txBody>
                    <a:bodyPr/>
                    <a:lstStyle/>
                    <a:p>
                      <a:pPr algn="ctr">
                        <a:lnSpc>
                          <a:spcPct val="107000"/>
                        </a:lnSpc>
                        <a:spcAft>
                          <a:spcPts val="800"/>
                        </a:spcAft>
                      </a:pPr>
                      <a:r>
                        <a:rPr lang="en-IN" sz="1200" kern="0" dirty="0">
                          <a:solidFill>
                            <a:schemeClr val="tx1"/>
                          </a:solidFill>
                          <a:effectLst/>
                        </a:rPr>
                        <a:t>Mohit Yadav et al., 2022 ("IoT-Based Health Monitoring System")</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a:solidFill>
                            <a:schemeClr val="tx1"/>
                          </a:solidFill>
                          <a:effectLst/>
                        </a:rPr>
                        <a:t>- IoT - Health Monitoring</a:t>
                      </a:r>
                      <a:endParaRPr lang="en-IN" sz="1400" kern="10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Provides insights into an IoT-based health monitoring system.</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The paper is relatively short on details and technical specifications.</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extLst>
                  <a:ext uri="{0D108BD9-81ED-4DB2-BD59-A6C34878D82A}">
                    <a16:rowId xmlns:a16="http://schemas.microsoft.com/office/drawing/2014/main" val="4157981464"/>
                  </a:ext>
                </a:extLst>
              </a:tr>
              <a:tr h="713723">
                <a:tc>
                  <a:txBody>
                    <a:bodyPr/>
                    <a:lstStyle/>
                    <a:p>
                      <a:pPr algn="ctr">
                        <a:lnSpc>
                          <a:spcPct val="107000"/>
                        </a:lnSpc>
                        <a:spcAft>
                          <a:spcPts val="800"/>
                        </a:spcAft>
                      </a:pPr>
                      <a:r>
                        <a:rPr lang="en-IN" sz="1200" kern="0">
                          <a:solidFill>
                            <a:schemeClr val="tx1"/>
                          </a:solidFill>
                          <a:effectLst/>
                        </a:rPr>
                        <a:t>Ritish Khangar et al., 2022 ("IoT-Based Health Monitoring System for Covid Patients Monitoring")</a:t>
                      </a:r>
                      <a:endParaRPr lang="en-IN" sz="1400" kern="10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a:solidFill>
                            <a:schemeClr val="tx1"/>
                          </a:solidFill>
                          <a:effectLst/>
                        </a:rPr>
                        <a:t>- IoT - Health Monitoring - Specific focus on Covid patients</a:t>
                      </a:r>
                      <a:endParaRPr lang="en-IN" sz="1400" kern="10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Focuses on health monitoring for Covid patients.</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Limited discussion on applicability to broader health monitoring scenarios.</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extLst>
                  <a:ext uri="{0D108BD9-81ED-4DB2-BD59-A6C34878D82A}">
                    <a16:rowId xmlns:a16="http://schemas.microsoft.com/office/drawing/2014/main" val="4150536131"/>
                  </a:ext>
                </a:extLst>
              </a:tr>
              <a:tr h="713723">
                <a:tc>
                  <a:txBody>
                    <a:bodyPr/>
                    <a:lstStyle/>
                    <a:p>
                      <a:pPr algn="ctr">
                        <a:lnSpc>
                          <a:spcPct val="107000"/>
                        </a:lnSpc>
                        <a:spcAft>
                          <a:spcPts val="800"/>
                        </a:spcAft>
                      </a:pPr>
                      <a:r>
                        <a:rPr lang="en-IN" sz="1200" kern="0" dirty="0">
                          <a:solidFill>
                            <a:schemeClr val="tx1"/>
                          </a:solidFill>
                          <a:effectLst/>
                        </a:rPr>
                        <a:t>Anirudh et al., 2023 ("Automatic Patient Monitoring and Alerting System based on IoT")</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a:solidFill>
                            <a:schemeClr val="tx1"/>
                          </a:solidFill>
                          <a:effectLst/>
                        </a:rPr>
                        <a:t>- IoT - Patient Monitoring</a:t>
                      </a:r>
                      <a:endParaRPr lang="en-IN" sz="1400" kern="10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Discusses an automatic patient monitoring and alerting system.</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tc>
                  <a:txBody>
                    <a:bodyPr/>
                    <a:lstStyle/>
                    <a:p>
                      <a:pPr algn="ctr">
                        <a:lnSpc>
                          <a:spcPct val="107000"/>
                        </a:lnSpc>
                        <a:spcAft>
                          <a:spcPts val="800"/>
                        </a:spcAft>
                      </a:pPr>
                      <a:r>
                        <a:rPr lang="en-IN" sz="1200" kern="0" dirty="0">
                          <a:solidFill>
                            <a:schemeClr val="tx1"/>
                          </a:solidFill>
                          <a:effectLst/>
                        </a:rPr>
                        <a:t>- The paper might lack a comprehensive analysis of the predictive AI component.</a:t>
                      </a:r>
                      <a:endParaRPr lang="en-IN" sz="1400" kern="100" dirty="0">
                        <a:solidFill>
                          <a:schemeClr val="tx1"/>
                        </a:solidFill>
                        <a:effectLst/>
                        <a:latin typeface="Söhne"/>
                        <a:ea typeface="Calibri" panose="020F0502020204030204" pitchFamily="34" charset="0"/>
                        <a:cs typeface="Times New Roman" panose="02020603050405020304" pitchFamily="18" charset="0"/>
                      </a:endParaRPr>
                    </a:p>
                  </a:txBody>
                  <a:tcPr marL="8247" marR="8247" marT="8247" marB="8247" anchor="ctr"/>
                </a:tc>
                <a:extLst>
                  <a:ext uri="{0D108BD9-81ED-4DB2-BD59-A6C34878D82A}">
                    <a16:rowId xmlns:a16="http://schemas.microsoft.com/office/drawing/2014/main" val="3182388888"/>
                  </a:ext>
                </a:extLst>
              </a:tr>
            </a:tbl>
          </a:graphicData>
        </a:graphic>
      </p:graphicFrame>
      <p:sp>
        <p:nvSpPr>
          <p:cNvPr id="6" name="Title 1">
            <a:extLst>
              <a:ext uri="{FF2B5EF4-FFF2-40B4-BE49-F238E27FC236}">
                <a16:creationId xmlns:a16="http://schemas.microsoft.com/office/drawing/2014/main" id="{DAB5051F-33AC-1691-EAB6-67800AD4CF71}"/>
              </a:ext>
            </a:extLst>
          </p:cNvPr>
          <p:cNvSpPr txBox="1">
            <a:spLocks/>
          </p:cNvSpPr>
          <p:nvPr/>
        </p:nvSpPr>
        <p:spPr>
          <a:xfrm>
            <a:off x="1393639" y="322085"/>
            <a:ext cx="9404723" cy="78948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1"/>
                </a:solidFill>
              </a:rPr>
              <a:t>LITERATURE SURVEY</a:t>
            </a:r>
            <a:endParaRPr lang="en-IN" sz="4400" dirty="0">
              <a:solidFill>
                <a:schemeClr val="tx1"/>
              </a:solidFill>
            </a:endParaRPr>
          </a:p>
        </p:txBody>
      </p:sp>
    </p:spTree>
    <p:extLst>
      <p:ext uri="{BB962C8B-B14F-4D97-AF65-F5344CB8AC3E}">
        <p14:creationId xmlns:p14="http://schemas.microsoft.com/office/powerpoint/2010/main" val="33972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423D264-2655-33F1-12AE-832EB91B25FF}"/>
              </a:ext>
            </a:extLst>
          </p:cNvPr>
          <p:cNvGraphicFramePr>
            <a:graphicFrameLocks noGrp="1"/>
          </p:cNvGraphicFramePr>
          <p:nvPr>
            <p:extLst>
              <p:ext uri="{D42A27DB-BD31-4B8C-83A1-F6EECF244321}">
                <p14:modId xmlns:p14="http://schemas.microsoft.com/office/powerpoint/2010/main" val="706641912"/>
              </p:ext>
            </p:extLst>
          </p:nvPr>
        </p:nvGraphicFramePr>
        <p:xfrm>
          <a:off x="1661160" y="1396153"/>
          <a:ext cx="4008120" cy="4557607"/>
        </p:xfrm>
        <a:graphic>
          <a:graphicData uri="http://schemas.openxmlformats.org/drawingml/2006/table">
            <a:tbl>
              <a:tblPr firstRow="1" bandRow="1">
                <a:tableStyleId>{073A0DAA-6AF3-43AB-8588-CEC1D06C72B9}</a:tableStyleId>
              </a:tblPr>
              <a:tblGrid>
                <a:gridCol w="4008120">
                  <a:extLst>
                    <a:ext uri="{9D8B030D-6E8A-4147-A177-3AD203B41FA5}">
                      <a16:colId xmlns:a16="http://schemas.microsoft.com/office/drawing/2014/main" val="236746851"/>
                    </a:ext>
                  </a:extLst>
                </a:gridCol>
              </a:tblGrid>
              <a:tr h="67548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800" b="1" i="0" kern="1200" dirty="0">
                          <a:solidFill>
                            <a:schemeClr val="lt1"/>
                          </a:solidFill>
                          <a:effectLst/>
                          <a:latin typeface="Söhne"/>
                          <a:ea typeface="+mn-ea"/>
                          <a:cs typeface="+mn-cs"/>
                        </a:rPr>
                        <a:t>Hardware</a:t>
                      </a:r>
                      <a:endParaRPr lang="en-IN" sz="1800" dirty="0">
                        <a:effectLst/>
                        <a:latin typeface="Söhne"/>
                      </a:endParaRPr>
                    </a:p>
                  </a:txBody>
                  <a:tcPr anchor="ctr"/>
                </a:tc>
                <a:extLst>
                  <a:ext uri="{0D108BD9-81ED-4DB2-BD59-A6C34878D82A}">
                    <a16:rowId xmlns:a16="http://schemas.microsoft.com/office/drawing/2014/main" val="1143885526"/>
                  </a:ext>
                </a:extLst>
              </a:tr>
              <a:tr h="3882124">
                <a:tc>
                  <a:txBody>
                    <a:bodyPr/>
                    <a:lstStyle/>
                    <a:p>
                      <a:pPr lvl="0" algn="l">
                        <a:lnSpc>
                          <a:spcPct val="100000"/>
                        </a:lnSpc>
                        <a:buFont typeface="Arial" panose="020B0604020202020204" pitchFamily="34" charset="0"/>
                        <a:buChar char="•"/>
                      </a:pPr>
                      <a:r>
                        <a:rPr lang="en-IN" sz="2400" b="0" i="0" dirty="0">
                          <a:latin typeface="Söhne"/>
                        </a:rPr>
                        <a:t>ESP32 microcontrollers</a:t>
                      </a:r>
                      <a:endParaRPr lang="en-IN" sz="2400" dirty="0">
                        <a:latin typeface="Söhne"/>
                      </a:endParaRPr>
                    </a:p>
                    <a:p>
                      <a:pPr lvl="0" algn="l">
                        <a:lnSpc>
                          <a:spcPct val="100000"/>
                        </a:lnSpc>
                        <a:buFont typeface="Arial" panose="020B0604020202020204" pitchFamily="34" charset="0"/>
                        <a:buChar char="•"/>
                      </a:pPr>
                      <a:r>
                        <a:rPr lang="en-US" sz="2400" b="0" i="0" dirty="0">
                          <a:latin typeface="Söhne"/>
                        </a:rPr>
                        <a:t>SpO2 and heart rate sensors</a:t>
                      </a:r>
                    </a:p>
                    <a:p>
                      <a:pPr lvl="0" algn="l">
                        <a:lnSpc>
                          <a:spcPct val="100000"/>
                        </a:lnSpc>
                        <a:buFont typeface="Arial" panose="020B0604020202020204" pitchFamily="34" charset="0"/>
                        <a:buChar char="•"/>
                      </a:pPr>
                      <a:r>
                        <a:rPr lang="en-IN" sz="2400" b="0" i="0" dirty="0">
                          <a:latin typeface="Söhne"/>
                        </a:rPr>
                        <a:t>Accelerometer module</a:t>
                      </a:r>
                    </a:p>
                    <a:p>
                      <a:pPr lvl="0" algn="l">
                        <a:lnSpc>
                          <a:spcPct val="100000"/>
                        </a:lnSpc>
                        <a:buFont typeface="Arial" panose="020B0604020202020204" pitchFamily="34" charset="0"/>
                        <a:buChar char="•"/>
                      </a:pPr>
                      <a:r>
                        <a:rPr lang="en-IN" sz="2400" b="0" i="0" dirty="0">
                          <a:latin typeface="Söhne"/>
                        </a:rPr>
                        <a:t>Temperature and humidity sensors</a:t>
                      </a:r>
                    </a:p>
                    <a:p>
                      <a:pPr lvl="0" algn="l">
                        <a:lnSpc>
                          <a:spcPct val="100000"/>
                        </a:lnSpc>
                        <a:buFont typeface="Arial" panose="020B0604020202020204" pitchFamily="34" charset="0"/>
                        <a:buChar char="•"/>
                      </a:pPr>
                      <a:r>
                        <a:rPr lang="en-IN" sz="2400" b="0" i="0" dirty="0">
                          <a:latin typeface="Söhne"/>
                        </a:rPr>
                        <a:t>Bluetooth modules</a:t>
                      </a:r>
                    </a:p>
                    <a:p>
                      <a:pPr lvl="0" algn="l">
                        <a:lnSpc>
                          <a:spcPct val="100000"/>
                        </a:lnSpc>
                        <a:buFont typeface="Arial" panose="020B0604020202020204" pitchFamily="34" charset="0"/>
                        <a:buChar char="•"/>
                      </a:pPr>
                      <a:r>
                        <a:rPr lang="en-IN" sz="2400" b="0" i="0" dirty="0">
                          <a:latin typeface="Söhne"/>
                        </a:rPr>
                        <a:t>Power supply components</a:t>
                      </a:r>
                    </a:p>
                    <a:p>
                      <a:pPr lvl="0" algn="l">
                        <a:lnSpc>
                          <a:spcPct val="100000"/>
                        </a:lnSpc>
                        <a:buFont typeface="Arial" panose="020B0604020202020204" pitchFamily="34" charset="0"/>
                        <a:buChar char="•"/>
                      </a:pPr>
                      <a:r>
                        <a:rPr lang="en-US" sz="2400" b="0" i="0" dirty="0">
                          <a:latin typeface="Söhne"/>
                        </a:rPr>
                        <a:t>PCs, iOS, or Android devices for monitoring</a:t>
                      </a:r>
                    </a:p>
                    <a:p>
                      <a:endParaRPr lang="en-IN" dirty="0"/>
                    </a:p>
                  </a:txBody>
                  <a:tcPr anchor="ctr"/>
                </a:tc>
                <a:extLst>
                  <a:ext uri="{0D108BD9-81ED-4DB2-BD59-A6C34878D82A}">
                    <a16:rowId xmlns:a16="http://schemas.microsoft.com/office/drawing/2014/main" val="3617047948"/>
                  </a:ext>
                </a:extLst>
              </a:tr>
            </a:tbl>
          </a:graphicData>
        </a:graphic>
      </p:graphicFrame>
      <p:graphicFrame>
        <p:nvGraphicFramePr>
          <p:cNvPr id="7" name="Table 6">
            <a:extLst>
              <a:ext uri="{FF2B5EF4-FFF2-40B4-BE49-F238E27FC236}">
                <a16:creationId xmlns:a16="http://schemas.microsoft.com/office/drawing/2014/main" id="{F998B170-1022-79F1-66F7-E0D371891BB7}"/>
              </a:ext>
            </a:extLst>
          </p:cNvPr>
          <p:cNvGraphicFramePr>
            <a:graphicFrameLocks noGrp="1"/>
          </p:cNvGraphicFramePr>
          <p:nvPr>
            <p:extLst>
              <p:ext uri="{D42A27DB-BD31-4B8C-83A1-F6EECF244321}">
                <p14:modId xmlns:p14="http://schemas.microsoft.com/office/powerpoint/2010/main" val="3206600527"/>
              </p:ext>
            </p:extLst>
          </p:nvPr>
        </p:nvGraphicFramePr>
        <p:xfrm>
          <a:off x="6644642" y="1400386"/>
          <a:ext cx="4094893" cy="4553373"/>
        </p:xfrm>
        <a:graphic>
          <a:graphicData uri="http://schemas.openxmlformats.org/drawingml/2006/table">
            <a:tbl>
              <a:tblPr firstRow="1" bandRow="1">
                <a:tableStyleId>{073A0DAA-6AF3-43AB-8588-CEC1D06C72B9}</a:tableStyleId>
              </a:tblPr>
              <a:tblGrid>
                <a:gridCol w="4094893">
                  <a:extLst>
                    <a:ext uri="{9D8B030D-6E8A-4147-A177-3AD203B41FA5}">
                      <a16:colId xmlns:a16="http://schemas.microsoft.com/office/drawing/2014/main" val="236746851"/>
                    </a:ext>
                  </a:extLst>
                </a:gridCol>
              </a:tblGrid>
              <a:tr h="62558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3200" b="1" i="0" kern="1200" dirty="0">
                          <a:solidFill>
                            <a:schemeClr val="lt1"/>
                          </a:solidFill>
                          <a:effectLst/>
                          <a:latin typeface="Söhne"/>
                          <a:ea typeface="+mn-ea"/>
                          <a:cs typeface="+mn-cs"/>
                        </a:rPr>
                        <a:t>Software</a:t>
                      </a:r>
                    </a:p>
                  </a:txBody>
                  <a:tcPr anchor="ctr"/>
                </a:tc>
                <a:extLst>
                  <a:ext uri="{0D108BD9-81ED-4DB2-BD59-A6C34878D82A}">
                    <a16:rowId xmlns:a16="http://schemas.microsoft.com/office/drawing/2014/main" val="1143885526"/>
                  </a:ext>
                </a:extLst>
              </a:tr>
              <a:tr h="3927793">
                <a:tc>
                  <a:txBody>
                    <a:bodyPr/>
                    <a:lstStyle/>
                    <a:p>
                      <a:pPr lvl="0" algn="l">
                        <a:lnSpc>
                          <a:spcPct val="100000"/>
                        </a:lnSpc>
                        <a:buFont typeface="Arial" panose="020B0604020202020204" pitchFamily="34" charset="0"/>
                        <a:buChar char="•"/>
                      </a:pPr>
                      <a:r>
                        <a:rPr lang="en-IN" sz="2400" b="0" i="0" dirty="0">
                          <a:latin typeface="Söhne"/>
                        </a:rPr>
                        <a:t>Python programming language</a:t>
                      </a:r>
                    </a:p>
                    <a:p>
                      <a:pPr lvl="0" algn="l">
                        <a:lnSpc>
                          <a:spcPct val="100000"/>
                        </a:lnSpc>
                        <a:buFont typeface="Arial" panose="020B0604020202020204" pitchFamily="34" charset="0"/>
                        <a:buChar char="•"/>
                      </a:pPr>
                      <a:r>
                        <a:rPr lang="en-IN" sz="2400" b="0" i="0" dirty="0">
                          <a:latin typeface="Söhne"/>
                        </a:rPr>
                        <a:t>ESP32 development environment</a:t>
                      </a:r>
                    </a:p>
                    <a:p>
                      <a:pPr lvl="0" algn="l">
                        <a:lnSpc>
                          <a:spcPct val="100000"/>
                        </a:lnSpc>
                        <a:buFont typeface="Arial" panose="020B0604020202020204" pitchFamily="34" charset="0"/>
                        <a:buChar char="•"/>
                      </a:pPr>
                      <a:r>
                        <a:rPr lang="en-IN" sz="2400" b="0" i="0" dirty="0">
                          <a:latin typeface="Söhne"/>
                        </a:rPr>
                        <a:t>Firebase for data storage</a:t>
                      </a:r>
                    </a:p>
                    <a:p>
                      <a:pPr lvl="0" algn="l">
                        <a:lnSpc>
                          <a:spcPct val="100000"/>
                        </a:lnSpc>
                        <a:buFont typeface="Arial" panose="020B0604020202020204" pitchFamily="34" charset="0"/>
                        <a:buChar char="•"/>
                      </a:pPr>
                      <a:r>
                        <a:rPr lang="en-IN" sz="2400" b="0" i="0" dirty="0">
                          <a:latin typeface="Söhne"/>
                        </a:rPr>
                        <a:t>Database management software</a:t>
                      </a:r>
                    </a:p>
                    <a:p>
                      <a:pPr lvl="0" algn="l">
                        <a:lnSpc>
                          <a:spcPct val="100000"/>
                        </a:lnSpc>
                        <a:buFont typeface="Arial" panose="020B0604020202020204" pitchFamily="34" charset="0"/>
                        <a:buChar char="•"/>
                      </a:pPr>
                      <a:r>
                        <a:rPr lang="en-IN" sz="2400" b="0" i="0" dirty="0">
                          <a:latin typeface="Söhne"/>
                        </a:rPr>
                        <a:t>Integrated development environment (IDE) for coding</a:t>
                      </a:r>
                    </a:p>
                  </a:txBody>
                  <a:tcPr anchor="ctr"/>
                </a:tc>
                <a:extLst>
                  <a:ext uri="{0D108BD9-81ED-4DB2-BD59-A6C34878D82A}">
                    <a16:rowId xmlns:a16="http://schemas.microsoft.com/office/drawing/2014/main" val="3617047948"/>
                  </a:ext>
                </a:extLst>
              </a:tr>
            </a:tbl>
          </a:graphicData>
        </a:graphic>
      </p:graphicFrame>
      <p:sp>
        <p:nvSpPr>
          <p:cNvPr id="9" name="TextBox 8">
            <a:extLst>
              <a:ext uri="{FF2B5EF4-FFF2-40B4-BE49-F238E27FC236}">
                <a16:creationId xmlns:a16="http://schemas.microsoft.com/office/drawing/2014/main" id="{1771D33C-A05A-CE31-6380-4E09195CB309}"/>
              </a:ext>
            </a:extLst>
          </p:cNvPr>
          <p:cNvSpPr txBox="1"/>
          <p:nvPr/>
        </p:nvSpPr>
        <p:spPr>
          <a:xfrm>
            <a:off x="2273559" y="398177"/>
            <a:ext cx="7644882" cy="923330"/>
          </a:xfrm>
          <a:prstGeom prst="rect">
            <a:avLst/>
          </a:prstGeom>
          <a:noFill/>
        </p:spPr>
        <p:txBody>
          <a:bodyPr wrap="square">
            <a:spAutoFit/>
          </a:bodyPr>
          <a:lstStyle/>
          <a:p>
            <a:pPr algn="ctr"/>
            <a:r>
              <a:rPr kumimoji="0" lang="en-US" sz="5400" b="1" i="0" u="none" strike="noStrike" kern="1200" cap="none" spc="0" normalizeH="0" baseline="0" noProof="0" dirty="0">
                <a:ln>
                  <a:noFill/>
                </a:ln>
                <a:effectLst/>
                <a:uLnTx/>
                <a:uFillTx/>
                <a:latin typeface="+mj-lt"/>
                <a:ea typeface="+mj-ea"/>
                <a:cs typeface="+mj-cs"/>
              </a:rPr>
              <a:t>RESOURCES REQUIRED </a:t>
            </a:r>
            <a:endParaRPr lang="en-IN" sz="3600" b="1" dirty="0">
              <a:latin typeface="+mj-lt"/>
            </a:endParaRPr>
          </a:p>
        </p:txBody>
      </p:sp>
    </p:spTree>
    <p:extLst>
      <p:ext uri="{BB962C8B-B14F-4D97-AF65-F5344CB8AC3E}">
        <p14:creationId xmlns:p14="http://schemas.microsoft.com/office/powerpoint/2010/main" val="154199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E9F8-3F3F-AD1A-92F5-2A23A7E1B544}"/>
              </a:ext>
            </a:extLst>
          </p:cNvPr>
          <p:cNvSpPr>
            <a:spLocks noGrp="1"/>
          </p:cNvSpPr>
          <p:nvPr>
            <p:ph type="title"/>
          </p:nvPr>
        </p:nvSpPr>
        <p:spPr>
          <a:xfrm>
            <a:off x="1640157" y="624110"/>
            <a:ext cx="8911687" cy="1280890"/>
          </a:xfrm>
        </p:spPr>
        <p:txBody>
          <a:bodyPr anchor="ctr"/>
          <a:lstStyle/>
          <a:p>
            <a:pPr algn="ctr"/>
            <a:r>
              <a:rPr lang="en-IN" sz="5400" b="1" i="0" dirty="0">
                <a:solidFill>
                  <a:schemeClr val="tx1"/>
                </a:solidFill>
                <a:effectLst/>
              </a:rPr>
              <a:t>METHODOLOGY</a:t>
            </a:r>
            <a:endParaRPr lang="en-IN" dirty="0">
              <a:solidFill>
                <a:schemeClr val="tx1"/>
              </a:solidFill>
            </a:endParaRPr>
          </a:p>
        </p:txBody>
      </p:sp>
      <p:sp>
        <p:nvSpPr>
          <p:cNvPr id="3" name="Content Placeholder 2">
            <a:extLst>
              <a:ext uri="{FF2B5EF4-FFF2-40B4-BE49-F238E27FC236}">
                <a16:creationId xmlns:a16="http://schemas.microsoft.com/office/drawing/2014/main" id="{EE813EA1-4682-5A87-0469-F22233EA1799}"/>
              </a:ext>
            </a:extLst>
          </p:cNvPr>
          <p:cNvSpPr>
            <a:spLocks noGrp="1"/>
          </p:cNvSpPr>
          <p:nvPr>
            <p:ph idx="1"/>
          </p:nvPr>
        </p:nvSpPr>
        <p:spPr>
          <a:xfrm>
            <a:off x="1119672" y="1853248"/>
            <a:ext cx="10195089" cy="4195481"/>
          </a:xfrm>
        </p:spPr>
        <p:txBody>
          <a:bodyPr>
            <a:normAutofit fontScale="92500" lnSpcReduction="10000"/>
          </a:bodyPr>
          <a:lstStyle/>
          <a:p>
            <a:pPr marL="0" indent="0" algn="just">
              <a:buNone/>
            </a:pPr>
            <a:r>
              <a:rPr lang="en-US" sz="2400" b="1" i="0" dirty="0">
                <a:solidFill>
                  <a:schemeClr val="tx1"/>
                </a:solidFill>
                <a:effectLst/>
                <a:latin typeface="Times New Roman" panose="02020603050405020304" pitchFamily="18" charset="0"/>
                <a:cs typeface="Times New Roman" panose="02020603050405020304" pitchFamily="18" charset="0"/>
              </a:rPr>
              <a:t>1. Hardware Components:</a:t>
            </a:r>
          </a:p>
          <a:p>
            <a:pPr marL="0" indent="0" algn="just">
              <a:buNone/>
            </a:pP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 ESP32: Utilized as a Wi-Fi module.</a:t>
            </a:r>
          </a:p>
          <a:p>
            <a:pPr marL="0" indent="0" algn="just">
              <a:buNone/>
            </a:pPr>
            <a:r>
              <a:rPr lang="en-US" sz="2400" i="0" dirty="0">
                <a:solidFill>
                  <a:schemeClr val="tx1"/>
                </a:solidFill>
                <a:effectLst/>
                <a:latin typeface="Times New Roman" panose="02020603050405020304" pitchFamily="18" charset="0"/>
                <a:cs typeface="Times New Roman" panose="02020603050405020304" pitchFamily="18" charset="0"/>
              </a:rPr>
              <a:t>   - DHT11: Functions as a temperature and humidity sensor.</a:t>
            </a:r>
          </a:p>
          <a:p>
            <a:pPr marL="0" indent="0" algn="just">
              <a:buNone/>
            </a:pPr>
            <a:r>
              <a:rPr lang="en-US" sz="2400" i="0" dirty="0">
                <a:solidFill>
                  <a:schemeClr val="tx1"/>
                </a:solidFill>
                <a:effectLst/>
                <a:latin typeface="Times New Roman" panose="02020603050405020304" pitchFamily="18" charset="0"/>
                <a:cs typeface="Times New Roman" panose="02020603050405020304" pitchFamily="18" charset="0"/>
              </a:rPr>
              <a:t>   - MAX30102: Used for SpO2 (blood oxygen saturation) monitoring.</a:t>
            </a:r>
          </a:p>
          <a:p>
            <a:pPr marL="0" indent="0" algn="just">
              <a:buNone/>
            </a:pPr>
            <a:r>
              <a:rPr lang="en-US" sz="2400" i="0" dirty="0">
                <a:solidFill>
                  <a:schemeClr val="tx1"/>
                </a:solidFill>
                <a:effectLst/>
                <a:latin typeface="Times New Roman" panose="02020603050405020304" pitchFamily="18" charset="0"/>
                <a:cs typeface="Times New Roman" panose="02020603050405020304" pitchFamily="18" charset="0"/>
              </a:rPr>
              <a:t>   - ADXL345: An accelerometer for motion sensing.</a:t>
            </a:r>
          </a:p>
          <a:p>
            <a:pPr marL="0" indent="0" algn="just">
              <a:buNone/>
            </a:pPr>
            <a:endParaRPr lang="en-US" sz="2400" b="1"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400" b="1" i="0" dirty="0">
                <a:solidFill>
                  <a:schemeClr val="tx1"/>
                </a:solidFill>
                <a:effectLst/>
                <a:latin typeface="Times New Roman" panose="02020603050405020304" pitchFamily="18" charset="0"/>
                <a:cs typeface="Times New Roman" panose="02020603050405020304" pitchFamily="18" charset="0"/>
              </a:rPr>
              <a:t>2. Backend Database:</a:t>
            </a:r>
          </a:p>
          <a:p>
            <a:pPr marL="0" indent="0" algn="just">
              <a:buNone/>
            </a:pPr>
            <a:r>
              <a:rPr lang="en-US" sz="2400" i="0" dirty="0">
                <a:solidFill>
                  <a:schemeClr val="tx1"/>
                </a:solidFill>
                <a:effectLst/>
                <a:latin typeface="Times New Roman" panose="02020603050405020304" pitchFamily="18" charset="0"/>
                <a:cs typeface="Times New Roman" panose="02020603050405020304" pitchFamily="18" charset="0"/>
              </a:rPr>
              <a:t>  - Firebase: Real-time database that allows you to store and sync data in real-time across all connected devices. It eliminates the need for manual data syncing and ensures that all updates are automatically reflected in real-time.</a:t>
            </a:r>
          </a:p>
          <a:p>
            <a:pPr marL="0" indent="0" algn="just">
              <a:buNone/>
            </a:pPr>
            <a:endParaRPr lang="en-US" sz="240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sz="2400"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58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3CF78-FC83-649A-E38E-79AB40877515}"/>
              </a:ext>
            </a:extLst>
          </p:cNvPr>
          <p:cNvSpPr>
            <a:spLocks noGrp="1"/>
          </p:cNvSpPr>
          <p:nvPr>
            <p:ph idx="1"/>
          </p:nvPr>
        </p:nvSpPr>
        <p:spPr>
          <a:xfrm>
            <a:off x="950945" y="1337873"/>
            <a:ext cx="10290110" cy="4182255"/>
          </a:xfrm>
        </p:spPr>
        <p:txBody>
          <a:bodyPr anchor="ctr">
            <a:noAutofit/>
          </a:bodyPr>
          <a:lstStyle/>
          <a:p>
            <a:pPr marL="0" indent="0" algn="just">
              <a:buNone/>
            </a:pPr>
            <a:endParaRPr lang="en-US" sz="240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3</a:t>
            </a:r>
            <a:r>
              <a:rPr lang="en-US" sz="2400" b="1" i="0" dirty="0">
                <a:solidFill>
                  <a:schemeClr val="tx1"/>
                </a:solidFill>
                <a:effectLst/>
                <a:latin typeface="Times New Roman" panose="02020603050405020304" pitchFamily="18" charset="0"/>
                <a:cs typeface="Times New Roman" panose="02020603050405020304" pitchFamily="18" charset="0"/>
              </a:rPr>
              <a:t>. Software Development:</a:t>
            </a:r>
          </a:p>
          <a:p>
            <a:pPr marL="0" indent="0" algn="just">
              <a:buNone/>
            </a:pP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 Android Studio : The development environment for creating the Android application.</a:t>
            </a:r>
          </a:p>
          <a:p>
            <a:pPr marL="0" indent="0" algn="just">
              <a:buNone/>
            </a:pPr>
            <a:endParaRPr lang="en-US" sz="2400" b="1"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4</a:t>
            </a:r>
            <a:r>
              <a:rPr lang="en-US" sz="2400" b="1" i="0" dirty="0">
                <a:solidFill>
                  <a:schemeClr val="tx1"/>
                </a:solidFill>
                <a:effectLst/>
                <a:latin typeface="Times New Roman" panose="02020603050405020304" pitchFamily="18" charset="0"/>
                <a:cs typeface="Times New Roman" panose="02020603050405020304" pitchFamily="18" charset="0"/>
              </a:rPr>
              <a:t>. Development Tool:</a:t>
            </a:r>
          </a:p>
          <a:p>
            <a:pPr marL="0" indent="0" algn="just">
              <a:buNone/>
            </a:pP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i="0" dirty="0">
                <a:solidFill>
                  <a:schemeClr val="tx1"/>
                </a:solidFill>
                <a:effectLst/>
                <a:latin typeface="Times New Roman" panose="02020603050405020304" pitchFamily="18" charset="0"/>
                <a:cs typeface="Times New Roman" panose="02020603050405020304" pitchFamily="18" charset="0"/>
              </a:rPr>
              <a:t>- Arduino IDE 1.8.15: Used for programming and uploading code to the microcontrollers.</a:t>
            </a:r>
          </a:p>
        </p:txBody>
      </p:sp>
    </p:spTree>
    <p:extLst>
      <p:ext uri="{BB962C8B-B14F-4D97-AF65-F5344CB8AC3E}">
        <p14:creationId xmlns:p14="http://schemas.microsoft.com/office/powerpoint/2010/main" val="220180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8F18-7565-CFB3-E6C2-29B2A54AFA23}"/>
              </a:ext>
            </a:extLst>
          </p:cNvPr>
          <p:cNvSpPr>
            <a:spLocks noGrp="1"/>
          </p:cNvSpPr>
          <p:nvPr>
            <p:ph type="title"/>
          </p:nvPr>
        </p:nvSpPr>
        <p:spPr>
          <a:xfrm>
            <a:off x="1640157" y="353523"/>
            <a:ext cx="8911687" cy="1280890"/>
          </a:xfrm>
        </p:spPr>
        <p:txBody>
          <a:bodyPr anchor="ctr">
            <a:normAutofit/>
          </a:bodyPr>
          <a:lstStyle/>
          <a:p>
            <a:pPr algn="ctr"/>
            <a:r>
              <a:rPr lang="en-US" sz="5400" b="1" dirty="0">
                <a:solidFill>
                  <a:schemeClr val="tx1"/>
                </a:solidFill>
              </a:rPr>
              <a:t>DEVICE WORKING</a:t>
            </a:r>
            <a:endParaRPr lang="en-IN" sz="5400" b="1" dirty="0">
              <a:solidFill>
                <a:schemeClr val="tx1"/>
              </a:solidFill>
            </a:endParaRPr>
          </a:p>
        </p:txBody>
      </p:sp>
      <p:sp>
        <p:nvSpPr>
          <p:cNvPr id="6" name="TextBox 5">
            <a:extLst>
              <a:ext uri="{FF2B5EF4-FFF2-40B4-BE49-F238E27FC236}">
                <a16:creationId xmlns:a16="http://schemas.microsoft.com/office/drawing/2014/main" id="{BDC0E4AD-B121-1DC7-94D4-FDFC2F09F705}"/>
              </a:ext>
            </a:extLst>
          </p:cNvPr>
          <p:cNvSpPr txBox="1"/>
          <p:nvPr/>
        </p:nvSpPr>
        <p:spPr>
          <a:xfrm>
            <a:off x="2557358" y="1631949"/>
            <a:ext cx="1502184" cy="246221"/>
          </a:xfrm>
          <a:prstGeom prst="rect">
            <a:avLst/>
          </a:prstGeom>
          <a:noFill/>
        </p:spPr>
        <p:txBody>
          <a:bodyPr wrap="square" rtlCol="0">
            <a:spAutoFit/>
          </a:bodyPr>
          <a:lstStyle/>
          <a:p>
            <a:r>
              <a:rPr lang="en-US" sz="1000" b="1" dirty="0"/>
              <a:t>Device with Patient</a:t>
            </a:r>
            <a:endParaRPr lang="en-IN" sz="1000" b="1" dirty="0"/>
          </a:p>
        </p:txBody>
      </p:sp>
      <p:sp>
        <p:nvSpPr>
          <p:cNvPr id="7" name="TextBox 6">
            <a:extLst>
              <a:ext uri="{FF2B5EF4-FFF2-40B4-BE49-F238E27FC236}">
                <a16:creationId xmlns:a16="http://schemas.microsoft.com/office/drawing/2014/main" id="{ECB4A4EE-EBFA-08EF-806D-2877435D2F14}"/>
              </a:ext>
            </a:extLst>
          </p:cNvPr>
          <p:cNvSpPr txBox="1"/>
          <p:nvPr/>
        </p:nvSpPr>
        <p:spPr>
          <a:xfrm>
            <a:off x="7739199" y="1878170"/>
            <a:ext cx="1959952" cy="246221"/>
          </a:xfrm>
          <a:prstGeom prst="rect">
            <a:avLst/>
          </a:prstGeom>
          <a:noFill/>
        </p:spPr>
        <p:txBody>
          <a:bodyPr wrap="square" rtlCol="0">
            <a:spAutoFit/>
          </a:bodyPr>
          <a:lstStyle/>
          <a:p>
            <a:r>
              <a:rPr lang="en-US" sz="1000" b="1" dirty="0"/>
              <a:t>Device Placed by Supervisor</a:t>
            </a:r>
            <a:endParaRPr lang="en-IN" sz="1000" b="1" dirty="0"/>
          </a:p>
        </p:txBody>
      </p:sp>
      <p:sp>
        <p:nvSpPr>
          <p:cNvPr id="8" name="TextBox 7">
            <a:extLst>
              <a:ext uri="{FF2B5EF4-FFF2-40B4-BE49-F238E27FC236}">
                <a16:creationId xmlns:a16="http://schemas.microsoft.com/office/drawing/2014/main" id="{3D16EBC0-8460-A870-5DEE-8C06D8C30BD2}"/>
              </a:ext>
            </a:extLst>
          </p:cNvPr>
          <p:cNvSpPr txBox="1"/>
          <p:nvPr/>
        </p:nvSpPr>
        <p:spPr>
          <a:xfrm>
            <a:off x="5354250" y="4253411"/>
            <a:ext cx="1566739" cy="246221"/>
          </a:xfrm>
          <a:prstGeom prst="rect">
            <a:avLst/>
          </a:prstGeom>
          <a:noFill/>
        </p:spPr>
        <p:txBody>
          <a:bodyPr wrap="square" rtlCol="0">
            <a:spAutoFit/>
          </a:bodyPr>
          <a:lstStyle/>
          <a:p>
            <a:pPr algn="ctr"/>
            <a:r>
              <a:rPr lang="en-US" sz="1000" b="1" dirty="0"/>
              <a:t>Data Stored</a:t>
            </a:r>
            <a:endParaRPr lang="en-IN" sz="1000" b="1" dirty="0"/>
          </a:p>
        </p:txBody>
      </p:sp>
      <p:sp>
        <p:nvSpPr>
          <p:cNvPr id="16" name="Oval 15">
            <a:extLst>
              <a:ext uri="{FF2B5EF4-FFF2-40B4-BE49-F238E27FC236}">
                <a16:creationId xmlns:a16="http://schemas.microsoft.com/office/drawing/2014/main" id="{3534D5E3-03DA-C59A-3A88-6153DD1AF8B6}"/>
              </a:ext>
            </a:extLst>
          </p:cNvPr>
          <p:cNvSpPr/>
          <p:nvPr/>
        </p:nvSpPr>
        <p:spPr>
          <a:xfrm>
            <a:off x="1969935" y="1411874"/>
            <a:ext cx="2631233" cy="251926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7" name="Oval 16">
            <a:extLst>
              <a:ext uri="{FF2B5EF4-FFF2-40B4-BE49-F238E27FC236}">
                <a16:creationId xmlns:a16="http://schemas.microsoft.com/office/drawing/2014/main" id="{16FC0CE8-0FBE-A173-13AE-FD6F302A680C}"/>
              </a:ext>
            </a:extLst>
          </p:cNvPr>
          <p:cNvSpPr/>
          <p:nvPr/>
        </p:nvSpPr>
        <p:spPr>
          <a:xfrm>
            <a:off x="7359519" y="1558597"/>
            <a:ext cx="2719312" cy="251277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953204BB-AB3C-12A0-5DB1-1A9D897FD3D5}"/>
              </a:ext>
            </a:extLst>
          </p:cNvPr>
          <p:cNvSpPr/>
          <p:nvPr/>
        </p:nvSpPr>
        <p:spPr>
          <a:xfrm>
            <a:off x="4871521" y="2161392"/>
            <a:ext cx="2341984" cy="118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i="0" dirty="0">
                <a:solidFill>
                  <a:schemeClr val="bg1"/>
                </a:solidFill>
                <a:effectLst/>
                <a:latin typeface="Times New Roman" panose="02020603050405020304" pitchFamily="18" charset="0"/>
                <a:cs typeface="Times New Roman" panose="02020603050405020304" pitchFamily="18" charset="0"/>
              </a:rPr>
              <a:t>Wireless Communication Technologies </a:t>
            </a:r>
            <a:endParaRPr lang="en-IN" sz="1000" b="1" dirty="0">
              <a:solidFill>
                <a:schemeClr val="bg1"/>
              </a:solidFill>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8CF580D0-2747-1F7B-988E-9D656EE40625}"/>
              </a:ext>
            </a:extLst>
          </p:cNvPr>
          <p:cNvSpPr/>
          <p:nvPr/>
        </p:nvSpPr>
        <p:spPr>
          <a:xfrm>
            <a:off x="4601168" y="4035816"/>
            <a:ext cx="2989846" cy="265718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34" name="Connector: Curved 33">
            <a:extLst>
              <a:ext uri="{FF2B5EF4-FFF2-40B4-BE49-F238E27FC236}">
                <a16:creationId xmlns:a16="http://schemas.microsoft.com/office/drawing/2014/main" id="{07E5F7E2-BA51-CFAF-14E5-F7CE099F666C}"/>
              </a:ext>
            </a:extLst>
          </p:cNvPr>
          <p:cNvCxnSpPr>
            <a:cxnSpLocks/>
            <a:stCxn id="16" idx="4"/>
            <a:endCxn id="32" idx="2"/>
          </p:cNvCxnSpPr>
          <p:nvPr/>
        </p:nvCxnSpPr>
        <p:spPr>
          <a:xfrm rot="16200000" flipH="1">
            <a:off x="3226725" y="3989965"/>
            <a:ext cx="1433270" cy="131561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8074D4C6-ED38-023A-1954-05B7E5455073}"/>
              </a:ext>
            </a:extLst>
          </p:cNvPr>
          <p:cNvCxnSpPr>
            <a:cxnSpLocks/>
            <a:stCxn id="17" idx="4"/>
            <a:endCxn id="32" idx="6"/>
          </p:cNvCxnSpPr>
          <p:nvPr/>
        </p:nvCxnSpPr>
        <p:spPr>
          <a:xfrm rot="5400000">
            <a:off x="7508578" y="4153811"/>
            <a:ext cx="1293034" cy="1128161"/>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243142E5-CDD7-20C4-BCFC-9DB5D1F809C4}"/>
              </a:ext>
            </a:extLst>
          </p:cNvPr>
          <p:cNvSpPr txBox="1"/>
          <p:nvPr/>
        </p:nvSpPr>
        <p:spPr>
          <a:xfrm rot="3209288">
            <a:off x="3253455" y="4508253"/>
            <a:ext cx="1128502"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Transfer</a:t>
            </a:r>
            <a:endParaRPr lang="en-IN" sz="1200" b="1"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214F85A-12B4-5C5F-D536-051BF35123DB}"/>
              </a:ext>
            </a:extLst>
          </p:cNvPr>
          <p:cNvSpPr txBox="1"/>
          <p:nvPr/>
        </p:nvSpPr>
        <p:spPr>
          <a:xfrm rot="18561152">
            <a:off x="7718333" y="4550597"/>
            <a:ext cx="1128502"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Transfer</a:t>
            </a:r>
            <a:endParaRPr lang="en-IN" sz="1200" b="1" dirty="0">
              <a:latin typeface="Times New Roman" panose="02020603050405020304" pitchFamily="18" charset="0"/>
              <a:cs typeface="Times New Roman" panose="02020603050405020304" pitchFamily="18" charset="0"/>
            </a:endParaRPr>
          </a:p>
        </p:txBody>
      </p:sp>
      <p:pic>
        <p:nvPicPr>
          <p:cNvPr id="3080" name="Picture 8">
            <a:extLst>
              <a:ext uri="{FF2B5EF4-FFF2-40B4-BE49-F238E27FC236}">
                <a16:creationId xmlns:a16="http://schemas.microsoft.com/office/drawing/2014/main" id="{CFA77772-AD72-3F52-7FCF-5832E50BF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026" y="4433547"/>
            <a:ext cx="2364130" cy="23641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6,000+ Wrist Band Stock Illustrations, Royalty-Free Vector ...">
            <a:extLst>
              <a:ext uri="{FF2B5EF4-FFF2-40B4-BE49-F238E27FC236}">
                <a16:creationId xmlns:a16="http://schemas.microsoft.com/office/drawing/2014/main" id="{546E758D-2764-495C-6A7D-2946AD2672D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56000" y1="57843" x2="56000" y2="57843"/>
                        <a14:foregroundMark x1="56000" y1="77288" x2="56000" y2="77288"/>
                        <a14:foregroundMark x1="56000" y1="77288" x2="56000" y2="77288"/>
                        <a14:foregroundMark x1="56000" y1="77288" x2="56000" y2="77288"/>
                        <a14:foregroundMark x1="63579" y1="43627" x2="63579" y2="43627"/>
                      </a14:backgroundRemoval>
                    </a14:imgEffect>
                  </a14:imgLayer>
                </a14:imgProps>
              </a:ext>
              <a:ext uri="{28A0092B-C50C-407E-A947-70E740481C1C}">
                <a14:useLocalDpi xmlns:a14="http://schemas.microsoft.com/office/drawing/2010/main" val="0"/>
              </a:ext>
            </a:extLst>
          </a:blip>
          <a:srcRect/>
          <a:stretch>
            <a:fillRect/>
          </a:stretch>
        </p:blipFill>
        <p:spPr bwMode="auto">
          <a:xfrm>
            <a:off x="2210254" y="1657788"/>
            <a:ext cx="1941145" cy="2501011"/>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Bed Patient Hospital, bed transparent background PNG clipart | HiClipart">
            <a:extLst>
              <a:ext uri="{FF2B5EF4-FFF2-40B4-BE49-F238E27FC236}">
                <a16:creationId xmlns:a16="http://schemas.microsoft.com/office/drawing/2014/main" id="{0AFA01FE-C6F0-4BDA-5160-5F640195589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732" b="89933" l="4750" r="93500">
                        <a14:foregroundMark x1="7875" y1="47148" x2="7875" y2="47148"/>
                        <a14:foregroundMark x1="39375" y1="14262" x2="39375" y2="14262"/>
                        <a14:foregroundMark x1="12625" y1="88758" x2="12625" y2="88758"/>
                        <a14:foregroundMark x1="86000" y1="89094" x2="86000" y2="89094"/>
                        <a14:foregroundMark x1="87875" y1="86577" x2="87875" y2="86577"/>
                        <a14:foregroundMark x1="34375" y1="11577" x2="34375" y2="11577"/>
                        <a14:foregroundMark x1="4750" y1="42617" x2="4750" y2="42617"/>
                        <a14:foregroundMark x1="93500" y1="58557" x2="93500" y2="58557"/>
                        <a14:foregroundMark x1="35750" y1="20973" x2="35750" y2="20973"/>
                      </a14:backgroundRemoval>
                    </a14:imgEffect>
                  </a14:imgLayer>
                </a14:imgProps>
              </a:ext>
              <a:ext uri="{28A0092B-C50C-407E-A947-70E740481C1C}">
                <a14:useLocalDpi xmlns:a14="http://schemas.microsoft.com/office/drawing/2010/main" val="0"/>
              </a:ext>
            </a:extLst>
          </a:blip>
          <a:srcRect/>
          <a:stretch>
            <a:fillRect/>
          </a:stretch>
        </p:blipFill>
        <p:spPr bwMode="auto">
          <a:xfrm>
            <a:off x="7673998" y="2092176"/>
            <a:ext cx="2290064" cy="170609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EE39B792-775D-0DBF-1B89-4E9CFBD801BF}"/>
              </a:ext>
            </a:extLst>
          </p:cNvPr>
          <p:cNvCxnSpPr/>
          <p:nvPr/>
        </p:nvCxnSpPr>
        <p:spPr>
          <a:xfrm>
            <a:off x="7591014" y="5403240"/>
            <a:ext cx="1794093" cy="4685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EE6F54E-EB28-EDEB-622C-EE7F135D7A5F}"/>
              </a:ext>
            </a:extLst>
          </p:cNvPr>
          <p:cNvSpPr/>
          <p:nvPr/>
        </p:nvSpPr>
        <p:spPr>
          <a:xfrm>
            <a:off x="9385107" y="5054600"/>
            <a:ext cx="2062480" cy="15646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30" name="Picture 6" descr="Computer Clipart Images | Free Download | PNG Transparent Background -  Pngtree">
            <a:extLst>
              <a:ext uri="{FF2B5EF4-FFF2-40B4-BE49-F238E27FC236}">
                <a16:creationId xmlns:a16="http://schemas.microsoft.com/office/drawing/2014/main" id="{AFAAFE91-8FD6-EC2A-7C23-8C1BCAE0DB6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5333" r="91500">
                        <a14:foregroundMark x1="15583" y1="62500" x2="15583" y2="62500"/>
                        <a14:foregroundMark x1="15583" y1="62500" x2="15583" y2="62500"/>
                        <a14:foregroundMark x1="15583" y1="62500" x2="15583" y2="62500"/>
                        <a14:foregroundMark x1="5500" y1="40417" x2="5500" y2="40417"/>
                        <a14:foregroundMark x1="5500" y1="40417" x2="5500" y2="40417"/>
                        <a14:foregroundMark x1="14333" y1="30583" x2="14333" y2="30583"/>
                        <a14:foregroundMark x1="14333" y1="30583" x2="14333" y2="30583"/>
                        <a14:foregroundMark x1="61583" y1="79750" x2="61583" y2="79750"/>
                        <a14:foregroundMark x1="61583" y1="79750" x2="61583" y2="79750"/>
                        <a14:foregroundMark x1="61583" y1="79750" x2="61583" y2="79750"/>
                        <a14:foregroundMark x1="63500" y1="77417" x2="63500" y2="77417"/>
                        <a14:foregroundMark x1="63500" y1="77417" x2="63500" y2="77417"/>
                        <a14:foregroundMark x1="58167" y1="76583" x2="58167" y2="76583"/>
                        <a14:foregroundMark x1="58167" y1="76583" x2="58167" y2="76583"/>
                        <a14:foregroundMark x1="77500" y1="78167" x2="77500" y2="78167"/>
                        <a14:foregroundMark x1="77500" y1="78167" x2="77500" y2="78167"/>
                        <a14:foregroundMark x1="91583" y1="31167" x2="91583" y2="31167"/>
                        <a14:foregroundMark x1="91583" y1="31167" x2="91583" y2="31167"/>
                        <a14:foregroundMark x1="70583" y1="77167" x2="70583" y2="77167"/>
                        <a14:foregroundMark x1="70583" y1="77167" x2="70583" y2="77167"/>
                        <a14:foregroundMark x1="69083" y1="79000" x2="69083" y2="79000"/>
                        <a14:foregroundMark x1="69083" y1="79000" x2="69083" y2="79000"/>
                        <a14:foregroundMark x1="69083" y1="79000" x2="69083" y2="79000"/>
                        <a14:foregroundMark x1="67583" y1="76917" x2="67583" y2="76917"/>
                        <a14:foregroundMark x1="67583" y1="76917" x2="67583" y2="76917"/>
                        <a14:foregroundMark x1="67583" y1="76917" x2="67583" y2="76917"/>
                        <a14:foregroundMark x1="67583" y1="76917" x2="67583" y2="76917"/>
                        <a14:foregroundMark x1="67167" y1="77583" x2="67167" y2="77583"/>
                        <a14:foregroundMark x1="67167" y1="77583" x2="67167" y2="77583"/>
                        <a14:foregroundMark x1="67167" y1="77583" x2="67167" y2="77583"/>
                        <a14:foregroundMark x1="67167" y1="77583" x2="67167" y2="77583"/>
                        <a14:foregroundMark x1="67167" y1="77583" x2="67167" y2="77583"/>
                        <a14:foregroundMark x1="19167" y1="48750" x2="19167" y2="48750"/>
                        <a14:foregroundMark x1="19167" y1="48750" x2="19167" y2="48750"/>
                        <a14:foregroundMark x1="19167" y1="48750" x2="19167" y2="48750"/>
                        <a14:foregroundMark x1="19167" y1="48750" x2="19167" y2="48750"/>
                        <a14:foregroundMark x1="19167" y1="48750" x2="19167" y2="48750"/>
                        <a14:foregroundMark x1="13667" y1="50500" x2="13667" y2="50500"/>
                        <a14:foregroundMark x1="13667" y1="50500" x2="13667" y2="50500"/>
                        <a14:foregroundMark x1="13667" y1="50500" x2="13667" y2="50500"/>
                        <a14:foregroundMark x1="13667" y1="50500" x2="11250" y2="63333"/>
                        <a14:foregroundMark x1="12333" y1="59750" x2="12333" y2="59750"/>
                        <a14:foregroundMark x1="12333" y1="59750" x2="12333" y2="59750"/>
                        <a14:foregroundMark x1="12333" y1="59750" x2="12333" y2="59750"/>
                        <a14:foregroundMark x1="5333" y1="14917" x2="5333" y2="62250"/>
                        <a14:foregroundMark x1="5333" y1="62250" x2="36083" y2="80833"/>
                        <a14:foregroundMark x1="36083" y1="80833" x2="33083" y2="35333"/>
                        <a14:foregroundMark x1="33083" y1="35333" x2="7917" y2="15167"/>
                        <a14:foregroundMark x1="70333" y1="80167" x2="70333" y2="80167"/>
                        <a14:backgroundMark x1="84500" y1="70667" x2="84500" y2="70667"/>
                      </a14:backgroundRemoval>
                    </a14:imgEffect>
                  </a14:imgLayer>
                </a14:imgProps>
              </a:ext>
              <a:ext uri="{28A0092B-C50C-407E-A947-70E740481C1C}">
                <a14:useLocalDpi xmlns:a14="http://schemas.microsoft.com/office/drawing/2010/main" val="0"/>
              </a:ext>
            </a:extLst>
          </a:blip>
          <a:srcRect/>
          <a:stretch>
            <a:fillRect/>
          </a:stretch>
        </p:blipFill>
        <p:spPr bwMode="auto">
          <a:xfrm>
            <a:off x="9739791" y="5182667"/>
            <a:ext cx="1396103" cy="13218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2DC3623-C009-9C8C-2CA6-FBEC1768D3C0}"/>
              </a:ext>
            </a:extLst>
          </p:cNvPr>
          <p:cNvSpPr txBox="1"/>
          <p:nvPr/>
        </p:nvSpPr>
        <p:spPr>
          <a:xfrm>
            <a:off x="9596972" y="5067904"/>
            <a:ext cx="1566739" cy="246221"/>
          </a:xfrm>
          <a:prstGeom prst="rect">
            <a:avLst/>
          </a:prstGeom>
          <a:noFill/>
        </p:spPr>
        <p:txBody>
          <a:bodyPr wrap="square" rtlCol="0">
            <a:spAutoFit/>
          </a:bodyPr>
          <a:lstStyle/>
          <a:p>
            <a:pPr algn="ctr"/>
            <a:r>
              <a:rPr lang="en-US" sz="1000" b="1" dirty="0"/>
              <a:t>Monitoring Device</a:t>
            </a:r>
            <a:endParaRPr lang="en-IN" sz="1000" b="1" dirty="0"/>
          </a:p>
        </p:txBody>
      </p:sp>
    </p:spTree>
    <p:extLst>
      <p:ext uri="{BB962C8B-B14F-4D97-AF65-F5344CB8AC3E}">
        <p14:creationId xmlns:p14="http://schemas.microsoft.com/office/powerpoint/2010/main" val="168489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C322-DBF9-6227-1E2C-D18FF1AF1B65}"/>
              </a:ext>
            </a:extLst>
          </p:cNvPr>
          <p:cNvSpPr>
            <a:spLocks noGrp="1"/>
          </p:cNvSpPr>
          <p:nvPr>
            <p:ph type="title"/>
          </p:nvPr>
        </p:nvSpPr>
        <p:spPr>
          <a:xfrm>
            <a:off x="182952" y="536452"/>
            <a:ext cx="787432" cy="5631083"/>
          </a:xfrm>
          <a:prstGeom prst="homePlate">
            <a:avLst>
              <a:gd name="adj" fmla="val 47589"/>
            </a:avLst>
          </a:prstGeom>
          <a:ln/>
        </p:spPr>
        <p:style>
          <a:lnRef idx="1">
            <a:schemeClr val="accent2"/>
          </a:lnRef>
          <a:fillRef idx="2">
            <a:schemeClr val="accent2"/>
          </a:fillRef>
          <a:effectRef idx="1">
            <a:schemeClr val="accent2"/>
          </a:effectRef>
          <a:fontRef idx="minor">
            <a:schemeClr val="dk1"/>
          </a:fontRef>
        </p:style>
        <p:txBody>
          <a:bodyPr vert="wordArtVert">
            <a:noAutofit/>
          </a:bodyPr>
          <a:lstStyle/>
          <a:p>
            <a:pPr algn="ctr"/>
            <a:r>
              <a:rPr lang="en-US" sz="1600" b="1" dirty="0">
                <a:solidFill>
                  <a:schemeClr val="tx1"/>
                </a:solidFill>
              </a:rPr>
              <a:t>SYSTEM ARCHITECTURE</a:t>
            </a:r>
            <a:endParaRPr lang="en-IN" sz="1600" dirty="0">
              <a:solidFill>
                <a:schemeClr val="tx1"/>
              </a:solidFill>
            </a:endParaRPr>
          </a:p>
        </p:txBody>
      </p:sp>
      <p:pic>
        <p:nvPicPr>
          <p:cNvPr id="4" name="Picture 3">
            <a:extLst>
              <a:ext uri="{FF2B5EF4-FFF2-40B4-BE49-F238E27FC236}">
                <a16:creationId xmlns:a16="http://schemas.microsoft.com/office/drawing/2014/main" id="{2069C450-0126-5644-6184-174C3566A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605" y="1"/>
            <a:ext cx="9951396" cy="6858000"/>
          </a:xfrm>
          <a:prstGeom prst="rect">
            <a:avLst/>
          </a:prstGeom>
        </p:spPr>
      </p:pic>
    </p:spTree>
    <p:extLst>
      <p:ext uri="{BB962C8B-B14F-4D97-AF65-F5344CB8AC3E}">
        <p14:creationId xmlns:p14="http://schemas.microsoft.com/office/powerpoint/2010/main" val="119921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9F03-4AC6-FEB2-9BC9-41E2E8AA5537}"/>
              </a:ext>
            </a:extLst>
          </p:cNvPr>
          <p:cNvSpPr>
            <a:spLocks noGrp="1"/>
          </p:cNvSpPr>
          <p:nvPr>
            <p:ph type="title"/>
          </p:nvPr>
        </p:nvSpPr>
        <p:spPr>
          <a:xfrm>
            <a:off x="1076959" y="2679451"/>
            <a:ext cx="4400110" cy="749549"/>
          </a:xfrm>
        </p:spPr>
        <p:txBody>
          <a:bodyPr anchor="ctr">
            <a:normAutofit fontScale="90000"/>
          </a:bodyPr>
          <a:lstStyle/>
          <a:p>
            <a:pPr algn="ctr"/>
            <a:r>
              <a:rPr lang="en-US" sz="6000" b="1" dirty="0">
                <a:solidFill>
                  <a:schemeClr val="tx1"/>
                </a:solidFill>
              </a:rPr>
              <a:t>FLOWCHART</a:t>
            </a:r>
            <a:endParaRPr lang="en-IN" sz="4800" dirty="0">
              <a:solidFill>
                <a:schemeClr val="tx1"/>
              </a:solidFill>
            </a:endParaRPr>
          </a:p>
        </p:txBody>
      </p:sp>
      <p:pic>
        <p:nvPicPr>
          <p:cNvPr id="1026" name="Picture 2">
            <a:extLst>
              <a:ext uri="{FF2B5EF4-FFF2-40B4-BE49-F238E27FC236}">
                <a16:creationId xmlns:a16="http://schemas.microsoft.com/office/drawing/2014/main" id="{F25EF2FA-963F-8AE7-34A5-10B3D013ED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680"/>
          <a:stretch/>
        </p:blipFill>
        <p:spPr bwMode="auto">
          <a:xfrm>
            <a:off x="7614278" y="0"/>
            <a:ext cx="2234259" cy="6886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58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8038-BDAA-86F8-C348-6E5CBA6A3F9F}"/>
              </a:ext>
            </a:extLst>
          </p:cNvPr>
          <p:cNvSpPr>
            <a:spLocks noGrp="1"/>
          </p:cNvSpPr>
          <p:nvPr>
            <p:ph type="title"/>
          </p:nvPr>
        </p:nvSpPr>
        <p:spPr>
          <a:xfrm>
            <a:off x="2030011" y="406189"/>
            <a:ext cx="8911687" cy="1280890"/>
          </a:xfrm>
        </p:spPr>
        <p:txBody>
          <a:bodyPr anchor="ctr">
            <a:noAutofit/>
          </a:bodyPr>
          <a:lstStyle/>
          <a:p>
            <a:pPr>
              <a:lnSpc>
                <a:spcPct val="150000"/>
              </a:lnSpc>
              <a:buClr>
                <a:schemeClr val="tx1"/>
              </a:buClr>
              <a:buSzPct val="95000"/>
            </a:pPr>
            <a:r>
              <a:rPr lang="en-IN" sz="5400" b="1" kern="1200" dirty="0">
                <a:solidFill>
                  <a:schemeClr val="tx1"/>
                </a:solidFill>
                <a:effectLst/>
                <a:cs typeface="Times New Roman" panose="02020603050405020304" pitchFamily="18" charset="0"/>
              </a:rPr>
              <a:t>DEVELOPMENT PROCESS</a:t>
            </a:r>
          </a:p>
        </p:txBody>
      </p:sp>
      <p:sp>
        <p:nvSpPr>
          <p:cNvPr id="3" name="Content Placeholder 2">
            <a:extLst>
              <a:ext uri="{FF2B5EF4-FFF2-40B4-BE49-F238E27FC236}">
                <a16:creationId xmlns:a16="http://schemas.microsoft.com/office/drawing/2014/main" id="{6FA6E75B-2CF0-F7DA-9F3D-CFE454C8E31C}"/>
              </a:ext>
            </a:extLst>
          </p:cNvPr>
          <p:cNvSpPr>
            <a:spLocks noGrp="1"/>
          </p:cNvSpPr>
          <p:nvPr>
            <p:ph idx="1"/>
          </p:nvPr>
        </p:nvSpPr>
        <p:spPr>
          <a:xfrm>
            <a:off x="1250302" y="1687079"/>
            <a:ext cx="10103498" cy="4561320"/>
          </a:xfrm>
        </p:spPr>
        <p:txBody>
          <a:bodyPr anchor="ctr">
            <a:normAutofit fontScale="32500" lnSpcReduction="20000"/>
          </a:bodyPr>
          <a:lstStyle/>
          <a:p>
            <a:pPr marL="0" indent="0" algn="just">
              <a:buNone/>
            </a:pPr>
            <a:r>
              <a:rPr lang="en-US" sz="5100" b="1" i="0" dirty="0">
                <a:solidFill>
                  <a:schemeClr val="tx1"/>
                </a:solidFill>
                <a:effectLst/>
                <a:latin typeface="Times New Roman" panose="02020603050405020304" pitchFamily="18" charset="0"/>
                <a:cs typeface="Times New Roman" panose="02020603050405020304" pitchFamily="18" charset="0"/>
              </a:rPr>
              <a:t>A)</a:t>
            </a: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500" b="1" i="0" dirty="0">
                <a:solidFill>
                  <a:schemeClr val="tx1"/>
                </a:solidFill>
                <a:effectLst/>
                <a:latin typeface="Times New Roman" panose="02020603050405020304" pitchFamily="18" charset="0"/>
                <a:cs typeface="Times New Roman" panose="02020603050405020304" pitchFamily="18" charset="0"/>
              </a:rPr>
              <a:t>MONITORS :</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Sp02</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Body Temperature</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Room Temperature</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Room Humidity</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Motion</a:t>
            </a:r>
          </a:p>
          <a:p>
            <a:pPr marL="0" indent="0" algn="just">
              <a:buNone/>
            </a:pPr>
            <a:r>
              <a:rPr lang="en-US" sz="5500" b="1" i="0" dirty="0">
                <a:solidFill>
                  <a:schemeClr val="tx1"/>
                </a:solidFill>
                <a:effectLst/>
                <a:latin typeface="Times New Roman" panose="02020603050405020304" pitchFamily="18" charset="0"/>
                <a:cs typeface="Times New Roman" panose="02020603050405020304" pitchFamily="18" charset="0"/>
              </a:rPr>
              <a:t>B)</a:t>
            </a:r>
            <a:r>
              <a:rPr lang="en-US" sz="5500" i="0" dirty="0">
                <a:solidFill>
                  <a:schemeClr val="tx1"/>
                </a:solidFill>
                <a:effectLst/>
                <a:latin typeface="Times New Roman" panose="02020603050405020304" pitchFamily="18" charset="0"/>
                <a:cs typeface="Times New Roman" panose="02020603050405020304" pitchFamily="18" charset="0"/>
              </a:rPr>
              <a:t> </a:t>
            </a:r>
            <a:r>
              <a:rPr lang="en-US" sz="5500" b="1" i="0" dirty="0">
                <a:solidFill>
                  <a:schemeClr val="tx1"/>
                </a:solidFill>
                <a:effectLst/>
                <a:latin typeface="Times New Roman" panose="02020603050405020304" pitchFamily="18" charset="0"/>
                <a:cs typeface="Times New Roman" panose="02020603050405020304" pitchFamily="18" charset="0"/>
              </a:rPr>
              <a:t>ALERTS :</a:t>
            </a:r>
            <a:r>
              <a:rPr lang="en-US" sz="5500" b="0" i="0" dirty="0">
                <a:solidFill>
                  <a:schemeClr val="tx1"/>
                </a:solidFill>
                <a:effectLst/>
                <a:latin typeface="Times New Roman" panose="02020603050405020304" pitchFamily="18" charset="0"/>
                <a:cs typeface="Times New Roman" panose="02020603050405020304" pitchFamily="18" charset="0"/>
              </a:rPr>
              <a:t>When Person under surveillance</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Moves above the set distance.</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Sp02 /Body Temperature is undesirable.</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Room Temperature /Room Humidity is undesirable.</a:t>
            </a:r>
          </a:p>
          <a:p>
            <a:pPr marL="0" indent="0" algn="just">
              <a:buNone/>
            </a:pPr>
            <a:r>
              <a:rPr lang="en-US" sz="5500" b="0" i="0" dirty="0">
                <a:solidFill>
                  <a:schemeClr val="tx1"/>
                </a:solidFill>
                <a:effectLst/>
                <a:latin typeface="Times New Roman" panose="02020603050405020304" pitchFamily="18" charset="0"/>
                <a:cs typeface="Times New Roman" panose="02020603050405020304" pitchFamily="18" charset="0"/>
              </a:rPr>
              <a:t>• Motion ( For necessary Observations).</a:t>
            </a:r>
          </a:p>
          <a:p>
            <a:pPr marL="0" indent="0" algn="just">
              <a:buNone/>
            </a:pPr>
            <a:r>
              <a:rPr lang="en-US" sz="5500" b="1" i="0" dirty="0">
                <a:solidFill>
                  <a:schemeClr val="tx1"/>
                </a:solidFill>
                <a:effectLst/>
                <a:latin typeface="Times New Roman" panose="02020603050405020304" pitchFamily="18" charset="0"/>
                <a:cs typeface="Times New Roman" panose="02020603050405020304" pitchFamily="18" charset="0"/>
              </a:rPr>
              <a:t>C)</a:t>
            </a:r>
            <a:r>
              <a:rPr lang="en-US" sz="5500" b="0" i="0" dirty="0">
                <a:solidFill>
                  <a:schemeClr val="tx1"/>
                </a:solidFill>
                <a:effectLst/>
                <a:latin typeface="Times New Roman" panose="02020603050405020304" pitchFamily="18" charset="0"/>
                <a:cs typeface="Times New Roman" panose="02020603050405020304" pitchFamily="18" charset="0"/>
              </a:rPr>
              <a:t> </a:t>
            </a:r>
            <a:r>
              <a:rPr lang="en-US" sz="5500" b="1" i="0" dirty="0">
                <a:solidFill>
                  <a:schemeClr val="tx1"/>
                </a:solidFill>
                <a:effectLst/>
                <a:latin typeface="Times New Roman" panose="02020603050405020304" pitchFamily="18" charset="0"/>
                <a:cs typeface="Times New Roman" panose="02020603050405020304" pitchFamily="18" charset="0"/>
              </a:rPr>
              <a:t>COLLECTS :</a:t>
            </a:r>
            <a:r>
              <a:rPr lang="en-US" sz="5500" b="0" i="0" dirty="0">
                <a:solidFill>
                  <a:schemeClr val="tx1"/>
                </a:solidFill>
                <a:effectLst/>
                <a:latin typeface="Times New Roman" panose="02020603050405020304" pitchFamily="18" charset="0"/>
                <a:cs typeface="Times New Roman" panose="02020603050405020304" pitchFamily="18" charset="0"/>
              </a:rPr>
              <a:t>Data for Observation and Analysis</a:t>
            </a:r>
          </a:p>
        </p:txBody>
      </p:sp>
    </p:spTree>
    <p:extLst>
      <p:ext uri="{BB962C8B-B14F-4D97-AF65-F5344CB8AC3E}">
        <p14:creationId xmlns:p14="http://schemas.microsoft.com/office/powerpoint/2010/main" val="4186703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B3912-3ED9-B98E-0E6C-7B89DA077753}"/>
              </a:ext>
            </a:extLst>
          </p:cNvPr>
          <p:cNvSpPr>
            <a:spLocks noGrp="1"/>
          </p:cNvSpPr>
          <p:nvPr>
            <p:ph idx="1"/>
          </p:nvPr>
        </p:nvSpPr>
        <p:spPr>
          <a:xfrm>
            <a:off x="1497330" y="563880"/>
            <a:ext cx="9197340" cy="5913120"/>
          </a:xfrm>
        </p:spPr>
        <p:txBody>
          <a:bodyPr>
            <a:noAutofit/>
          </a:bodyPr>
          <a:lstStyle/>
          <a:p>
            <a:endParaRPr lang="en-IN" sz="1600" dirty="0"/>
          </a:p>
          <a:p>
            <a:r>
              <a:rPr lang="en-IN" sz="2400" b="1" dirty="0">
                <a:latin typeface="Times New Roman" panose="02020603050405020304" pitchFamily="18" charset="0"/>
                <a:cs typeface="Times New Roman" panose="02020603050405020304" pitchFamily="18" charset="0"/>
              </a:rPr>
              <a:t>WORKING</a:t>
            </a:r>
          </a:p>
          <a:p>
            <a:r>
              <a:rPr lang="en-US" sz="2000" dirty="0">
                <a:latin typeface="Times New Roman" panose="02020603050405020304" pitchFamily="18" charset="0"/>
                <a:cs typeface="Times New Roman" panose="02020603050405020304" pitchFamily="18" charset="0"/>
              </a:rPr>
              <a:t>STEP 1:Supervisor sets the Parameters and Distance for the person under observation.</a:t>
            </a:r>
          </a:p>
          <a:p>
            <a:r>
              <a:rPr lang="en-US" sz="2000" dirty="0">
                <a:latin typeface="Times New Roman" panose="02020603050405020304" pitchFamily="18" charset="0"/>
                <a:cs typeface="Times New Roman" panose="02020603050405020304" pitchFamily="18" charset="0"/>
              </a:rPr>
              <a:t>STEP 2:Pairs the Bluetooth in module B.</a:t>
            </a:r>
          </a:p>
          <a:p>
            <a:r>
              <a:rPr lang="en-US" sz="2000" dirty="0">
                <a:latin typeface="Times New Roman" panose="02020603050405020304" pitchFamily="18" charset="0"/>
                <a:cs typeface="Times New Roman" panose="02020603050405020304" pitchFamily="18" charset="0"/>
              </a:rPr>
              <a:t>STEP 3:Ties the Module A to Patient's hand.</a:t>
            </a:r>
          </a:p>
          <a:p>
            <a:r>
              <a:rPr lang="en-US" sz="2000" dirty="0">
                <a:latin typeface="Times New Roman" panose="02020603050405020304" pitchFamily="18" charset="0"/>
                <a:cs typeface="Times New Roman" panose="02020603050405020304" pitchFamily="18" charset="0"/>
              </a:rPr>
              <a:t>STEP 4:Module B is kept within the range.</a:t>
            </a:r>
          </a:p>
          <a:p>
            <a:r>
              <a:rPr lang="en-US" sz="2000" dirty="0">
                <a:latin typeface="Times New Roman" panose="02020603050405020304" pitchFamily="18" charset="0"/>
                <a:cs typeface="Times New Roman" panose="02020603050405020304" pitchFamily="18" charset="0"/>
              </a:rPr>
              <a:t>STEP 5:Monitoring Starts.</a:t>
            </a:r>
          </a:p>
          <a:p>
            <a:pPr marL="0" indent="0">
              <a:buNone/>
            </a:pPr>
            <a:endParaRPr lang="en-US" sz="16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ALERT CASES</a:t>
            </a:r>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CASE 1: Moves above the set distance .</a:t>
            </a:r>
          </a:p>
          <a:p>
            <a:r>
              <a:rPr lang="en-US" sz="2000" dirty="0">
                <a:latin typeface="Times New Roman" panose="02020603050405020304" pitchFamily="18" charset="0"/>
                <a:cs typeface="Times New Roman" panose="02020603050405020304" pitchFamily="18" charset="0"/>
              </a:rPr>
              <a:t>CASE 2: Sp02 /Body Temperature is undesirable.</a:t>
            </a:r>
          </a:p>
          <a:p>
            <a:r>
              <a:rPr lang="en-US" sz="2000" dirty="0">
                <a:latin typeface="Times New Roman" panose="02020603050405020304" pitchFamily="18" charset="0"/>
                <a:cs typeface="Times New Roman" panose="02020603050405020304" pitchFamily="18" charset="0"/>
              </a:rPr>
              <a:t>CASE 3: Room Temperature 'Room Humidity is undesirable.</a:t>
            </a:r>
          </a:p>
          <a:p>
            <a:r>
              <a:rPr lang="en-US" sz="2000" dirty="0">
                <a:latin typeface="Times New Roman" panose="02020603050405020304" pitchFamily="18" charset="0"/>
                <a:cs typeface="Times New Roman" panose="02020603050405020304" pitchFamily="18" charset="0"/>
              </a:rPr>
              <a:t>CASE 4: Motion ( For necessary Observations).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540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670F-267D-9239-83FB-7DB5B91FEC7F}"/>
              </a:ext>
            </a:extLst>
          </p:cNvPr>
          <p:cNvSpPr>
            <a:spLocks noGrp="1"/>
          </p:cNvSpPr>
          <p:nvPr>
            <p:ph type="title"/>
          </p:nvPr>
        </p:nvSpPr>
        <p:spPr>
          <a:xfrm>
            <a:off x="1640157" y="624110"/>
            <a:ext cx="8911687" cy="1280890"/>
          </a:xfrm>
        </p:spPr>
        <p:txBody>
          <a:bodyPr anchor="ctr">
            <a:normAutofit/>
          </a:bodyPr>
          <a:lstStyle/>
          <a:p>
            <a:pPr algn="ctr"/>
            <a:r>
              <a:rPr lang="en-US" sz="5400" b="1" dirty="0">
                <a:solidFill>
                  <a:schemeClr val="tx1"/>
                </a:solidFill>
                <a:cs typeface="Times New Roman" panose="02020603050405020304" pitchFamily="18" charset="0"/>
              </a:rPr>
              <a:t>IMPLEMENTATION</a:t>
            </a:r>
            <a:endParaRPr lang="en-IN" sz="5400" b="1"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D1427433-CB05-767B-DC30-517B15CEB05E}"/>
              </a:ext>
            </a:extLst>
          </p:cNvPr>
          <p:cNvSpPr>
            <a:spLocks noGrp="1"/>
          </p:cNvSpPr>
          <p:nvPr>
            <p:ph idx="1"/>
          </p:nvPr>
        </p:nvSpPr>
        <p:spPr>
          <a:xfrm>
            <a:off x="1046593" y="2393303"/>
            <a:ext cx="10098814" cy="3694922"/>
          </a:xfrm>
        </p:spPr>
        <p:txBody>
          <a:bodyPr>
            <a:normAutofit/>
          </a:bodyPr>
          <a:lstStyle/>
          <a:p>
            <a:pPr marL="0" indent="0" algn="just">
              <a:lnSpc>
                <a:spcPct val="110000"/>
              </a:lnSpc>
              <a:buNone/>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HealthSense</a:t>
            </a:r>
            <a:r>
              <a:rPr lang="en-US" sz="2400" dirty="0">
                <a:latin typeface="Times New Roman" panose="02020603050405020304" pitchFamily="18" charset="0"/>
                <a:cs typeface="Times New Roman" panose="02020603050405020304" pitchFamily="18" charset="0"/>
              </a:rPr>
              <a:t> project combines hardware and software components to enable comprehensive health monitoring and management. Sense Band, a wearable wristband, integrates sensors such as ESP32 for Bluetooth connectivity, MAX30102 for SpO2 monitoring, and ADXL345 for motion detection. This device continuously collects vital health data, including blood oxygen levels, and activity levels. Sense Hud, acting as a stable monitoring unit, houses an ESP32 and a DHT11 sensor for room temperature and humidity monitoring, providing environmental context to the patient's health data.</a:t>
            </a:r>
          </a:p>
          <a:p>
            <a:pPr marL="0" indent="0" algn="just">
              <a:lnSpc>
                <a:spcPct val="16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10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355A-978E-00CC-B540-A34578253A33}"/>
              </a:ext>
            </a:extLst>
          </p:cNvPr>
          <p:cNvSpPr>
            <a:spLocks noGrp="1"/>
          </p:cNvSpPr>
          <p:nvPr>
            <p:ph type="title"/>
          </p:nvPr>
        </p:nvSpPr>
        <p:spPr>
          <a:xfrm>
            <a:off x="567159" y="1646498"/>
            <a:ext cx="1345617" cy="3565003"/>
          </a:xfrm>
          <a:prstGeom prst="homePlate">
            <a:avLst>
              <a:gd name="adj" fmla="val 50000"/>
            </a:avLst>
          </a:prstGeom>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anchor="ctr">
            <a:noAutofit/>
          </a:bodyPr>
          <a:lstStyle/>
          <a:p>
            <a:pPr algn="ctr"/>
            <a: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t>I</a:t>
            </a:r>
            <a:b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br>
            <a: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t>N</a:t>
            </a:r>
            <a:b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br>
            <a: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t>D</a:t>
            </a:r>
            <a:b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br>
            <a: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t>E</a:t>
            </a:r>
            <a:b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br>
            <a:r>
              <a:rPr lang="en-US" sz="4000" b="1" dirty="0">
                <a:ln>
                  <a:solidFill>
                    <a:schemeClr val="tx1"/>
                  </a:solidFill>
                </a:ln>
                <a:solidFill>
                  <a:schemeClr val="bg1"/>
                </a:solidFill>
                <a:latin typeface="Times New Roman" panose="02020603050405020304" pitchFamily="18" charset="0"/>
                <a:cs typeface="Times New Roman" panose="02020603050405020304" pitchFamily="18" charset="0"/>
              </a:rPr>
              <a:t>X</a:t>
            </a:r>
            <a:endParaRPr lang="en-IN" sz="4000" b="1" dirty="0">
              <a:ln>
                <a:solidFill>
                  <a:schemeClr val="tx1"/>
                </a:solidFill>
              </a:ln>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8700A-393B-9236-1F7A-EFF33A328392}"/>
              </a:ext>
            </a:extLst>
          </p:cNvPr>
          <p:cNvSpPr>
            <a:spLocks noGrp="1"/>
          </p:cNvSpPr>
          <p:nvPr>
            <p:ph idx="1"/>
          </p:nvPr>
        </p:nvSpPr>
        <p:spPr>
          <a:xfrm>
            <a:off x="2133618" y="529688"/>
            <a:ext cx="8773867" cy="5798621"/>
          </a:xfrm>
          <a:prstGeom prst="flowChartProcess">
            <a:avLst/>
          </a:prstGeom>
        </p:spPr>
        <p:txBody>
          <a:bodyPr numCol="2" spcCol="468000" anchor="t">
            <a:noAutofit/>
          </a:bodyPr>
          <a:lstStyle/>
          <a:p>
            <a:pPr marL="514350" indent="-514350">
              <a:lnSpc>
                <a:spcPct val="150000"/>
              </a:lnSpc>
              <a:buClr>
                <a:schemeClr val="tx1"/>
              </a:buClr>
              <a:buSzPct val="95000"/>
              <a:buFont typeface="+mj-lt"/>
              <a:buAutoNum type="arabicParenR"/>
            </a:pPr>
            <a:r>
              <a:rPr lang="en-US" sz="2600" b="1" dirty="0">
                <a:solidFill>
                  <a:schemeClr val="tx1"/>
                </a:solidFill>
                <a:latin typeface="Times New Roman" panose="02020603050405020304" pitchFamily="18" charset="0"/>
                <a:cs typeface="Times New Roman" panose="02020603050405020304" pitchFamily="18" charset="0"/>
              </a:rPr>
              <a:t>Abstract</a:t>
            </a:r>
          </a:p>
          <a:p>
            <a:pPr marL="514350" indent="-514350">
              <a:lnSpc>
                <a:spcPct val="150000"/>
              </a:lnSpc>
              <a:buClr>
                <a:schemeClr val="tx1"/>
              </a:buClr>
              <a:buSzPct val="95000"/>
              <a:buFont typeface="+mj-lt"/>
              <a:buAutoNum type="arabicParenR"/>
            </a:pPr>
            <a:r>
              <a:rPr lang="en-IN" sz="2600" b="1" kern="1200" dirty="0">
                <a:solidFill>
                  <a:schemeClr val="tx1"/>
                </a:solidFill>
                <a:effectLst/>
                <a:latin typeface="Times New Roman" panose="02020603050405020304" pitchFamily="18" charset="0"/>
                <a:cs typeface="Times New Roman" panose="02020603050405020304" pitchFamily="18" charset="0"/>
              </a:rPr>
              <a:t>Project Overview</a:t>
            </a:r>
          </a:p>
          <a:p>
            <a:pPr marL="514350" indent="-514350">
              <a:lnSpc>
                <a:spcPct val="150000"/>
              </a:lnSpc>
              <a:buClr>
                <a:schemeClr val="tx1"/>
              </a:buClr>
              <a:buSzPct val="95000"/>
              <a:buFont typeface="+mj-lt"/>
              <a:buAutoNum type="arabicParenR"/>
            </a:pPr>
            <a:r>
              <a:rPr lang="en-IN" sz="2600" b="1" kern="1200" dirty="0">
                <a:solidFill>
                  <a:schemeClr val="tx1"/>
                </a:solidFill>
                <a:effectLst/>
                <a:latin typeface="Times New Roman" panose="02020603050405020304" pitchFamily="18" charset="0"/>
                <a:cs typeface="Times New Roman" panose="02020603050405020304" pitchFamily="18" charset="0"/>
              </a:rPr>
              <a:t>Objectives</a:t>
            </a:r>
          </a:p>
          <a:p>
            <a:pPr marL="514350" indent="-514350">
              <a:lnSpc>
                <a:spcPct val="150000"/>
              </a:lnSpc>
              <a:buClr>
                <a:schemeClr val="tx1"/>
              </a:buClr>
              <a:buSzPct val="95000"/>
              <a:buFont typeface="+mj-lt"/>
              <a:buAutoNum type="arabicParenR"/>
            </a:pPr>
            <a:r>
              <a:rPr lang="en-US" sz="2600" b="1" dirty="0">
                <a:solidFill>
                  <a:schemeClr val="tx1"/>
                </a:solidFill>
                <a:latin typeface="Times New Roman" panose="02020603050405020304" pitchFamily="18" charset="0"/>
                <a:cs typeface="Times New Roman" panose="02020603050405020304" pitchFamily="18" charset="0"/>
              </a:rPr>
              <a:t>Existing Model</a:t>
            </a:r>
          </a:p>
          <a:p>
            <a:pPr marL="514350" indent="-514350">
              <a:lnSpc>
                <a:spcPct val="150000"/>
              </a:lnSpc>
              <a:buClr>
                <a:schemeClr val="tx1"/>
              </a:buClr>
              <a:buSzPct val="95000"/>
              <a:buFont typeface="+mj-lt"/>
              <a:buAutoNum type="arabicParenR"/>
            </a:pPr>
            <a:r>
              <a:rPr lang="en-US" sz="2600" b="1" dirty="0">
                <a:solidFill>
                  <a:schemeClr val="tx1"/>
                </a:solidFill>
                <a:latin typeface="Times New Roman" panose="02020603050405020304" pitchFamily="18" charset="0"/>
                <a:cs typeface="Times New Roman" panose="02020603050405020304" pitchFamily="18" charset="0"/>
              </a:rPr>
              <a:t>Literature Survey</a:t>
            </a:r>
          </a:p>
          <a:p>
            <a:pPr marL="514350" indent="-514350">
              <a:lnSpc>
                <a:spcPct val="150000"/>
              </a:lnSpc>
              <a:buClr>
                <a:schemeClr val="tx1"/>
              </a:buClr>
              <a:buSzPct val="95000"/>
              <a:buFont typeface="+mj-lt"/>
              <a:buAutoNum type="arabicParenR"/>
            </a:pPr>
            <a:r>
              <a:rPr lang="en-IN" sz="2600" b="1" kern="1200" dirty="0">
                <a:solidFill>
                  <a:schemeClr val="tx1"/>
                </a:solidFill>
                <a:effectLst/>
                <a:latin typeface="Times New Roman" panose="02020603050405020304" pitchFamily="18" charset="0"/>
                <a:cs typeface="Times New Roman" panose="02020603050405020304" pitchFamily="18" charset="0"/>
              </a:rPr>
              <a:t>Resources Required</a:t>
            </a:r>
            <a:endParaRPr lang="en-US" sz="2600" b="1" dirty="0">
              <a:solidFill>
                <a:schemeClr val="tx1"/>
              </a:solidFill>
              <a:latin typeface="Times New Roman" panose="02020603050405020304" pitchFamily="18" charset="0"/>
              <a:cs typeface="Times New Roman" panose="02020603050405020304" pitchFamily="18" charset="0"/>
            </a:endParaRPr>
          </a:p>
          <a:p>
            <a:pPr marL="514350" indent="-514350">
              <a:lnSpc>
                <a:spcPct val="150000"/>
              </a:lnSpc>
              <a:buClr>
                <a:schemeClr val="tx1"/>
              </a:buClr>
              <a:buSzPct val="95000"/>
              <a:buFont typeface="+mj-lt"/>
              <a:buAutoNum type="arabicParenR"/>
            </a:pPr>
            <a:r>
              <a:rPr lang="en-IN" sz="2600" b="1" kern="1200" dirty="0">
                <a:solidFill>
                  <a:schemeClr val="tx1"/>
                </a:solidFill>
                <a:effectLst/>
                <a:latin typeface="Times New Roman" panose="02020603050405020304" pitchFamily="18" charset="0"/>
                <a:cs typeface="Times New Roman" panose="02020603050405020304" pitchFamily="18" charset="0"/>
              </a:rPr>
              <a:t>Methodology</a:t>
            </a:r>
          </a:p>
          <a:p>
            <a:pPr marL="514350" indent="-514350">
              <a:lnSpc>
                <a:spcPct val="150000"/>
              </a:lnSpc>
              <a:buClr>
                <a:schemeClr val="tx1"/>
              </a:buClr>
              <a:buSzPct val="95000"/>
              <a:buFont typeface="+mj-lt"/>
              <a:buAutoNum type="arabicParenR"/>
            </a:pPr>
            <a:r>
              <a:rPr lang="en-US" sz="2600" b="1" dirty="0">
                <a:solidFill>
                  <a:schemeClr val="tx1"/>
                </a:solidFill>
                <a:latin typeface="Times New Roman" panose="02020603050405020304" pitchFamily="18" charset="0"/>
                <a:cs typeface="Times New Roman" panose="02020603050405020304" pitchFamily="18" charset="0"/>
              </a:rPr>
              <a:t>System Architecture</a:t>
            </a:r>
          </a:p>
          <a:p>
            <a:pPr marL="914400" lvl="1" indent="-514350">
              <a:lnSpc>
                <a:spcPct val="150000"/>
              </a:lnSpc>
              <a:buClr>
                <a:schemeClr val="tx1"/>
              </a:buClr>
              <a:buSzPct val="95000"/>
              <a:buFont typeface="+mj-lt"/>
              <a:buAutoNum type="alphaLcParenR"/>
            </a:pPr>
            <a:r>
              <a:rPr lang="en-US" sz="2600" b="1" dirty="0">
                <a:solidFill>
                  <a:schemeClr val="tx1"/>
                </a:solidFill>
                <a:latin typeface="Times New Roman" panose="02020603050405020304" pitchFamily="18" charset="0"/>
                <a:cs typeface="Times New Roman" panose="02020603050405020304" pitchFamily="18" charset="0"/>
              </a:rPr>
              <a:t>System Design</a:t>
            </a:r>
          </a:p>
          <a:p>
            <a:pPr marL="914400" lvl="1" indent="-514350">
              <a:lnSpc>
                <a:spcPct val="150000"/>
              </a:lnSpc>
              <a:buClr>
                <a:schemeClr val="tx1"/>
              </a:buClr>
              <a:buSzPct val="95000"/>
              <a:buFont typeface="+mj-lt"/>
              <a:buAutoNum type="alphaLcParenR"/>
            </a:pPr>
            <a:r>
              <a:rPr lang="en-US" sz="2600" b="1" dirty="0">
                <a:solidFill>
                  <a:schemeClr val="tx1"/>
                </a:solidFill>
                <a:latin typeface="Times New Roman" panose="02020603050405020304" pitchFamily="18" charset="0"/>
                <a:cs typeface="Times New Roman" panose="02020603050405020304" pitchFamily="18" charset="0"/>
              </a:rPr>
              <a:t>Flowchart </a:t>
            </a:r>
          </a:p>
          <a:p>
            <a:pPr marL="914400" lvl="1" indent="-514350">
              <a:lnSpc>
                <a:spcPct val="150000"/>
              </a:lnSpc>
              <a:buClr>
                <a:schemeClr val="tx1"/>
              </a:buClr>
              <a:buSzPct val="95000"/>
              <a:buFont typeface="+mj-lt"/>
              <a:buAutoNum type="alphaLcParenR"/>
            </a:pPr>
            <a:r>
              <a:rPr lang="en-US" sz="2600" b="1" dirty="0">
                <a:solidFill>
                  <a:schemeClr val="tx1"/>
                </a:solidFill>
                <a:latin typeface="Times New Roman" panose="02020603050405020304" pitchFamily="18" charset="0"/>
                <a:cs typeface="Times New Roman" panose="02020603050405020304" pitchFamily="18" charset="0"/>
              </a:rPr>
              <a:t>Device Working</a:t>
            </a:r>
            <a:endParaRPr lang="en-IN" sz="2600" b="1" kern="1200" dirty="0">
              <a:solidFill>
                <a:schemeClr val="tx1"/>
              </a:solidFill>
              <a:effectLst/>
              <a:latin typeface="Times New Roman" panose="02020603050405020304" pitchFamily="18" charset="0"/>
              <a:cs typeface="Times New Roman" panose="02020603050405020304" pitchFamily="18" charset="0"/>
            </a:endParaRPr>
          </a:p>
          <a:p>
            <a:pPr marL="514350" indent="-514350">
              <a:lnSpc>
                <a:spcPct val="150000"/>
              </a:lnSpc>
              <a:buClr>
                <a:schemeClr val="tx1"/>
              </a:buClr>
              <a:buSzPct val="95000"/>
              <a:buFont typeface="+mj-lt"/>
              <a:buAutoNum type="arabicParenR"/>
            </a:pPr>
            <a:r>
              <a:rPr lang="en-IN" sz="2600" b="1" kern="1200" dirty="0">
                <a:solidFill>
                  <a:schemeClr val="tx1"/>
                </a:solidFill>
                <a:effectLst/>
                <a:latin typeface="Times New Roman" panose="02020603050405020304" pitchFamily="18" charset="0"/>
                <a:cs typeface="Times New Roman" panose="02020603050405020304" pitchFamily="18" charset="0"/>
              </a:rPr>
              <a:t>Development Process</a:t>
            </a:r>
          </a:p>
          <a:p>
            <a:pPr marL="514350" indent="-514350">
              <a:lnSpc>
                <a:spcPct val="150000"/>
              </a:lnSpc>
              <a:buClr>
                <a:schemeClr val="tx1"/>
              </a:buClr>
              <a:buSzPct val="95000"/>
              <a:buFont typeface="+mj-lt"/>
              <a:buAutoNum type="arabicParenR"/>
            </a:pPr>
            <a:r>
              <a:rPr lang="en-IN" sz="2600" b="1" dirty="0">
                <a:solidFill>
                  <a:schemeClr val="tx1"/>
                </a:solidFill>
                <a:latin typeface="Times New Roman" panose="02020603050405020304" pitchFamily="18" charset="0"/>
                <a:cs typeface="Times New Roman" panose="02020603050405020304" pitchFamily="18" charset="0"/>
              </a:rPr>
              <a:t>Implementation</a:t>
            </a:r>
            <a:endParaRPr lang="en-IN" sz="2600" b="1" kern="1200" dirty="0">
              <a:solidFill>
                <a:schemeClr val="tx1"/>
              </a:solidFill>
              <a:effectLst/>
              <a:latin typeface="Times New Roman" panose="02020603050405020304" pitchFamily="18" charset="0"/>
              <a:cs typeface="Times New Roman" panose="02020603050405020304" pitchFamily="18" charset="0"/>
            </a:endParaRPr>
          </a:p>
          <a:p>
            <a:pPr marL="514350" indent="-514350">
              <a:lnSpc>
                <a:spcPct val="150000"/>
              </a:lnSpc>
              <a:buClr>
                <a:schemeClr val="tx1"/>
              </a:buClr>
              <a:buSzPct val="95000"/>
              <a:buFont typeface="+mj-lt"/>
              <a:buAutoNum type="arabicParenR"/>
            </a:pPr>
            <a:r>
              <a:rPr lang="en-IN" sz="2600" b="1" kern="1200" dirty="0">
                <a:solidFill>
                  <a:schemeClr val="tx1"/>
                </a:solidFill>
                <a:effectLst/>
                <a:latin typeface="Times New Roman" panose="02020603050405020304" pitchFamily="18" charset="0"/>
                <a:cs typeface="Times New Roman" panose="02020603050405020304" pitchFamily="18" charset="0"/>
              </a:rPr>
              <a:t>Expected Outcomes</a:t>
            </a:r>
          </a:p>
          <a:p>
            <a:pPr marL="514350" indent="-514350">
              <a:lnSpc>
                <a:spcPct val="150000"/>
              </a:lnSpc>
              <a:buClr>
                <a:schemeClr val="tx1"/>
              </a:buClr>
              <a:buSzPct val="95000"/>
              <a:buFont typeface="+mj-lt"/>
              <a:buAutoNum type="arabicParenR"/>
            </a:pPr>
            <a:r>
              <a:rPr lang="en-US" sz="2600" b="1" kern="1200" dirty="0">
                <a:solidFill>
                  <a:schemeClr val="tx1"/>
                </a:solidFill>
                <a:effectLst/>
                <a:latin typeface="Times New Roman" panose="02020603050405020304" pitchFamily="18" charset="0"/>
                <a:cs typeface="Times New Roman" panose="02020603050405020304" pitchFamily="18" charset="0"/>
              </a:rPr>
              <a:t>Conclusion </a:t>
            </a:r>
            <a:endParaRPr lang="en-IN" sz="2600" b="1" dirty="0">
              <a:solidFill>
                <a:schemeClr val="tx1"/>
              </a:solidFill>
              <a:latin typeface="Times New Roman" panose="02020603050405020304" pitchFamily="18" charset="0"/>
              <a:cs typeface="Times New Roman" panose="02020603050405020304" pitchFamily="18" charset="0"/>
            </a:endParaRPr>
          </a:p>
          <a:p>
            <a:pPr marL="514350" indent="-514350">
              <a:lnSpc>
                <a:spcPct val="150000"/>
              </a:lnSpc>
              <a:buClr>
                <a:schemeClr val="tx1"/>
              </a:buClr>
              <a:buSzPct val="95000"/>
              <a:buFont typeface="+mj-lt"/>
              <a:buAutoNum type="arabicParenR"/>
            </a:pPr>
            <a:r>
              <a:rPr lang="en-US" sz="2600" b="1" kern="1200" dirty="0">
                <a:solidFill>
                  <a:schemeClr val="tx1"/>
                </a:solidFill>
                <a:effectLst/>
                <a:latin typeface="Times New Roman" panose="02020603050405020304" pitchFamily="18" charset="0"/>
                <a:cs typeface="Times New Roman" panose="02020603050405020304" pitchFamily="18" charset="0"/>
              </a:rPr>
              <a:t>References</a:t>
            </a:r>
            <a:endParaRPr lang="en-IN" sz="2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082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644EE5-A83C-65CD-3761-77DACA99B436}"/>
              </a:ext>
            </a:extLst>
          </p:cNvPr>
          <p:cNvPicPr>
            <a:picLocks noChangeAspect="1"/>
          </p:cNvPicPr>
          <p:nvPr/>
        </p:nvPicPr>
        <p:blipFill rotWithShape="1">
          <a:blip r:embed="rId2">
            <a:extLst>
              <a:ext uri="{28A0092B-C50C-407E-A947-70E740481C1C}">
                <a14:useLocalDpi xmlns:a14="http://schemas.microsoft.com/office/drawing/2010/main" val="0"/>
              </a:ext>
            </a:extLst>
          </a:blip>
          <a:srcRect l="30234" t="16837" r="30290" b="30800"/>
          <a:stretch/>
        </p:blipFill>
        <p:spPr>
          <a:xfrm>
            <a:off x="6675065" y="492325"/>
            <a:ext cx="4094018" cy="3057774"/>
          </a:xfrm>
          <a:prstGeom prst="rect">
            <a:avLst/>
          </a:prstGeom>
        </p:spPr>
      </p:pic>
      <p:pic>
        <p:nvPicPr>
          <p:cNvPr id="7" name="Picture 6">
            <a:extLst>
              <a:ext uri="{FF2B5EF4-FFF2-40B4-BE49-F238E27FC236}">
                <a16:creationId xmlns:a16="http://schemas.microsoft.com/office/drawing/2014/main" id="{80DE5B10-6EE6-75C3-EFD5-24A5C0F8B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685855" y="-216019"/>
            <a:ext cx="2688518" cy="4026187"/>
          </a:xfrm>
          <a:prstGeom prst="rect">
            <a:avLst/>
          </a:prstGeom>
        </p:spPr>
      </p:pic>
      <p:sp>
        <p:nvSpPr>
          <p:cNvPr id="5" name="TextBox 4">
            <a:extLst>
              <a:ext uri="{FF2B5EF4-FFF2-40B4-BE49-F238E27FC236}">
                <a16:creationId xmlns:a16="http://schemas.microsoft.com/office/drawing/2014/main" id="{33429032-85CB-4FBB-C1C3-E0B2304C0F7D}"/>
              </a:ext>
            </a:extLst>
          </p:cNvPr>
          <p:cNvSpPr txBox="1"/>
          <p:nvPr/>
        </p:nvSpPr>
        <p:spPr>
          <a:xfrm>
            <a:off x="1422915" y="3088434"/>
            <a:ext cx="321439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SENSE WRIST BAND</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97B5CA-3D23-4E84-E8FE-869BD068E728}"/>
              </a:ext>
            </a:extLst>
          </p:cNvPr>
          <p:cNvSpPr txBox="1"/>
          <p:nvPr/>
        </p:nvSpPr>
        <p:spPr>
          <a:xfrm>
            <a:off x="7415750" y="3201759"/>
            <a:ext cx="2748926"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SENSE HUB </a:t>
            </a:r>
          </a:p>
          <a:p>
            <a:pPr algn="ctr"/>
            <a:r>
              <a:rPr lang="en-US" sz="2400" b="1" dirty="0">
                <a:latin typeface="Times New Roman" panose="02020603050405020304" pitchFamily="18" charset="0"/>
                <a:cs typeface="Times New Roman" panose="02020603050405020304" pitchFamily="18" charset="0"/>
              </a:rPr>
              <a:t>(ROOM DEVICE)</a:t>
            </a:r>
            <a:endParaRPr lang="en-IN" sz="2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7E75D29-5480-F89B-9BF8-3FBDF3169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561" y="4032757"/>
            <a:ext cx="5826933" cy="2597182"/>
          </a:xfrm>
          <a:prstGeom prst="rect">
            <a:avLst/>
          </a:prstGeom>
        </p:spPr>
      </p:pic>
      <p:sp>
        <p:nvSpPr>
          <p:cNvPr id="8" name="TextBox 7">
            <a:extLst>
              <a:ext uri="{FF2B5EF4-FFF2-40B4-BE49-F238E27FC236}">
                <a16:creationId xmlns:a16="http://schemas.microsoft.com/office/drawing/2014/main" id="{9801FEBF-AB73-76C3-D41D-263B49CEC252}"/>
              </a:ext>
            </a:extLst>
          </p:cNvPr>
          <p:cNvSpPr txBox="1"/>
          <p:nvPr/>
        </p:nvSpPr>
        <p:spPr>
          <a:xfrm>
            <a:off x="7124800" y="4915849"/>
            <a:ext cx="3737589"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FIREBASE </a:t>
            </a:r>
          </a:p>
          <a:p>
            <a:pPr algn="ctr"/>
            <a:r>
              <a:rPr lang="en-US" sz="2400" b="1" dirty="0">
                <a:latin typeface="Times New Roman" panose="02020603050405020304" pitchFamily="18" charset="0"/>
                <a:cs typeface="Times New Roman" panose="02020603050405020304" pitchFamily="18" charset="0"/>
              </a:rPr>
              <a:t>REAL-TIME DATABASE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0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48CE8-93AC-D9FA-E063-4BD7C67AA725}"/>
              </a:ext>
            </a:extLst>
          </p:cNvPr>
          <p:cNvSpPr>
            <a:spLocks noGrp="1"/>
          </p:cNvSpPr>
          <p:nvPr>
            <p:ph idx="1"/>
          </p:nvPr>
        </p:nvSpPr>
        <p:spPr>
          <a:xfrm>
            <a:off x="1101436" y="1237684"/>
            <a:ext cx="10598728" cy="5298197"/>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data collected by Sense Band and Sense Hud are transmitted via Bluetooth to a central monitoring system, which is connected to Firebase for data storage and analysis. Firebase's cloud platform enables real-time data processing. Additionally, the system incorporates AI algorithms to analyze the data and provide personalized health insights and alerts based on predefined thresholds or patterns.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user interface of the monitoring system allows healthcare professionals or caregivers to view detailed patient profiles, monitor vital signs in real time, track trends over time, and receive timely alerts for any abnormalities or critical events. This comprehensive approach to health monitoring and AI-driven analysis empowers proactive healthcare management, early intervention, and improved patient outcomes.</a:t>
            </a:r>
          </a:p>
          <a:p>
            <a:endParaRPr lang="en-IN" dirty="0"/>
          </a:p>
        </p:txBody>
      </p:sp>
    </p:spTree>
    <p:extLst>
      <p:ext uri="{BB962C8B-B14F-4D97-AF65-F5344CB8AC3E}">
        <p14:creationId xmlns:p14="http://schemas.microsoft.com/office/powerpoint/2010/main" val="223297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C81A-AC1F-ECBC-7721-38522FC9DE69}"/>
              </a:ext>
            </a:extLst>
          </p:cNvPr>
          <p:cNvSpPr>
            <a:spLocks noGrp="1"/>
          </p:cNvSpPr>
          <p:nvPr>
            <p:ph type="title"/>
          </p:nvPr>
        </p:nvSpPr>
        <p:spPr>
          <a:xfrm>
            <a:off x="1393639" y="452718"/>
            <a:ext cx="9404723" cy="1168264"/>
          </a:xfrm>
        </p:spPr>
        <p:txBody>
          <a:bodyPr/>
          <a:lstStyle/>
          <a:p>
            <a:pPr algn="ctr"/>
            <a:r>
              <a:rPr lang="en-US" sz="5400" b="1" i="0" dirty="0">
                <a:solidFill>
                  <a:schemeClr val="tx1"/>
                </a:solidFill>
                <a:effectLst/>
              </a:rPr>
              <a:t>RESULTS</a:t>
            </a:r>
            <a:endParaRPr lang="en-IN" sz="5400" dirty="0">
              <a:solidFill>
                <a:schemeClr val="tx1"/>
              </a:solidFill>
            </a:endParaRPr>
          </a:p>
        </p:txBody>
      </p:sp>
      <p:grpSp>
        <p:nvGrpSpPr>
          <p:cNvPr id="16" name="Group 15">
            <a:extLst>
              <a:ext uri="{FF2B5EF4-FFF2-40B4-BE49-F238E27FC236}">
                <a16:creationId xmlns:a16="http://schemas.microsoft.com/office/drawing/2014/main" id="{FF4EF6EF-5CEE-2D2E-BB31-5B461C5BB1A3}"/>
              </a:ext>
            </a:extLst>
          </p:cNvPr>
          <p:cNvGrpSpPr/>
          <p:nvPr/>
        </p:nvGrpSpPr>
        <p:grpSpPr>
          <a:xfrm>
            <a:off x="2893237" y="1824987"/>
            <a:ext cx="6405525" cy="3512124"/>
            <a:chOff x="732393" y="1520889"/>
            <a:chExt cx="5184000" cy="2880000"/>
          </a:xfrm>
        </p:grpSpPr>
        <p:pic>
          <p:nvPicPr>
            <p:cNvPr id="9" name="Picture 8">
              <a:extLst>
                <a:ext uri="{FF2B5EF4-FFF2-40B4-BE49-F238E27FC236}">
                  <a16:creationId xmlns:a16="http://schemas.microsoft.com/office/drawing/2014/main" id="{2DC39994-2CA4-C1D0-2936-EF7E2C91F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393" y="1520889"/>
              <a:ext cx="1296000" cy="2880000"/>
            </a:xfrm>
            <a:prstGeom prst="rect">
              <a:avLst/>
            </a:prstGeom>
          </p:spPr>
        </p:pic>
        <p:pic>
          <p:nvPicPr>
            <p:cNvPr id="11" name="Picture 10">
              <a:extLst>
                <a:ext uri="{FF2B5EF4-FFF2-40B4-BE49-F238E27FC236}">
                  <a16:creationId xmlns:a16="http://schemas.microsoft.com/office/drawing/2014/main" id="{523E2C4B-6E8F-7242-DD31-1A495A78F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393" y="1520889"/>
              <a:ext cx="1296000" cy="2880000"/>
            </a:xfrm>
            <a:prstGeom prst="rect">
              <a:avLst/>
            </a:prstGeom>
          </p:spPr>
        </p:pic>
        <p:pic>
          <p:nvPicPr>
            <p:cNvPr id="13" name="Picture 12">
              <a:extLst>
                <a:ext uri="{FF2B5EF4-FFF2-40B4-BE49-F238E27FC236}">
                  <a16:creationId xmlns:a16="http://schemas.microsoft.com/office/drawing/2014/main" id="{D0CB3D3A-9E39-6316-F976-B1495EB78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393" y="1520889"/>
              <a:ext cx="1296000" cy="2880000"/>
            </a:xfrm>
            <a:prstGeom prst="rect">
              <a:avLst/>
            </a:prstGeom>
          </p:spPr>
        </p:pic>
        <p:pic>
          <p:nvPicPr>
            <p:cNvPr id="15" name="Picture 14">
              <a:extLst>
                <a:ext uri="{FF2B5EF4-FFF2-40B4-BE49-F238E27FC236}">
                  <a16:creationId xmlns:a16="http://schemas.microsoft.com/office/drawing/2014/main" id="{301E04B7-8A52-87CD-72DA-C0533B6938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0393" y="1520889"/>
              <a:ext cx="1296000" cy="2880000"/>
            </a:xfrm>
            <a:prstGeom prst="rect">
              <a:avLst/>
            </a:prstGeom>
          </p:spPr>
        </p:pic>
      </p:grpSp>
      <p:sp>
        <p:nvSpPr>
          <p:cNvPr id="17" name="TextBox 16">
            <a:extLst>
              <a:ext uri="{FF2B5EF4-FFF2-40B4-BE49-F238E27FC236}">
                <a16:creationId xmlns:a16="http://schemas.microsoft.com/office/drawing/2014/main" id="{14AE0DA8-DC06-2BC4-1E09-6BD330132DC4}"/>
              </a:ext>
            </a:extLst>
          </p:cNvPr>
          <p:cNvSpPr txBox="1"/>
          <p:nvPr/>
        </p:nvSpPr>
        <p:spPr>
          <a:xfrm>
            <a:off x="3429776" y="5541116"/>
            <a:ext cx="533244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HEALTHSENSE CARETAKER APP</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86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E9E0373-BC19-9DCB-336A-576F1FA794BB}"/>
              </a:ext>
            </a:extLst>
          </p:cNvPr>
          <p:cNvGrpSpPr/>
          <p:nvPr/>
        </p:nvGrpSpPr>
        <p:grpSpPr>
          <a:xfrm>
            <a:off x="668550" y="1380848"/>
            <a:ext cx="4718215" cy="4301495"/>
            <a:chOff x="6830008" y="2354859"/>
            <a:chExt cx="5066558" cy="3685755"/>
          </a:xfrm>
        </p:grpSpPr>
        <p:pic>
          <p:nvPicPr>
            <p:cNvPr id="5" name="Picture 4">
              <a:extLst>
                <a:ext uri="{FF2B5EF4-FFF2-40B4-BE49-F238E27FC236}">
                  <a16:creationId xmlns:a16="http://schemas.microsoft.com/office/drawing/2014/main" id="{6AF53630-26CB-0C51-8D02-F1FD6D0C0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008" y="3759475"/>
              <a:ext cx="5066558" cy="2281139"/>
            </a:xfrm>
            <a:prstGeom prst="rect">
              <a:avLst/>
            </a:prstGeom>
          </p:spPr>
        </p:pic>
        <p:pic>
          <p:nvPicPr>
            <p:cNvPr id="7" name="Picture 6">
              <a:extLst>
                <a:ext uri="{FF2B5EF4-FFF2-40B4-BE49-F238E27FC236}">
                  <a16:creationId xmlns:a16="http://schemas.microsoft.com/office/drawing/2014/main" id="{B52C0FA7-E900-C2F1-933A-9BEB81235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008" y="2354859"/>
              <a:ext cx="5066558" cy="2545185"/>
            </a:xfrm>
            <a:prstGeom prst="rect">
              <a:avLst/>
            </a:prstGeom>
          </p:spPr>
        </p:pic>
      </p:grpSp>
      <p:pic>
        <p:nvPicPr>
          <p:cNvPr id="13" name="Picture 12">
            <a:extLst>
              <a:ext uri="{FF2B5EF4-FFF2-40B4-BE49-F238E27FC236}">
                <a16:creationId xmlns:a16="http://schemas.microsoft.com/office/drawing/2014/main" id="{8B84938F-10EB-66D7-5DD5-096FF164A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9437" y="1380848"/>
            <a:ext cx="4914013" cy="4180731"/>
          </a:xfrm>
          <a:prstGeom prst="rect">
            <a:avLst/>
          </a:prstGeom>
        </p:spPr>
      </p:pic>
      <p:sp>
        <p:nvSpPr>
          <p:cNvPr id="14" name="TextBox 13">
            <a:extLst>
              <a:ext uri="{FF2B5EF4-FFF2-40B4-BE49-F238E27FC236}">
                <a16:creationId xmlns:a16="http://schemas.microsoft.com/office/drawing/2014/main" id="{BB57FBFC-A116-4B31-8A89-9336C5975B4A}"/>
              </a:ext>
            </a:extLst>
          </p:cNvPr>
          <p:cNvSpPr txBox="1"/>
          <p:nvPr/>
        </p:nvSpPr>
        <p:spPr>
          <a:xfrm>
            <a:off x="3451421" y="5843643"/>
            <a:ext cx="528915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DOCTOR MONITORING SYSTEM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908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E014-BD48-D14F-E325-1173673D2BB8}"/>
              </a:ext>
            </a:extLst>
          </p:cNvPr>
          <p:cNvSpPr>
            <a:spLocks noGrp="1"/>
          </p:cNvSpPr>
          <p:nvPr>
            <p:ph type="title"/>
          </p:nvPr>
        </p:nvSpPr>
        <p:spPr>
          <a:xfrm>
            <a:off x="1393639" y="452718"/>
            <a:ext cx="9404723" cy="863464"/>
          </a:xfrm>
        </p:spPr>
        <p:txBody>
          <a:bodyPr>
            <a:noAutofit/>
          </a:bodyPr>
          <a:lstStyle/>
          <a:p>
            <a:pPr algn="ctr"/>
            <a:r>
              <a:rPr lang="en-US" sz="5400" b="1" dirty="0">
                <a:solidFill>
                  <a:schemeClr val="tx1"/>
                </a:solidFill>
              </a:rPr>
              <a:t>REFERENCES</a:t>
            </a:r>
            <a:endParaRPr lang="en-IN" sz="5400" b="1" dirty="0">
              <a:solidFill>
                <a:schemeClr val="tx1"/>
              </a:solidFill>
            </a:endParaRPr>
          </a:p>
        </p:txBody>
      </p:sp>
      <p:sp>
        <p:nvSpPr>
          <p:cNvPr id="3" name="Content Placeholder 2">
            <a:extLst>
              <a:ext uri="{FF2B5EF4-FFF2-40B4-BE49-F238E27FC236}">
                <a16:creationId xmlns:a16="http://schemas.microsoft.com/office/drawing/2014/main" id="{64FFAB84-CAE3-E084-7B06-329DF4559626}"/>
              </a:ext>
            </a:extLst>
          </p:cNvPr>
          <p:cNvSpPr>
            <a:spLocks noGrp="1"/>
          </p:cNvSpPr>
          <p:nvPr>
            <p:ph idx="1"/>
          </p:nvPr>
        </p:nvSpPr>
        <p:spPr>
          <a:xfrm>
            <a:off x="893618" y="1316182"/>
            <a:ext cx="10404764" cy="5089100"/>
          </a:xfrm>
        </p:spPr>
        <p:txBody>
          <a:bodyPr anchor="ctr">
            <a:normAutofit lnSpcReduction="10000"/>
          </a:bodyPr>
          <a:lstStyle/>
          <a:p>
            <a:pPr algn="just">
              <a:buSzPct val="95000"/>
              <a:buFont typeface="+mj-lt"/>
              <a:buAutoNum type="arabicPeriod"/>
            </a:pPr>
            <a:r>
              <a:rPr lang="en-IN" sz="1600" i="0" dirty="0">
                <a:effectLst/>
                <a:latin typeface="Times New Roman" panose="02020603050405020304" pitchFamily="18" charset="0"/>
                <a:cs typeface="Times New Roman" panose="02020603050405020304" pitchFamily="18" charset="0"/>
              </a:rPr>
              <a:t>Khan, M.A., </a:t>
            </a:r>
            <a:r>
              <a:rPr lang="en-IN" sz="1600" i="0" dirty="0" err="1">
                <a:effectLst/>
                <a:latin typeface="Times New Roman" panose="02020603050405020304" pitchFamily="18" charset="0"/>
                <a:cs typeface="Times New Roman" panose="02020603050405020304" pitchFamily="18" charset="0"/>
              </a:rPr>
              <a:t>Ud</a:t>
            </a:r>
            <a:r>
              <a:rPr lang="en-IN" sz="1600" i="0" dirty="0">
                <a:effectLst/>
                <a:latin typeface="Times New Roman" panose="02020603050405020304" pitchFamily="18" charset="0"/>
                <a:cs typeface="Times New Roman" panose="02020603050405020304" pitchFamily="18" charset="0"/>
              </a:rPr>
              <a:t> Din, I., Kim, B.S., &amp; </a:t>
            </a:r>
            <a:r>
              <a:rPr lang="en-IN" sz="1600" i="0" dirty="0" err="1">
                <a:effectLst/>
                <a:latin typeface="Times New Roman" panose="02020603050405020304" pitchFamily="18" charset="0"/>
                <a:cs typeface="Times New Roman" panose="02020603050405020304" pitchFamily="18" charset="0"/>
              </a:rPr>
              <a:t>Almogren</a:t>
            </a:r>
            <a:r>
              <a:rPr lang="en-IN" sz="1600" i="0" dirty="0">
                <a:effectLst/>
                <a:latin typeface="Times New Roman" panose="02020603050405020304" pitchFamily="18" charset="0"/>
                <a:cs typeface="Times New Roman" panose="02020603050405020304" pitchFamily="18" charset="0"/>
              </a:rPr>
              <a:t>, A. (2023). "Visualization of Remote Patient Monitoring System Based on Internet of Medical Things." </a:t>
            </a:r>
            <a:r>
              <a:rPr lang="en-IN" sz="1600" i="1" dirty="0">
                <a:effectLst/>
                <a:latin typeface="Times New Roman" panose="02020603050405020304" pitchFamily="18" charset="0"/>
                <a:cs typeface="Times New Roman" panose="02020603050405020304" pitchFamily="18" charset="0"/>
              </a:rPr>
              <a:t>Sustainability</a:t>
            </a:r>
            <a:r>
              <a:rPr lang="en-IN" sz="1600" i="0" dirty="0">
                <a:effectLst/>
                <a:latin typeface="Times New Roman" panose="02020603050405020304" pitchFamily="18" charset="0"/>
                <a:cs typeface="Times New Roman" panose="02020603050405020304" pitchFamily="18" charset="0"/>
              </a:rPr>
              <a:t>, 15(10), 8120. </a:t>
            </a:r>
            <a:r>
              <a:rPr lang="en-IN" sz="160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DOI</a:t>
            </a:r>
            <a:r>
              <a:rPr lang="en-IN" sz="1600" i="0" dirty="0">
                <a:effectLst/>
                <a:latin typeface="Times New Roman" panose="02020603050405020304" pitchFamily="18" charset="0"/>
                <a:cs typeface="Times New Roman" panose="02020603050405020304" pitchFamily="18" charset="0"/>
              </a:rPr>
              <a:t>.</a:t>
            </a:r>
          </a:p>
          <a:p>
            <a:pPr algn="just">
              <a:buSzPct val="95000"/>
              <a:buFont typeface="+mj-lt"/>
              <a:buAutoNum type="arabicPeriod"/>
            </a:pPr>
            <a:r>
              <a:rPr lang="en-IN" sz="1600" i="0" dirty="0" err="1">
                <a:effectLst/>
                <a:latin typeface="Times New Roman" panose="02020603050405020304" pitchFamily="18" charset="0"/>
                <a:cs typeface="Times New Roman" panose="02020603050405020304" pitchFamily="18" charset="0"/>
              </a:rPr>
              <a:t>Hassani</a:t>
            </a:r>
            <a:r>
              <a:rPr lang="en-IN" sz="1600" i="0" dirty="0">
                <a:effectLst/>
                <a:latin typeface="Times New Roman" panose="02020603050405020304" pitchFamily="18" charset="0"/>
                <a:cs typeface="Times New Roman" panose="02020603050405020304" pitchFamily="18" charset="0"/>
              </a:rPr>
              <a:t>, S., &amp; </a:t>
            </a:r>
            <a:r>
              <a:rPr lang="en-IN" sz="1600" i="0" dirty="0" err="1">
                <a:effectLst/>
                <a:latin typeface="Times New Roman" panose="02020603050405020304" pitchFamily="18" charset="0"/>
                <a:cs typeface="Times New Roman" panose="02020603050405020304" pitchFamily="18" charset="0"/>
              </a:rPr>
              <a:t>Dackermann</a:t>
            </a:r>
            <a:r>
              <a:rPr lang="en-IN" sz="1600" i="0" dirty="0">
                <a:effectLst/>
                <a:latin typeface="Times New Roman" panose="02020603050405020304" pitchFamily="18" charset="0"/>
                <a:cs typeface="Times New Roman" panose="02020603050405020304" pitchFamily="18" charset="0"/>
              </a:rPr>
              <a:t>, U. (2023). "Systematic Review of Advanced Sensor Technologies for Non-Destructive Testing and Structural Health Monitoring." </a:t>
            </a:r>
            <a:r>
              <a:rPr lang="en-IN" sz="1600" i="1" dirty="0">
                <a:effectLst/>
                <a:latin typeface="Times New Roman" panose="02020603050405020304" pitchFamily="18" charset="0"/>
                <a:cs typeface="Times New Roman" panose="02020603050405020304" pitchFamily="18" charset="0"/>
              </a:rPr>
              <a:t>Sensors</a:t>
            </a:r>
            <a:r>
              <a:rPr lang="en-IN" sz="1600" i="0" dirty="0">
                <a:effectLst/>
                <a:latin typeface="Times New Roman" panose="02020603050405020304" pitchFamily="18" charset="0"/>
                <a:cs typeface="Times New Roman" panose="02020603050405020304" pitchFamily="18" charset="0"/>
              </a:rPr>
              <a:t>, 23(4), 2204. </a:t>
            </a:r>
            <a:r>
              <a:rPr lang="en-IN" sz="160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DOI</a:t>
            </a:r>
            <a:r>
              <a:rPr lang="en-IN" sz="1600" i="0" dirty="0">
                <a:effectLst/>
                <a:latin typeface="Times New Roman" panose="02020603050405020304" pitchFamily="18" charset="0"/>
                <a:cs typeface="Times New Roman" panose="02020603050405020304" pitchFamily="18" charset="0"/>
              </a:rPr>
              <a:t>.</a:t>
            </a:r>
          </a:p>
          <a:p>
            <a:pPr algn="just">
              <a:buSzPct val="95000"/>
              <a:buFont typeface="+mj-lt"/>
              <a:buAutoNum type="arabicPeriod"/>
            </a:pPr>
            <a:r>
              <a:rPr lang="en-IN" sz="1600" i="0" dirty="0">
                <a:effectLst/>
                <a:latin typeface="Times New Roman" panose="02020603050405020304" pitchFamily="18" charset="0"/>
                <a:cs typeface="Times New Roman" panose="02020603050405020304" pitchFamily="18" charset="0"/>
              </a:rPr>
              <a:t>Richa , Anwesha Das , Ajeet Kumar Kushwaha , Mini </a:t>
            </a:r>
            <a:r>
              <a:rPr lang="en-IN" sz="1600" i="0" dirty="0" err="1">
                <a:effectLst/>
                <a:latin typeface="Times New Roman" panose="02020603050405020304" pitchFamily="18" charset="0"/>
                <a:cs typeface="Times New Roman" panose="02020603050405020304" pitchFamily="18" charset="0"/>
              </a:rPr>
              <a:t>Sreejeth</a:t>
            </a:r>
            <a:r>
              <a:rPr lang="en-IN" sz="1600" i="0" dirty="0">
                <a:effectLst/>
                <a:latin typeface="Times New Roman" panose="02020603050405020304" pitchFamily="18" charset="0"/>
                <a:cs typeface="Times New Roman" panose="02020603050405020304" pitchFamily="18" charset="0"/>
              </a:rPr>
              <a:t>, 2021, An IoT based Health Monitoring System using Arduino Uno, INTERNATIONAL JOURNAL OF ENGINEERING RESEARCH &amp; TECHNOLOGY (IJERT) Volume 10, Issue 03 (March 2021),</a:t>
            </a:r>
          </a:p>
          <a:p>
            <a:pPr algn="just">
              <a:buSzPct val="95000"/>
              <a:buFont typeface="+mj-lt"/>
              <a:buAutoNum type="arabicPeriod"/>
            </a:pPr>
            <a:r>
              <a:rPr lang="en-IN" sz="1600" i="0" dirty="0">
                <a:effectLst/>
                <a:latin typeface="Times New Roman" panose="02020603050405020304" pitchFamily="18" charset="0"/>
                <a:cs typeface="Times New Roman" panose="02020603050405020304" pitchFamily="18" charset="0"/>
              </a:rPr>
              <a:t>Mohit </a:t>
            </a:r>
            <a:r>
              <a:rPr lang="en-IN" sz="1600" i="0" dirty="0" err="1">
                <a:effectLst/>
                <a:latin typeface="Times New Roman" panose="02020603050405020304" pitchFamily="18" charset="0"/>
                <a:cs typeface="Times New Roman" panose="02020603050405020304" pitchFamily="18" charset="0"/>
              </a:rPr>
              <a:t>Yadav,Aditya</a:t>
            </a:r>
            <a:r>
              <a:rPr lang="en-IN" sz="1600" i="0" dirty="0">
                <a:effectLst/>
                <a:latin typeface="Times New Roman" panose="02020603050405020304" pitchFamily="18" charset="0"/>
                <a:cs typeface="Times New Roman" panose="02020603050405020304" pitchFamily="18" charset="0"/>
              </a:rPr>
              <a:t> </a:t>
            </a:r>
            <a:r>
              <a:rPr lang="en-IN" sz="1600" i="0" dirty="0" err="1">
                <a:effectLst/>
                <a:latin typeface="Times New Roman" panose="02020603050405020304" pitchFamily="18" charset="0"/>
                <a:cs typeface="Times New Roman" panose="02020603050405020304" pitchFamily="18" charset="0"/>
              </a:rPr>
              <a:t>Vardhan,Amarjeet</a:t>
            </a:r>
            <a:r>
              <a:rPr lang="en-IN" sz="1600" i="0" dirty="0">
                <a:effectLst/>
                <a:latin typeface="Times New Roman" panose="02020603050405020304" pitchFamily="18" charset="0"/>
                <a:cs typeface="Times New Roman" panose="02020603050405020304" pitchFamily="18" charset="0"/>
              </a:rPr>
              <a:t> Singh </a:t>
            </a:r>
            <a:r>
              <a:rPr lang="en-IN" sz="1600" i="0" dirty="0" err="1">
                <a:effectLst/>
                <a:latin typeface="Times New Roman" panose="02020603050405020304" pitchFamily="18" charset="0"/>
                <a:cs typeface="Times New Roman" panose="02020603050405020304" pitchFamily="18" charset="0"/>
              </a:rPr>
              <a:t>Chauhan,Dr</a:t>
            </a:r>
            <a:r>
              <a:rPr lang="en-IN" sz="1600" i="0" dirty="0">
                <a:effectLst/>
                <a:latin typeface="Times New Roman" panose="02020603050405020304" pitchFamily="18" charset="0"/>
                <a:cs typeface="Times New Roman" panose="02020603050405020304" pitchFamily="18" charset="0"/>
              </a:rPr>
              <a:t>. Sanjay Saini,   "IOT BASED HEALTH MONITORING SYSTEM", International Journal of Creative Research Thoughts (IJCRT), ISSN:2320-2882, Volume.10, Issue 1, pp.c708-c715, January 2022, Available at :http://www.ijcrt.org/papers/IJCRT2201306.pdf</a:t>
            </a:r>
          </a:p>
          <a:p>
            <a:pPr algn="just">
              <a:buSzPct val="95000"/>
              <a:buFont typeface="+mj-lt"/>
              <a:buAutoNum type="arabicPeriod"/>
            </a:pPr>
            <a:r>
              <a:rPr lang="en-IN" sz="1600" dirty="0" err="1">
                <a:latin typeface="Times New Roman" panose="02020603050405020304" pitchFamily="18" charset="0"/>
                <a:cs typeface="Times New Roman" panose="02020603050405020304" pitchFamily="18" charset="0"/>
              </a:rPr>
              <a:t>Ritish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Khangar</a:t>
            </a:r>
            <a:r>
              <a:rPr lang="en-IN" sz="1600" dirty="0">
                <a:latin typeface="Times New Roman" panose="02020603050405020304" pitchFamily="18" charset="0"/>
                <a:cs typeface="Times New Roman" panose="02020603050405020304" pitchFamily="18" charset="0"/>
              </a:rPr>
              <a:t>, Lokesh </a:t>
            </a:r>
            <a:r>
              <a:rPr lang="en-IN" sz="1600" dirty="0" err="1">
                <a:latin typeface="Times New Roman" panose="02020603050405020304" pitchFamily="18" charset="0"/>
                <a:cs typeface="Times New Roman" panose="02020603050405020304" pitchFamily="18" charset="0"/>
              </a:rPr>
              <a:t>Yelne</a:t>
            </a:r>
            <a:r>
              <a:rPr lang="en-IN" sz="1600" dirty="0">
                <a:latin typeface="Times New Roman" panose="02020603050405020304" pitchFamily="18" charset="0"/>
                <a:cs typeface="Times New Roman" panose="02020603050405020304" pitchFamily="18" charset="0"/>
              </a:rPr>
              <a:t>, Nikhil </a:t>
            </a:r>
            <a:r>
              <a:rPr lang="en-IN" sz="1600" dirty="0" err="1">
                <a:latin typeface="Times New Roman" panose="02020603050405020304" pitchFamily="18" charset="0"/>
                <a:cs typeface="Times New Roman" panose="02020603050405020304" pitchFamily="18" charset="0"/>
              </a:rPr>
              <a:t>Mahure,Hanuman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Jambulkar</a:t>
            </a:r>
            <a:r>
              <a:rPr lang="en-IN" sz="1600" dirty="0">
                <a:latin typeface="Times New Roman" panose="02020603050405020304" pitchFamily="18" charset="0"/>
                <a:cs typeface="Times New Roman" panose="02020603050405020304" pitchFamily="18" charset="0"/>
              </a:rPr>
              <a:t>, Shailesh </a:t>
            </a:r>
            <a:r>
              <a:rPr lang="en-IN" sz="1600" dirty="0" err="1">
                <a:latin typeface="Times New Roman" panose="02020603050405020304" pitchFamily="18" charset="0"/>
                <a:cs typeface="Times New Roman" panose="02020603050405020304" pitchFamily="18" charset="0"/>
              </a:rPr>
              <a:t>Sakhare</a:t>
            </a:r>
            <a:r>
              <a:rPr lang="en-IN" sz="1600" dirty="0">
                <a:latin typeface="Times New Roman" panose="02020603050405020304" pitchFamily="18" charset="0"/>
                <a:cs typeface="Times New Roman" panose="02020603050405020304" pitchFamily="18" charset="0"/>
              </a:rPr>
              <a:t>, "IOT </a:t>
            </a:r>
            <a:r>
              <a:rPr lang="en-IN" sz="1600" dirty="0" err="1">
                <a:latin typeface="Times New Roman" panose="02020603050405020304" pitchFamily="18" charset="0"/>
                <a:cs typeface="Times New Roman" panose="02020603050405020304" pitchFamily="18" charset="0"/>
              </a:rPr>
              <a:t>BasedHealth</a:t>
            </a:r>
            <a:r>
              <a:rPr lang="en-IN" sz="1600" dirty="0">
                <a:latin typeface="Times New Roman" panose="02020603050405020304" pitchFamily="18" charset="0"/>
                <a:cs typeface="Times New Roman" panose="02020603050405020304" pitchFamily="18" charset="0"/>
              </a:rPr>
              <a:t> Monitoring System for Covid </a:t>
            </a:r>
            <a:r>
              <a:rPr lang="en-IN" sz="1600" dirty="0" err="1">
                <a:latin typeface="Times New Roman" panose="02020603050405020304" pitchFamily="18" charset="0"/>
                <a:cs typeface="Times New Roman" panose="02020603050405020304" pitchFamily="18" charset="0"/>
              </a:rPr>
              <a:t>PatientsMonitoring</a:t>
            </a:r>
            <a:r>
              <a:rPr lang="en-IN" sz="1600" dirty="0">
                <a:latin typeface="Times New Roman" panose="02020603050405020304" pitchFamily="18" charset="0"/>
                <a:cs typeface="Times New Roman" panose="02020603050405020304" pitchFamily="18" charset="0"/>
              </a:rPr>
              <a:t>", International Journal of </a:t>
            </a:r>
            <a:r>
              <a:rPr lang="en-IN" sz="1600" dirty="0" err="1">
                <a:latin typeface="Times New Roman" panose="02020603050405020304" pitchFamily="18" charset="0"/>
                <a:cs typeface="Times New Roman" panose="02020603050405020304" pitchFamily="18" charset="0"/>
              </a:rPr>
              <a:t>ScientificResearch</a:t>
            </a:r>
            <a:r>
              <a:rPr lang="en-IN" sz="1600" dirty="0">
                <a:latin typeface="Times New Roman" panose="02020603050405020304" pitchFamily="18" charset="0"/>
                <a:cs typeface="Times New Roman" panose="02020603050405020304" pitchFamily="18" charset="0"/>
              </a:rPr>
              <a:t> in Science and Technology (IJSRST), </a:t>
            </a:r>
            <a:r>
              <a:rPr lang="en-IN" sz="1600" dirty="0" err="1">
                <a:latin typeface="Times New Roman" panose="02020603050405020304" pitchFamily="18" charset="0"/>
                <a:cs typeface="Times New Roman" panose="02020603050405020304" pitchFamily="18" charset="0"/>
              </a:rPr>
              <a:t>OnlineISSN</a:t>
            </a:r>
            <a:r>
              <a:rPr lang="en-IN" sz="1600" dirty="0">
                <a:latin typeface="Times New Roman" panose="02020603050405020304" pitchFamily="18" charset="0"/>
                <a:cs typeface="Times New Roman" panose="02020603050405020304" pitchFamily="18" charset="0"/>
              </a:rPr>
              <a:t> : 2395-602X, Print ISSN : 2395-6011, Volume 9Issue 3, pp. 296-299, May-June 2022. Available at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:https://doi.org/10.32628/IJSRST229340Journal URL : </a:t>
            </a:r>
            <a:r>
              <a:rPr lang="en-IN" sz="1600" dirty="0">
                <a:latin typeface="Times New Roman" panose="02020603050405020304" pitchFamily="18" charset="0"/>
                <a:cs typeface="Times New Roman" panose="02020603050405020304" pitchFamily="18" charset="0"/>
                <a:hlinkClick r:id="rId4"/>
              </a:rPr>
              <a:t>https://ijsrst.com/IJSRST229340</a:t>
            </a:r>
            <a:endParaRPr lang="en-IN" sz="1600" dirty="0">
              <a:latin typeface="Times New Roman" panose="02020603050405020304" pitchFamily="18" charset="0"/>
              <a:cs typeface="Times New Roman" panose="02020603050405020304" pitchFamily="18" charset="0"/>
            </a:endParaRPr>
          </a:p>
          <a:p>
            <a:pPr algn="just">
              <a:buSzPct val="95000"/>
              <a:buFont typeface="+mj-lt"/>
              <a:buAutoNum type="arabicPeriod"/>
            </a:pPr>
            <a:r>
              <a:rPr lang="en-IN" sz="1600" i="0" dirty="0" err="1">
                <a:effectLst/>
                <a:latin typeface="Times New Roman" panose="02020603050405020304" pitchFamily="18" charset="0"/>
                <a:cs typeface="Times New Roman" panose="02020603050405020304" pitchFamily="18" charset="0"/>
              </a:rPr>
              <a:t>Abdulmalek</a:t>
            </a:r>
            <a:r>
              <a:rPr lang="en-IN" sz="1600" i="0" dirty="0">
                <a:effectLst/>
                <a:latin typeface="Times New Roman" panose="02020603050405020304" pitchFamily="18" charset="0"/>
                <a:cs typeface="Times New Roman" panose="02020603050405020304" pitchFamily="18" charset="0"/>
              </a:rPr>
              <a:t>, S., Nasir, A., Jabbar, A., </a:t>
            </a:r>
            <a:r>
              <a:rPr lang="en-IN" sz="1600" i="0" dirty="0" err="1">
                <a:effectLst/>
                <a:latin typeface="Times New Roman" panose="02020603050405020304" pitchFamily="18" charset="0"/>
                <a:cs typeface="Times New Roman" panose="02020603050405020304" pitchFamily="18" charset="0"/>
              </a:rPr>
              <a:t>Almuhaya</a:t>
            </a:r>
            <a:r>
              <a:rPr lang="en-IN" sz="1600" i="0" dirty="0">
                <a:effectLst/>
                <a:latin typeface="Times New Roman" panose="02020603050405020304" pitchFamily="18" charset="0"/>
                <a:cs typeface="Times New Roman" panose="02020603050405020304" pitchFamily="18" charset="0"/>
              </a:rPr>
              <a:t>, W., </a:t>
            </a:r>
            <a:r>
              <a:rPr lang="en-IN" sz="1600" i="0" dirty="0" err="1">
                <a:effectLst/>
                <a:latin typeface="Times New Roman" panose="02020603050405020304" pitchFamily="18" charset="0"/>
                <a:cs typeface="Times New Roman" panose="02020603050405020304" pitchFamily="18" charset="0"/>
              </a:rPr>
              <a:t>Bairagi</a:t>
            </a:r>
            <a:r>
              <a:rPr lang="en-IN" sz="1600" i="0" dirty="0">
                <a:effectLst/>
                <a:latin typeface="Times New Roman" panose="02020603050405020304" pitchFamily="18" charset="0"/>
                <a:cs typeface="Times New Roman" panose="02020603050405020304" pitchFamily="18" charset="0"/>
              </a:rPr>
              <a:t>, A.K., Khan, M.A.M., &amp; Kee, S.H. (2022). "IoT-Based Healthcare Monitoring System towards Improving Quality Of Life: A Review." </a:t>
            </a:r>
            <a:r>
              <a:rPr lang="en-IN" sz="1600" i="1" dirty="0">
                <a:effectLst/>
                <a:latin typeface="Times New Roman" panose="02020603050405020304" pitchFamily="18" charset="0"/>
                <a:cs typeface="Times New Roman" panose="02020603050405020304" pitchFamily="18" charset="0"/>
              </a:rPr>
              <a:t>Healthcare</a:t>
            </a:r>
            <a:r>
              <a:rPr lang="en-IN" sz="1600" i="0" dirty="0">
                <a:effectLst/>
                <a:latin typeface="Times New Roman" panose="02020603050405020304" pitchFamily="18" charset="0"/>
                <a:cs typeface="Times New Roman" panose="02020603050405020304" pitchFamily="18" charset="0"/>
              </a:rPr>
              <a:t>, 10. </a:t>
            </a:r>
            <a:r>
              <a:rPr lang="en-IN" sz="160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DOI</a:t>
            </a:r>
            <a:r>
              <a:rPr lang="en-IN" sz="1600" i="0" dirty="0">
                <a:effectLst/>
                <a:latin typeface="Times New Roman" panose="02020603050405020304" pitchFamily="18" charset="0"/>
                <a:cs typeface="Times New Roman" panose="02020603050405020304" pitchFamily="18" charset="0"/>
              </a:rPr>
              <a:t>.</a:t>
            </a:r>
          </a:p>
          <a:p>
            <a:pPr algn="just">
              <a:buSzPct val="95000"/>
              <a:buFont typeface="+mj-lt"/>
              <a:buAutoNum type="arabicPeriod"/>
            </a:pPr>
            <a:r>
              <a:rPr lang="en-IN" sz="1600" i="0" dirty="0">
                <a:effectLst/>
                <a:latin typeface="Times New Roman" panose="02020603050405020304" pitchFamily="18" charset="0"/>
                <a:cs typeface="Times New Roman" panose="02020603050405020304" pitchFamily="18" charset="0"/>
              </a:rPr>
              <a:t>Anirudh, P., Kumar, G.A.E.S., </a:t>
            </a:r>
            <a:r>
              <a:rPr lang="en-IN" sz="1600" i="0" dirty="0" err="1">
                <a:effectLst/>
                <a:latin typeface="Times New Roman" panose="02020603050405020304" pitchFamily="18" charset="0"/>
                <a:cs typeface="Times New Roman" panose="02020603050405020304" pitchFamily="18" charset="0"/>
              </a:rPr>
              <a:t>Vidyadhar</a:t>
            </a:r>
            <a:r>
              <a:rPr lang="en-IN" sz="1600" i="0" dirty="0">
                <a:effectLst/>
                <a:latin typeface="Times New Roman" panose="02020603050405020304" pitchFamily="18" charset="0"/>
                <a:cs typeface="Times New Roman" panose="02020603050405020304" pitchFamily="18" charset="0"/>
              </a:rPr>
              <a:t>, R.P., Pranav, G., &amp; </a:t>
            </a:r>
            <a:r>
              <a:rPr lang="en-IN" sz="1600" i="0" dirty="0" err="1">
                <a:effectLst/>
                <a:latin typeface="Times New Roman" panose="02020603050405020304" pitchFamily="18" charset="0"/>
                <a:cs typeface="Times New Roman" panose="02020603050405020304" pitchFamily="18" charset="0"/>
              </a:rPr>
              <a:t>Aumar</a:t>
            </a:r>
            <a:r>
              <a:rPr lang="en-IN" sz="1600" i="0" dirty="0">
                <a:effectLst/>
                <a:latin typeface="Times New Roman" panose="02020603050405020304" pitchFamily="18" charset="0"/>
                <a:cs typeface="Times New Roman" panose="02020603050405020304" pitchFamily="18" charset="0"/>
              </a:rPr>
              <a:t>, B.A. (2023). "Automatic Patient Monitoring and Alerting System based on IoT." </a:t>
            </a:r>
            <a:r>
              <a:rPr lang="en-IN" sz="1600" i="1" dirty="0">
                <a:effectLst/>
                <a:latin typeface="Times New Roman" panose="02020603050405020304" pitchFamily="18" charset="0"/>
                <a:cs typeface="Times New Roman" panose="02020603050405020304" pitchFamily="18" charset="0"/>
              </a:rPr>
              <a:t>2023 8th International Conference on Communication and Electronics Systems (ICCES)</a:t>
            </a:r>
            <a:r>
              <a:rPr lang="en-IN" sz="1600" i="0" dirty="0">
                <a:effectLst/>
                <a:latin typeface="Times New Roman" panose="02020603050405020304" pitchFamily="18" charset="0"/>
                <a:cs typeface="Times New Roman" panose="02020603050405020304" pitchFamily="18" charset="0"/>
              </a:rPr>
              <a:t>. </a:t>
            </a:r>
            <a:r>
              <a:rPr lang="en-IN" sz="160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DOI</a:t>
            </a:r>
            <a:r>
              <a:rPr lang="en-IN" sz="160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91825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4374-53DE-560A-FFC3-3CD2366CDE68}"/>
              </a:ext>
            </a:extLst>
          </p:cNvPr>
          <p:cNvSpPr>
            <a:spLocks noGrp="1"/>
          </p:cNvSpPr>
          <p:nvPr>
            <p:ph type="title"/>
          </p:nvPr>
        </p:nvSpPr>
        <p:spPr>
          <a:xfrm>
            <a:off x="1393639" y="1152983"/>
            <a:ext cx="9404723" cy="1400530"/>
          </a:xfrm>
        </p:spPr>
        <p:txBody>
          <a:bodyPr anchor="ctr"/>
          <a:lstStyle/>
          <a:p>
            <a:pPr algn="ctr"/>
            <a:r>
              <a:rPr lang="en-US" sz="5400" b="1" dirty="0">
                <a:solidFill>
                  <a:schemeClr val="tx1"/>
                </a:solidFill>
              </a:rPr>
              <a:t>CONCLUSION</a:t>
            </a:r>
            <a:r>
              <a:rPr lang="en-US" sz="5400" b="1" dirty="0"/>
              <a:t> </a:t>
            </a:r>
            <a:endParaRPr lang="en-IN" sz="5400" b="1" dirty="0"/>
          </a:p>
        </p:txBody>
      </p:sp>
      <p:sp>
        <p:nvSpPr>
          <p:cNvPr id="3" name="Content Placeholder 2">
            <a:extLst>
              <a:ext uri="{FF2B5EF4-FFF2-40B4-BE49-F238E27FC236}">
                <a16:creationId xmlns:a16="http://schemas.microsoft.com/office/drawing/2014/main" id="{B09FB0A2-7FB8-29CA-8299-CFAAC386CED4}"/>
              </a:ext>
            </a:extLst>
          </p:cNvPr>
          <p:cNvSpPr>
            <a:spLocks noGrp="1"/>
          </p:cNvSpPr>
          <p:nvPr>
            <p:ph idx="1"/>
          </p:nvPr>
        </p:nvSpPr>
        <p:spPr>
          <a:xfrm>
            <a:off x="845127" y="1853248"/>
            <a:ext cx="10668000" cy="4195481"/>
          </a:xfrm>
        </p:spPr>
        <p:txBody>
          <a:bodyPr anchor="ctr">
            <a:noAutofit/>
          </a:bodyPr>
          <a:lstStyle/>
          <a:p>
            <a:pPr marL="0" indent="0" algn="just">
              <a:lnSpc>
                <a:spcPct val="150000"/>
              </a:lnSpc>
              <a:buNone/>
            </a:pPr>
            <a:r>
              <a:rPr lang="en-US" sz="2400" b="0" i="0" dirty="0">
                <a:solidFill>
                  <a:schemeClr val="tx1"/>
                </a:solidFill>
                <a:effectLst/>
                <a:latin typeface="Times New Roman" panose="02020603050405020304" pitchFamily="18" charset="0"/>
                <a:cs typeface="Times New Roman" panose="02020603050405020304" pitchFamily="18" charset="0"/>
              </a:rPr>
              <a:t>In conclusion, HealthSense revolutionizes healthcare monitoring by integrating IoT and ML for real-time and predictive insights. Its adaptability across settings and focus on inclusivity promise enhanced care, accessibility, and prompt intervention. Our agile approach ensures flexibility, collaboration, and responsiveness. Together, we aim to create a brighter, safer future in healthcare</a:t>
            </a:r>
            <a:r>
              <a:rPr lang="en-US" sz="2400" b="0" i="0" dirty="0">
                <a:effectLst/>
                <a:latin typeface="Söhne"/>
              </a:rPr>
              <a:t>.</a:t>
            </a:r>
            <a:endParaRPr lang="en-IN" sz="2800" dirty="0"/>
          </a:p>
        </p:txBody>
      </p:sp>
    </p:spTree>
    <p:extLst>
      <p:ext uri="{BB962C8B-B14F-4D97-AF65-F5344CB8AC3E}">
        <p14:creationId xmlns:p14="http://schemas.microsoft.com/office/powerpoint/2010/main" val="299709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7A03-3D35-3DDE-BA8C-EDE2876B22FA}"/>
              </a:ext>
            </a:extLst>
          </p:cNvPr>
          <p:cNvSpPr>
            <a:spLocks noGrp="1"/>
          </p:cNvSpPr>
          <p:nvPr>
            <p:ph type="title"/>
          </p:nvPr>
        </p:nvSpPr>
        <p:spPr>
          <a:xfrm>
            <a:off x="1683170" y="2602410"/>
            <a:ext cx="8825660" cy="1653180"/>
          </a:xfrm>
        </p:spPr>
        <p:txBody>
          <a:bodyPr anchor="ctr"/>
          <a:lstStyle/>
          <a:p>
            <a:pPr algn="ctr"/>
            <a:r>
              <a:rPr lang="en-US" sz="8000" b="1" spc="300" dirty="0">
                <a:solidFill>
                  <a:schemeClr val="tx1"/>
                </a:solidFill>
              </a:rPr>
              <a:t>THANK YOU</a:t>
            </a:r>
            <a:endParaRPr lang="en-IN" sz="8000" b="1" spc="300" dirty="0">
              <a:solidFill>
                <a:schemeClr val="tx1"/>
              </a:solidFill>
            </a:endParaRPr>
          </a:p>
        </p:txBody>
      </p:sp>
    </p:spTree>
    <p:extLst>
      <p:ext uri="{BB962C8B-B14F-4D97-AF65-F5344CB8AC3E}">
        <p14:creationId xmlns:p14="http://schemas.microsoft.com/office/powerpoint/2010/main" val="8025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D601-4208-8C57-03A3-9F3AA797FFD2}"/>
              </a:ext>
            </a:extLst>
          </p:cNvPr>
          <p:cNvSpPr>
            <a:spLocks noGrp="1"/>
          </p:cNvSpPr>
          <p:nvPr>
            <p:ph type="title"/>
          </p:nvPr>
        </p:nvSpPr>
        <p:spPr>
          <a:xfrm>
            <a:off x="1640157" y="456152"/>
            <a:ext cx="8911687" cy="1280890"/>
          </a:xfrm>
        </p:spPr>
        <p:txBody>
          <a:bodyPr anchor="ctr">
            <a:normAutofit/>
          </a:bodyPr>
          <a:lstStyle/>
          <a:p>
            <a:pPr algn="ctr"/>
            <a:r>
              <a:rPr lang="en-IN" sz="5400" b="1" i="0" dirty="0">
                <a:solidFill>
                  <a:schemeClr val="tx1"/>
                </a:solidFill>
                <a:effectLst/>
                <a:cs typeface="Times New Roman" panose="02020603050405020304" pitchFamily="18" charset="0"/>
              </a:rPr>
              <a:t>ABSTRACT</a:t>
            </a:r>
            <a:endParaRPr lang="en-IN" dirty="0">
              <a:solidFill>
                <a:schemeClr val="tx1"/>
              </a:solidFill>
              <a:cs typeface="Times New Roman" panose="02020603050405020304" pitchFamily="18" charset="0"/>
            </a:endParaRPr>
          </a:p>
        </p:txBody>
      </p:sp>
      <p:sp>
        <p:nvSpPr>
          <p:cNvPr id="4" name="Rectangle 1">
            <a:extLst>
              <a:ext uri="{FF2B5EF4-FFF2-40B4-BE49-F238E27FC236}">
                <a16:creationId xmlns:a16="http://schemas.microsoft.com/office/drawing/2014/main" id="{20656CE7-ECCD-DDD6-669A-A319845B50B0}"/>
              </a:ext>
            </a:extLst>
          </p:cNvPr>
          <p:cNvSpPr>
            <a:spLocks noGrp="1" noChangeArrowheads="1"/>
          </p:cNvSpPr>
          <p:nvPr>
            <p:ph idx="1"/>
          </p:nvPr>
        </p:nvSpPr>
        <p:spPr bwMode="auto">
          <a:xfrm>
            <a:off x="1440024" y="1301218"/>
            <a:ext cx="9311951" cy="508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600" dirty="0">
                <a:solidFill>
                  <a:schemeClr val="tx1"/>
                </a:solidFill>
                <a:latin typeface="Times New Roman" panose="02020603050405020304" pitchFamily="18" charset="0"/>
                <a:cs typeface="Times New Roman" panose="02020603050405020304" pitchFamily="18" charset="0"/>
              </a:rPr>
              <a:t>Our initiative utilizes IoT to remotely monitor surroundings, health, and proximity to a specific location. In case of issues like distance or health issues, our system sends discreet alerts, especially during emergencies. Information is securely stored in a database, analyzed by advanced programs to predict future scenarios. We aim to create an adaptable, user-friendly, affordable, and energy-efficient device to cater to diverse needs.</a:t>
            </a:r>
            <a:endParaRPr kumimoji="0" lang="en-US" altLang="en-US" sz="2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77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7401-8F37-AA63-8B42-12C6B3F4D0B3}"/>
              </a:ext>
            </a:extLst>
          </p:cNvPr>
          <p:cNvSpPr>
            <a:spLocks noGrp="1"/>
          </p:cNvSpPr>
          <p:nvPr>
            <p:ph type="title"/>
          </p:nvPr>
        </p:nvSpPr>
        <p:spPr>
          <a:xfrm>
            <a:off x="1640157" y="549463"/>
            <a:ext cx="8911687" cy="1280890"/>
          </a:xfrm>
        </p:spPr>
        <p:txBody>
          <a:bodyPr anchor="ctr"/>
          <a:lstStyle/>
          <a:p>
            <a:pPr algn="ctr"/>
            <a:r>
              <a:rPr lang="en-IN" sz="5400" b="1" dirty="0">
                <a:solidFill>
                  <a:schemeClr val="tx1"/>
                </a:solidFill>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8AEBC564-29F2-5A5D-E83A-234251D34C2B}"/>
              </a:ext>
            </a:extLst>
          </p:cNvPr>
          <p:cNvSpPr>
            <a:spLocks noGrp="1"/>
          </p:cNvSpPr>
          <p:nvPr>
            <p:ph idx="1"/>
          </p:nvPr>
        </p:nvSpPr>
        <p:spPr>
          <a:xfrm>
            <a:off x="1240970" y="1690688"/>
            <a:ext cx="10112829" cy="4668548"/>
          </a:xfrm>
        </p:spPr>
        <p:txBody>
          <a:bodyPr anchor="ctr">
            <a:normAutofit fontScale="92500"/>
          </a:bodyPr>
          <a:lstStyle/>
          <a:p>
            <a:pPr marL="0" indent="0" algn="just">
              <a:lnSpc>
                <a:spcPct val="120000"/>
              </a:lnSpc>
              <a:buNone/>
            </a:pPr>
            <a:r>
              <a:rPr lang="en-US" sz="2800" i="0" u="sng" dirty="0" err="1">
                <a:solidFill>
                  <a:schemeClr val="tx1"/>
                </a:solidFill>
                <a:effectLst/>
                <a:latin typeface="Times New Roman" panose="02020603050405020304" pitchFamily="18" charset="0"/>
                <a:cs typeface="Times New Roman" panose="02020603050405020304" pitchFamily="18" charset="0"/>
              </a:rPr>
              <a:t>HealthSense</a:t>
            </a:r>
            <a:r>
              <a:rPr lang="en-US" sz="2800" i="0" dirty="0">
                <a:solidFill>
                  <a:schemeClr val="tx1"/>
                </a:solidFill>
                <a:effectLst/>
                <a:latin typeface="Times New Roman" panose="02020603050405020304" pitchFamily="18" charset="0"/>
                <a:cs typeface="Times New Roman" panose="02020603050405020304" pitchFamily="18" charset="0"/>
              </a:rPr>
              <a:t> is a handheld device that can function as a smart band to acquire the data we need. Based on that, we can provide assistance to the patients and take necessary measures regarding their situation. From the alert system, we receive an alert when the patient is moved from the radius.</a:t>
            </a:r>
          </a:p>
          <a:p>
            <a:pPr marL="0" indent="0" algn="just">
              <a:lnSpc>
                <a:spcPct val="120000"/>
              </a:lnSpc>
              <a:buNone/>
            </a:pPr>
            <a:r>
              <a:rPr lang="en-US" sz="2800" b="1" i="0" dirty="0">
                <a:solidFill>
                  <a:schemeClr val="tx1"/>
                </a:solidFill>
                <a:effectLst/>
                <a:latin typeface="Times New Roman" panose="02020603050405020304" pitchFamily="18" charset="0"/>
                <a:cs typeface="Times New Roman" panose="02020603050405020304" pitchFamily="18" charset="0"/>
              </a:rPr>
              <a:t>Patient Safety Matters: </a:t>
            </a:r>
            <a:r>
              <a:rPr lang="en-US" sz="2800" i="0" dirty="0">
                <a:solidFill>
                  <a:schemeClr val="tx1"/>
                </a:solidFill>
                <a:effectLst/>
                <a:latin typeface="Times New Roman" panose="02020603050405020304" pitchFamily="18" charset="0"/>
                <a:cs typeface="Times New Roman" panose="02020603050405020304" pitchFamily="18" charset="0"/>
              </a:rPr>
              <a:t>In healthcare, keeping patients safe is the most important thing. So, we need better ways to watch over them.</a:t>
            </a:r>
          </a:p>
          <a:p>
            <a:pPr marL="0" indent="0" algn="just">
              <a:lnSpc>
                <a:spcPct val="120000"/>
              </a:lnSpc>
              <a:buNone/>
            </a:pPr>
            <a:r>
              <a:rPr lang="en-US" sz="2800" b="1" i="0" dirty="0">
                <a:solidFill>
                  <a:schemeClr val="tx1"/>
                </a:solidFill>
                <a:effectLst/>
                <a:latin typeface="Times New Roman" panose="02020603050405020304" pitchFamily="18" charset="0"/>
                <a:cs typeface="Times New Roman" panose="02020603050405020304" pitchFamily="18" charset="0"/>
              </a:rPr>
              <a:t>Who We're Helping: </a:t>
            </a:r>
            <a:r>
              <a:rPr lang="en-US" sz="2800" i="0" dirty="0">
                <a:solidFill>
                  <a:schemeClr val="tx1"/>
                </a:solidFill>
                <a:effectLst/>
                <a:latin typeface="Times New Roman" panose="02020603050405020304" pitchFamily="18" charset="0"/>
                <a:cs typeface="Times New Roman" panose="02020603050405020304" pitchFamily="18" charset="0"/>
              </a:rPr>
              <a:t>We're creating a special device for kids, seniors, and people with disabilities who need someone to keep an eye on them.</a:t>
            </a:r>
          </a:p>
        </p:txBody>
      </p:sp>
    </p:spTree>
    <p:extLst>
      <p:ext uri="{BB962C8B-B14F-4D97-AF65-F5344CB8AC3E}">
        <p14:creationId xmlns:p14="http://schemas.microsoft.com/office/powerpoint/2010/main" val="72817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90F864-2D14-D2D8-2BD7-82CA6B3FFCD3}"/>
              </a:ext>
            </a:extLst>
          </p:cNvPr>
          <p:cNvSpPr txBox="1"/>
          <p:nvPr/>
        </p:nvSpPr>
        <p:spPr>
          <a:xfrm>
            <a:off x="989045" y="646701"/>
            <a:ext cx="10399391" cy="5564600"/>
          </a:xfrm>
          <a:prstGeom prst="rect">
            <a:avLst/>
          </a:prstGeom>
          <a:noFill/>
        </p:spPr>
        <p:txBody>
          <a:bodyPr wrap="square" rtlCol="0" anchor="ctr">
            <a:spAutoFit/>
          </a:bodyPr>
          <a:lstStyle/>
          <a:p>
            <a:pPr marL="0" indent="0" algn="l">
              <a:lnSpc>
                <a:spcPct val="120000"/>
              </a:lnSpc>
              <a:buNone/>
            </a:pPr>
            <a:endParaRPr lang="en-US" sz="2800" i="0" dirty="0">
              <a:effectLst/>
              <a:latin typeface="Söhne"/>
            </a:endParaRPr>
          </a:p>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Real-time Alerts: </a:t>
            </a:r>
            <a:r>
              <a:rPr lang="en-US" sz="2800" i="0" dirty="0">
                <a:effectLst/>
                <a:latin typeface="Times New Roman" panose="02020603050405020304" pitchFamily="18" charset="0"/>
                <a:cs typeface="Times New Roman" panose="02020603050405020304" pitchFamily="18" charset="0"/>
              </a:rPr>
              <a:t>Our device is like a guardian angel. It tells us right away if someone goes too far from where they should be or if they start feeling unwell </a:t>
            </a:r>
          </a:p>
          <a:p>
            <a:pPr marL="0" indent="0" algn="just">
              <a:lnSpc>
                <a:spcPct val="150000"/>
              </a:lnSpc>
              <a:buNone/>
            </a:pPr>
            <a:endParaRPr lang="en-US" sz="2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What We Want: </a:t>
            </a:r>
            <a:r>
              <a:rPr lang="en-US" sz="2800" i="0" dirty="0">
                <a:effectLst/>
                <a:latin typeface="Times New Roman" panose="02020603050405020304" pitchFamily="18" charset="0"/>
                <a:cs typeface="Times New Roman" panose="02020603050405020304" pitchFamily="18" charset="0"/>
              </a:rPr>
              <a:t>We want to make sure that when someone needs help, we're there on time. Our goal is to make patient care better and keep people healthy.</a:t>
            </a:r>
          </a:p>
          <a:p>
            <a:endParaRPr lang="en-IN" sz="2800" dirty="0"/>
          </a:p>
        </p:txBody>
      </p:sp>
    </p:spTree>
    <p:extLst>
      <p:ext uri="{BB962C8B-B14F-4D97-AF65-F5344CB8AC3E}">
        <p14:creationId xmlns:p14="http://schemas.microsoft.com/office/powerpoint/2010/main" val="408785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F9DB-5157-CDD9-7D6B-68AF4A8A90E5}"/>
              </a:ext>
            </a:extLst>
          </p:cNvPr>
          <p:cNvSpPr>
            <a:spLocks noGrp="1"/>
          </p:cNvSpPr>
          <p:nvPr>
            <p:ph type="title"/>
          </p:nvPr>
        </p:nvSpPr>
        <p:spPr>
          <a:xfrm>
            <a:off x="1640157" y="624110"/>
            <a:ext cx="8911687" cy="1280890"/>
          </a:xfrm>
        </p:spPr>
        <p:txBody>
          <a:bodyPr anchor="ctr"/>
          <a:lstStyle/>
          <a:p>
            <a:pPr algn="ctr"/>
            <a:r>
              <a:rPr lang="en-IN" sz="5400" b="1" i="0" dirty="0">
                <a:solidFill>
                  <a:schemeClr val="tx1"/>
                </a:solidFill>
                <a:effectLst/>
              </a:rPr>
              <a:t>OBJECTIVES</a:t>
            </a:r>
            <a:endParaRPr lang="en-IN" sz="5400" dirty="0">
              <a:solidFill>
                <a:schemeClr val="tx1"/>
              </a:solidFill>
            </a:endParaRPr>
          </a:p>
        </p:txBody>
      </p:sp>
      <p:sp>
        <p:nvSpPr>
          <p:cNvPr id="3" name="Content Placeholder 2">
            <a:extLst>
              <a:ext uri="{FF2B5EF4-FFF2-40B4-BE49-F238E27FC236}">
                <a16:creationId xmlns:a16="http://schemas.microsoft.com/office/drawing/2014/main" id="{473793FE-A42C-76AE-9137-F3C6591986A7}"/>
              </a:ext>
            </a:extLst>
          </p:cNvPr>
          <p:cNvSpPr>
            <a:spLocks noGrp="1"/>
          </p:cNvSpPr>
          <p:nvPr>
            <p:ph idx="1"/>
          </p:nvPr>
        </p:nvSpPr>
        <p:spPr>
          <a:xfrm>
            <a:off x="1134420" y="1853248"/>
            <a:ext cx="9923160" cy="4195481"/>
          </a:xfrm>
        </p:spPr>
        <p:txBody>
          <a:bodyPr anchor="ctr">
            <a:normAutofit fontScale="92500" lnSpcReduction="10000"/>
          </a:bodyPr>
          <a:lstStyle/>
          <a:p>
            <a:pPr marL="514350" indent="-514350" algn="just">
              <a:lnSpc>
                <a:spcPct val="100000"/>
              </a:lnSpc>
              <a:buAutoNum type="arabicPeriod"/>
            </a:pPr>
            <a:r>
              <a:rPr lang="en-US" sz="2800" b="1" i="0" dirty="0">
                <a:solidFill>
                  <a:schemeClr val="tx1"/>
                </a:solidFill>
                <a:effectLst/>
                <a:latin typeface="Times New Roman" panose="02020603050405020304" pitchFamily="18" charset="0"/>
                <a:cs typeface="Times New Roman" panose="02020603050405020304" pitchFamily="18" charset="0"/>
              </a:rPr>
              <a:t>Hospital Application:</a:t>
            </a:r>
          </a:p>
          <a:p>
            <a:pPr marL="514350" indent="-514350" algn="just">
              <a:lnSpc>
                <a:spcPct val="100000"/>
              </a:lnSpc>
              <a:buAutoNum type="arabicPeriod"/>
            </a:pPr>
            <a:endParaRPr lang="en-US" sz="1300" b="0" i="0" dirty="0">
              <a:solidFill>
                <a:schemeClr val="tx1"/>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2800" b="1" i="0" dirty="0">
                <a:solidFill>
                  <a:schemeClr val="tx1"/>
                </a:solidFill>
                <a:effectLst/>
                <a:latin typeface="Times New Roman" panose="02020603050405020304" pitchFamily="18" charset="0"/>
                <a:cs typeface="Times New Roman" panose="02020603050405020304" pitchFamily="18" charset="0"/>
              </a:rPr>
              <a:t>Enhance Hospital Security:</a:t>
            </a:r>
            <a:r>
              <a:rPr lang="en-US" sz="2800" b="0" i="0" dirty="0">
                <a:solidFill>
                  <a:schemeClr val="tx1"/>
                </a:solidFill>
                <a:effectLst/>
                <a:latin typeface="Times New Roman" panose="02020603050405020304" pitchFamily="18" charset="0"/>
                <a:cs typeface="Times New Roman" panose="02020603050405020304" pitchFamily="18" charset="0"/>
              </a:rPr>
              <a:t> Make hospitals safer by preventing patients from disappearing while getting treatment.</a:t>
            </a:r>
          </a:p>
          <a:p>
            <a:pPr marL="0" indent="0" algn="just">
              <a:lnSpc>
                <a:spcPct val="100000"/>
              </a:lnSpc>
              <a:buNone/>
            </a:pPr>
            <a:r>
              <a:rPr lang="en-US" sz="2800" b="1" i="0" dirty="0">
                <a:solidFill>
                  <a:schemeClr val="tx1"/>
                </a:solidFill>
                <a:effectLst/>
                <a:latin typeface="Times New Roman" panose="02020603050405020304" pitchFamily="18" charset="0"/>
                <a:cs typeface="Times New Roman" panose="02020603050405020304" pitchFamily="18" charset="0"/>
              </a:rPr>
              <a:t>Improve Patient Care:</a:t>
            </a:r>
            <a:r>
              <a:rPr lang="en-US" sz="2800" b="0" i="0" dirty="0">
                <a:solidFill>
                  <a:schemeClr val="tx1"/>
                </a:solidFill>
                <a:effectLst/>
                <a:latin typeface="Times New Roman" panose="02020603050405020304" pitchFamily="18" charset="0"/>
                <a:cs typeface="Times New Roman" panose="02020603050405020304" pitchFamily="18" charset="0"/>
              </a:rPr>
              <a:t> Ensure that patients who are mentally unstable always have someone looking out for them.</a:t>
            </a:r>
          </a:p>
          <a:p>
            <a:pPr marL="0" indent="0" algn="just">
              <a:lnSpc>
                <a:spcPct val="100000"/>
              </a:lnSpc>
              <a:buNone/>
            </a:pPr>
            <a:r>
              <a:rPr lang="en-US" sz="2800" b="1" i="0" dirty="0">
                <a:solidFill>
                  <a:schemeClr val="tx1"/>
                </a:solidFill>
                <a:effectLst/>
                <a:latin typeface="Times New Roman" panose="02020603050405020304" pitchFamily="18" charset="0"/>
                <a:cs typeface="Times New Roman" panose="02020603050405020304" pitchFamily="18" charset="0"/>
              </a:rPr>
              <a:t>Prevent Baby Kidnappings:</a:t>
            </a:r>
            <a:r>
              <a:rPr lang="en-US" sz="2800" b="0" i="0" dirty="0">
                <a:solidFill>
                  <a:schemeClr val="tx1"/>
                </a:solidFill>
                <a:effectLst/>
                <a:latin typeface="Times New Roman" panose="02020603050405020304" pitchFamily="18" charset="0"/>
                <a:cs typeface="Times New Roman" panose="02020603050405020304" pitchFamily="18" charset="0"/>
              </a:rPr>
              <a:t> Stop bad things from happening by keeping an eye on newborn babies.</a:t>
            </a:r>
          </a:p>
          <a:p>
            <a:pPr marL="0" indent="0" algn="just">
              <a:lnSpc>
                <a:spcPct val="100000"/>
              </a:lnSpc>
              <a:buNone/>
            </a:pPr>
            <a:r>
              <a:rPr lang="en-US" sz="2800" b="1" i="0" dirty="0">
                <a:solidFill>
                  <a:schemeClr val="tx1"/>
                </a:solidFill>
                <a:effectLst/>
                <a:latin typeface="Times New Roman" panose="02020603050405020304" pitchFamily="18" charset="0"/>
                <a:cs typeface="Times New Roman" panose="02020603050405020304" pitchFamily="18" charset="0"/>
              </a:rPr>
              <a:t>Timely Check-ups:</a:t>
            </a:r>
            <a:r>
              <a:rPr lang="en-US" sz="2800" b="0" i="0" dirty="0">
                <a:solidFill>
                  <a:schemeClr val="tx1"/>
                </a:solidFill>
                <a:effectLst/>
                <a:latin typeface="Times New Roman" panose="02020603050405020304" pitchFamily="18" charset="0"/>
                <a:cs typeface="Times New Roman" panose="02020603050405020304" pitchFamily="18" charset="0"/>
              </a:rPr>
              <a:t> Make sure patients get the check-ups they need, even when there aren't enough staff.</a:t>
            </a:r>
          </a:p>
        </p:txBody>
      </p:sp>
    </p:spTree>
    <p:extLst>
      <p:ext uri="{BB962C8B-B14F-4D97-AF65-F5344CB8AC3E}">
        <p14:creationId xmlns:p14="http://schemas.microsoft.com/office/powerpoint/2010/main" val="308263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5D71-67E1-F848-69F3-8EABECADF339}"/>
              </a:ext>
            </a:extLst>
          </p:cNvPr>
          <p:cNvSpPr>
            <a:spLocks noGrp="1"/>
          </p:cNvSpPr>
          <p:nvPr>
            <p:ph type="title"/>
          </p:nvPr>
        </p:nvSpPr>
        <p:spPr>
          <a:xfrm>
            <a:off x="1393639" y="182129"/>
            <a:ext cx="9404723" cy="1400530"/>
          </a:xfrm>
        </p:spPr>
        <p:txBody>
          <a:bodyPr anchor="ctr"/>
          <a:lstStyle/>
          <a:p>
            <a:pPr algn="ctr"/>
            <a:r>
              <a:rPr lang="en-US" sz="5400" b="1" dirty="0">
                <a:solidFill>
                  <a:schemeClr val="tx1"/>
                </a:solidFill>
              </a:rPr>
              <a:t>EXISTING MODEL</a:t>
            </a:r>
            <a:endParaRPr lang="en-IN" sz="4800" dirty="0">
              <a:solidFill>
                <a:schemeClr val="tx1"/>
              </a:solidFill>
            </a:endParaRPr>
          </a:p>
        </p:txBody>
      </p:sp>
      <p:sp>
        <p:nvSpPr>
          <p:cNvPr id="3" name="Content Placeholder 2">
            <a:extLst>
              <a:ext uri="{FF2B5EF4-FFF2-40B4-BE49-F238E27FC236}">
                <a16:creationId xmlns:a16="http://schemas.microsoft.com/office/drawing/2014/main" id="{00EE76BA-0AE4-9EA5-616E-FD9FD279EA84}"/>
              </a:ext>
            </a:extLst>
          </p:cNvPr>
          <p:cNvSpPr>
            <a:spLocks noGrp="1"/>
          </p:cNvSpPr>
          <p:nvPr>
            <p:ph idx="1"/>
          </p:nvPr>
        </p:nvSpPr>
        <p:spPr>
          <a:xfrm>
            <a:off x="1101012" y="1296955"/>
            <a:ext cx="10347649" cy="5271795"/>
          </a:xfrm>
        </p:spPr>
        <p:txBody>
          <a:bodyPr>
            <a:noAutofit/>
          </a:bodyPr>
          <a:lstStyle/>
          <a:p>
            <a:pPr marL="0" indent="0" algn="just">
              <a:lnSpc>
                <a:spcPct val="150000"/>
              </a:lnSpc>
              <a:buNone/>
            </a:pPr>
            <a:r>
              <a:rPr lang="en-US" sz="2000" b="0" i="0" dirty="0">
                <a:solidFill>
                  <a:schemeClr val="tx1"/>
                </a:solidFill>
                <a:effectLst/>
                <a:latin typeface="Times New Roman" panose="02020603050405020304" pitchFamily="18" charset="0"/>
                <a:cs typeface="Times New Roman" panose="02020603050405020304" pitchFamily="18" charset="0"/>
              </a:rPr>
              <a:t>The </a:t>
            </a:r>
            <a:r>
              <a:rPr lang="en-US" sz="2000" b="1" i="0" dirty="0">
                <a:solidFill>
                  <a:schemeClr val="tx1"/>
                </a:solidFill>
                <a:effectLst/>
                <a:latin typeface="Times New Roman" panose="02020603050405020304" pitchFamily="18" charset="0"/>
                <a:cs typeface="Times New Roman" panose="02020603050405020304" pitchFamily="18" charset="0"/>
              </a:rPr>
              <a:t>Philips Efficia CMS200 </a:t>
            </a:r>
            <a:r>
              <a:rPr lang="en-US" sz="2000" b="0" i="0" dirty="0">
                <a:solidFill>
                  <a:schemeClr val="tx1"/>
                </a:solidFill>
                <a:effectLst/>
                <a:latin typeface="Times New Roman" panose="02020603050405020304" pitchFamily="18" charset="0"/>
                <a:cs typeface="Times New Roman" panose="02020603050405020304" pitchFamily="18" charset="0"/>
              </a:rPr>
              <a:t>Central Monitoring System is a sophisticated healthcare solution designed for monitoring multiple patients simultaneously within hospital facilities. With a price tag of $20,022 or ₹1,50,000.00, this centralized monitoring system delivers comprehensive data, enabling healthcare professionals to closely observe and manage the health parameters of patients. While it comes at a significant cost, its advanced capabilities make it a crucial tool in hospital settings where real-time monitoring of patients is essential.</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a:t>
            </a:r>
            <a:r>
              <a:rPr lang="en-US" sz="2000" b="0" i="0" dirty="0">
                <a:solidFill>
                  <a:schemeClr val="tx1"/>
                </a:solidFill>
                <a:effectLst/>
                <a:latin typeface="Times New Roman" panose="02020603050405020304" pitchFamily="18" charset="0"/>
                <a:cs typeface="Times New Roman" panose="02020603050405020304" pitchFamily="18" charset="0"/>
              </a:rPr>
              <a:t>he </a:t>
            </a:r>
            <a:r>
              <a:rPr lang="en-US" sz="2000" b="1" i="0" dirty="0">
                <a:solidFill>
                  <a:schemeClr val="tx1"/>
                </a:solidFill>
                <a:effectLst/>
                <a:latin typeface="Times New Roman" panose="02020603050405020304" pitchFamily="18" charset="0"/>
                <a:cs typeface="Times New Roman" panose="02020603050405020304" pitchFamily="18" charset="0"/>
              </a:rPr>
              <a:t>Motorola Baby Monitor VM36XL </a:t>
            </a:r>
            <a:r>
              <a:rPr lang="en-US" sz="2000" b="0" i="0" dirty="0">
                <a:solidFill>
                  <a:schemeClr val="tx1"/>
                </a:solidFill>
                <a:effectLst/>
                <a:latin typeface="Times New Roman" panose="02020603050405020304" pitchFamily="18" charset="0"/>
                <a:cs typeface="Times New Roman" panose="02020603050405020304" pitchFamily="18" charset="0"/>
              </a:rPr>
              <a:t>is a more budget-friendly option at ₹18,000.00, specifically designed for home use to monitor infants. Tailored for parents, this baby monitoring system offers a more limited set of features compared to healthcare-centric solutions. With a focus on simplicity and ease of use, the VM36XL provides peace of mind to parents by allowing them to keep a close eye on their babies within the comfort of their homes.</a:t>
            </a:r>
          </a:p>
        </p:txBody>
      </p:sp>
    </p:spTree>
    <p:extLst>
      <p:ext uri="{BB962C8B-B14F-4D97-AF65-F5344CB8AC3E}">
        <p14:creationId xmlns:p14="http://schemas.microsoft.com/office/powerpoint/2010/main" val="339113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D346-F49F-236E-D8BB-591C9E982590}"/>
              </a:ext>
            </a:extLst>
          </p:cNvPr>
          <p:cNvSpPr>
            <a:spLocks noGrp="1"/>
          </p:cNvSpPr>
          <p:nvPr>
            <p:ph type="title"/>
          </p:nvPr>
        </p:nvSpPr>
        <p:spPr>
          <a:xfrm>
            <a:off x="1393638" y="541175"/>
            <a:ext cx="9404723" cy="833240"/>
          </a:xfrm>
        </p:spPr>
        <p:txBody>
          <a:bodyPr>
            <a:noAutofit/>
          </a:bodyPr>
          <a:lstStyle/>
          <a:p>
            <a:pPr algn="ctr"/>
            <a:r>
              <a:rPr lang="en-US" sz="4800" b="1" dirty="0">
                <a:solidFill>
                  <a:schemeClr val="tx1"/>
                </a:solidFill>
              </a:rPr>
              <a:t>LITERATURE REVIEW SUMMARY </a:t>
            </a:r>
            <a:endParaRPr lang="en-IN" sz="4800" b="1" dirty="0">
              <a:solidFill>
                <a:schemeClr val="tx1"/>
              </a:solidFill>
            </a:endParaRPr>
          </a:p>
        </p:txBody>
      </p:sp>
      <p:sp>
        <p:nvSpPr>
          <p:cNvPr id="3" name="Content Placeholder 2">
            <a:extLst>
              <a:ext uri="{FF2B5EF4-FFF2-40B4-BE49-F238E27FC236}">
                <a16:creationId xmlns:a16="http://schemas.microsoft.com/office/drawing/2014/main" id="{BAF851DA-E43D-11EA-156C-8D48809A61F9}"/>
              </a:ext>
            </a:extLst>
          </p:cNvPr>
          <p:cNvSpPr>
            <a:spLocks noGrp="1"/>
          </p:cNvSpPr>
          <p:nvPr>
            <p:ph idx="1"/>
          </p:nvPr>
        </p:nvSpPr>
        <p:spPr>
          <a:xfrm>
            <a:off x="1393638" y="1922811"/>
            <a:ext cx="10073684" cy="4580625"/>
          </a:xfrm>
        </p:spPr>
        <p:txBody>
          <a:bodyPr wrap="square" numCol="1" spcCol="360000" anchor="t">
            <a:noAutofit/>
          </a:bodyPr>
          <a:lstStyle/>
          <a:p>
            <a:pPr algn="just">
              <a:buFont typeface="+mj-lt"/>
              <a:buAutoNum type="arabicParenR"/>
            </a:pPr>
            <a:r>
              <a:rPr lang="en-US" b="1" i="0" dirty="0">
                <a:solidFill>
                  <a:schemeClr val="tx1"/>
                </a:solidFill>
                <a:effectLst/>
                <a:latin typeface="Times New Roman" panose="02020603050405020304" pitchFamily="18" charset="0"/>
                <a:cs typeface="Times New Roman" panose="02020603050405020304" pitchFamily="18" charset="0"/>
              </a:rPr>
              <a:t>Khan, M.A., </a:t>
            </a:r>
            <a:r>
              <a:rPr lang="en-US" b="1" i="0" dirty="0" err="1">
                <a:solidFill>
                  <a:schemeClr val="tx1"/>
                </a:solidFill>
                <a:effectLst/>
                <a:latin typeface="Times New Roman" panose="02020603050405020304" pitchFamily="18" charset="0"/>
                <a:cs typeface="Times New Roman" panose="02020603050405020304" pitchFamily="18" charset="0"/>
              </a:rPr>
              <a:t>Ud</a:t>
            </a:r>
            <a:r>
              <a:rPr lang="en-US" b="1" i="0" dirty="0">
                <a:solidFill>
                  <a:schemeClr val="tx1"/>
                </a:solidFill>
                <a:effectLst/>
                <a:latin typeface="Times New Roman" panose="02020603050405020304" pitchFamily="18" charset="0"/>
                <a:cs typeface="Times New Roman" panose="02020603050405020304" pitchFamily="18" charset="0"/>
              </a:rPr>
              <a:t> Din, I., Kim, B.S., &amp; </a:t>
            </a:r>
            <a:r>
              <a:rPr lang="en-US" b="1" i="0" dirty="0" err="1">
                <a:solidFill>
                  <a:schemeClr val="tx1"/>
                </a:solidFill>
                <a:effectLst/>
                <a:latin typeface="Times New Roman" panose="02020603050405020304" pitchFamily="18" charset="0"/>
                <a:cs typeface="Times New Roman" panose="02020603050405020304" pitchFamily="18" charset="0"/>
              </a:rPr>
              <a:t>Almogren</a:t>
            </a:r>
            <a:r>
              <a:rPr lang="en-US" b="1" i="0" dirty="0">
                <a:solidFill>
                  <a:schemeClr val="tx1"/>
                </a:solidFill>
                <a:effectLst/>
                <a:latin typeface="Times New Roman" panose="02020603050405020304" pitchFamily="18" charset="0"/>
                <a:cs typeface="Times New Roman" panose="02020603050405020304" pitchFamily="18" charset="0"/>
              </a:rPr>
              <a:t>, A. (2023) - "Visualization of Remote Patient Monitoring System Based on Internet of Medical Things" in Sustainability: This study focuses on the visualization of a remote patient monitoring system based on the Internet of Medical Things (IoMT). It likely discusses how IoT technology is used in healthcare to monitor patients remotely.</a:t>
            </a:r>
          </a:p>
          <a:p>
            <a:pPr algn="just">
              <a:buFont typeface="+mj-lt"/>
              <a:buAutoNum type="arabicParenR"/>
            </a:pPr>
            <a:r>
              <a:rPr lang="en-US" b="1" i="0" dirty="0" err="1">
                <a:solidFill>
                  <a:schemeClr val="tx1"/>
                </a:solidFill>
                <a:effectLst/>
                <a:latin typeface="Times New Roman" panose="02020603050405020304" pitchFamily="18" charset="0"/>
                <a:cs typeface="Times New Roman" panose="02020603050405020304" pitchFamily="18" charset="0"/>
              </a:rPr>
              <a:t>Hassani</a:t>
            </a:r>
            <a:r>
              <a:rPr lang="en-US" b="1" i="0" dirty="0">
                <a:solidFill>
                  <a:schemeClr val="tx1"/>
                </a:solidFill>
                <a:effectLst/>
                <a:latin typeface="Times New Roman" panose="02020603050405020304" pitchFamily="18" charset="0"/>
                <a:cs typeface="Times New Roman" panose="02020603050405020304" pitchFamily="18" charset="0"/>
              </a:rPr>
              <a:t>, S., &amp; </a:t>
            </a:r>
            <a:r>
              <a:rPr lang="en-US" b="1" i="0" dirty="0" err="1">
                <a:solidFill>
                  <a:schemeClr val="tx1"/>
                </a:solidFill>
                <a:effectLst/>
                <a:latin typeface="Times New Roman" panose="02020603050405020304" pitchFamily="18" charset="0"/>
                <a:cs typeface="Times New Roman" panose="02020603050405020304" pitchFamily="18" charset="0"/>
              </a:rPr>
              <a:t>Dackermann</a:t>
            </a:r>
            <a:r>
              <a:rPr lang="en-US" b="1" i="0" dirty="0">
                <a:solidFill>
                  <a:schemeClr val="tx1"/>
                </a:solidFill>
                <a:effectLst/>
                <a:latin typeface="Times New Roman" panose="02020603050405020304" pitchFamily="18" charset="0"/>
                <a:cs typeface="Times New Roman" panose="02020603050405020304" pitchFamily="18" charset="0"/>
              </a:rPr>
              <a:t>, U. (2023) - "Systematic Review of Advanced Sensor Technologies for Non-Destructive Testing and Structural Health Monitoring" in Sensors: This systematic review is likely related to advanced sensor technologies used in non-destructive testing and structural health monitoring. It may provide an overview of cutting-edge sensor technologies in these fields.</a:t>
            </a:r>
          </a:p>
          <a:p>
            <a:pPr algn="just">
              <a:buFont typeface="+mj-lt"/>
              <a:buAutoNum type="arabicParenR"/>
            </a:pPr>
            <a:r>
              <a:rPr lang="en-US" b="1" i="0" dirty="0">
                <a:solidFill>
                  <a:schemeClr val="tx1"/>
                </a:solidFill>
                <a:effectLst/>
                <a:latin typeface="Times New Roman" panose="02020603050405020304" pitchFamily="18" charset="0"/>
                <a:cs typeface="Times New Roman" panose="02020603050405020304" pitchFamily="18" charset="0"/>
              </a:rPr>
              <a:t>Richa, Anwesha Das, Ajeet Kumar Kushwaha, Mini </a:t>
            </a:r>
            <a:r>
              <a:rPr lang="en-US" b="1" i="0" dirty="0" err="1">
                <a:solidFill>
                  <a:schemeClr val="tx1"/>
                </a:solidFill>
                <a:effectLst/>
                <a:latin typeface="Times New Roman" panose="02020603050405020304" pitchFamily="18" charset="0"/>
                <a:cs typeface="Times New Roman" panose="02020603050405020304" pitchFamily="18" charset="0"/>
              </a:rPr>
              <a:t>Sreejeth</a:t>
            </a:r>
            <a:r>
              <a:rPr lang="en-US" b="1" i="0" dirty="0">
                <a:solidFill>
                  <a:schemeClr val="tx1"/>
                </a:solidFill>
                <a:effectLst/>
                <a:latin typeface="Times New Roman" panose="02020603050405020304" pitchFamily="18" charset="0"/>
                <a:cs typeface="Times New Roman" panose="02020603050405020304" pitchFamily="18" charset="0"/>
              </a:rPr>
              <a:t> (2021) - "An IoT based Health Monitoring System using Arduino Uno" in the International Journal of Engineering Research &amp; Technology (IJERT): This source discusses an IoT-based health monitoring system using Arduino Uno. It likely details the implementation of an IoT system for health monitoring and may describe the hardware and software used.</a:t>
            </a:r>
          </a:p>
        </p:txBody>
      </p:sp>
    </p:spTree>
    <p:extLst>
      <p:ext uri="{BB962C8B-B14F-4D97-AF65-F5344CB8AC3E}">
        <p14:creationId xmlns:p14="http://schemas.microsoft.com/office/powerpoint/2010/main" val="129781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34A3617-AB21-7863-E94C-B01C7B53339E}"/>
              </a:ext>
            </a:extLst>
          </p:cNvPr>
          <p:cNvSpPr>
            <a:spLocks noGrp="1"/>
          </p:cNvSpPr>
          <p:nvPr>
            <p:ph type="body" idx="1"/>
          </p:nvPr>
        </p:nvSpPr>
        <p:spPr>
          <a:xfrm>
            <a:off x="1105893" y="475861"/>
            <a:ext cx="9980214" cy="5906278"/>
          </a:xfrm>
        </p:spPr>
        <p:txBody>
          <a:bodyPr>
            <a:noAutofit/>
          </a:bodyPr>
          <a:lstStyle/>
          <a:p>
            <a:pPr marL="342900" indent="-342900" algn="just">
              <a:buFont typeface="+mj-lt"/>
              <a:buAutoNum type="arabicParenR" startAt="4"/>
            </a:pPr>
            <a:r>
              <a:rPr lang="en-US" sz="1800" b="1" i="0" dirty="0">
                <a:solidFill>
                  <a:schemeClr val="tx1"/>
                </a:solidFill>
                <a:effectLst/>
                <a:latin typeface="Times New Roman" panose="02020603050405020304" pitchFamily="18" charset="0"/>
                <a:cs typeface="Times New Roman" panose="02020603050405020304" pitchFamily="18" charset="0"/>
              </a:rPr>
              <a:t>Mohit Yadav, Aditya Vardhan, Amarjeet Singh Chauhan, Dr. Sanjay Saini (2022) - "IOT BASED HEALTH MONITORING SYSTEM" in the International Journal of Creative Research Thoughts (IJCRT): This source is also related to an IoT-based health monitoring system. It may provide insights into the IoT technologies and methodologies used for health monitoring.</a:t>
            </a:r>
          </a:p>
          <a:p>
            <a:pPr marL="342900" indent="-342900" algn="just">
              <a:buFont typeface="+mj-lt"/>
              <a:buAutoNum type="arabicParenR" startAt="4"/>
            </a:pP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Ritish</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Khangar</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Lokesh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Yelne</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Nikhil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Mahure</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Hanuman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Jambulkar</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Shailesh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Sakhare</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(2022) - "IOT Based Health Monitoring System for Covid Patients Monitoring" in the International Journal of Scientific Research in Science and Technology (IJSRST): This source likely discusses an IoT-based health monitoring system specifically designed for monitoring COVID-19 patients. It may address the unique requirements and challenges posed by the pandemic.</a:t>
            </a:r>
          </a:p>
          <a:p>
            <a:pPr marL="342900" indent="-342900" algn="just">
              <a:buFont typeface="+mj-lt"/>
              <a:buAutoNum type="arabicParenR" startAt="4"/>
            </a:pP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Abdulmalek</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S., Nasir, A., Jabbar, A.,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Almuhaya</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W.,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Bairagi</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A.K., Khan, M.A.M., &amp; Kee, S.H. (2022) - "IoT-Based Healthcare Monitoring System towards Improving Quality Of Life: A Review" in Healthcare: This source is a review that focuses on IoT-based healthcare monitoring systems with the goal of improving the quality of life. It may provide an overview of the state of the art in IoT applications in healthcare.</a:t>
            </a:r>
          </a:p>
          <a:p>
            <a:pPr marL="342900" indent="-342900" algn="just">
              <a:buFont typeface="+mj-lt"/>
              <a:buAutoNum type="arabicParenR" startAt="4"/>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Anirudh, P., Kumar, G.A.E.S.,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Vidyadhar</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R.P., Pranav, G., &amp; </a:t>
            </a:r>
            <a:r>
              <a:rPr kumimoji="0" lang="en-US" sz="1800" b="1"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Aumar</a:t>
            </a: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B.A. (2023) - "Automatic Patient Monitoring and Alerting System based on IoT" in the 2023 8th International Conference on Communication and Electronics Systems (ICCES): This source appears to discuss an automatic patient monitoring and alerting system based on IoT. It may detail a specific system and its capabilities in patient monitoring and alerting.</a:t>
            </a:r>
          </a:p>
        </p:txBody>
      </p:sp>
    </p:spTree>
    <p:extLst>
      <p:ext uri="{BB962C8B-B14F-4D97-AF65-F5344CB8AC3E}">
        <p14:creationId xmlns:p14="http://schemas.microsoft.com/office/powerpoint/2010/main" val="26669311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1575425-AB41-4BCA-AC12-178D6EE02C8A}">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Wisp</Template>
  <TotalTime>4441</TotalTime>
  <Words>2521</Words>
  <Application>Microsoft Office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Söhne</vt:lpstr>
      <vt:lpstr>Times New Roman</vt:lpstr>
      <vt:lpstr>Wingdings 3</vt:lpstr>
      <vt:lpstr>Wisp</vt:lpstr>
      <vt:lpstr>PowerPoint Presentation</vt:lpstr>
      <vt:lpstr>I N D E X</vt:lpstr>
      <vt:lpstr>ABSTRACT</vt:lpstr>
      <vt:lpstr>PROJECT OVERVIEW</vt:lpstr>
      <vt:lpstr>PowerPoint Presentation</vt:lpstr>
      <vt:lpstr>OBJECTIVES</vt:lpstr>
      <vt:lpstr>EXISTING MODEL</vt:lpstr>
      <vt:lpstr>LITERATURE REVIEW SUMMARY </vt:lpstr>
      <vt:lpstr>PowerPoint Presentation</vt:lpstr>
      <vt:lpstr>PowerPoint Presentation</vt:lpstr>
      <vt:lpstr>PowerPoint Presentation</vt:lpstr>
      <vt:lpstr>METHODOLOGY</vt:lpstr>
      <vt:lpstr>PowerPoint Presentation</vt:lpstr>
      <vt:lpstr>DEVICE WORKING</vt:lpstr>
      <vt:lpstr>SYSTEM ARCHITECTURE</vt:lpstr>
      <vt:lpstr>FLOWCHART</vt:lpstr>
      <vt:lpstr>DEVELOPMENT PROCESS</vt:lpstr>
      <vt:lpstr>PowerPoint Presentation</vt:lpstr>
      <vt:lpstr>IMPLEMENTATION</vt:lpstr>
      <vt:lpstr>PowerPoint Presentation</vt:lpstr>
      <vt:lpstr>PowerPoint Presentation</vt:lpstr>
      <vt:lpstr>RESULTS</vt:lpstr>
      <vt:lpstr>PowerPoint Presentation</vt:lpstr>
      <vt:lpstr>REFERENCES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Azmal</dc:creator>
  <cp:lastModifiedBy>Mohammad Azmal</cp:lastModifiedBy>
  <cp:revision>42</cp:revision>
  <dcterms:created xsi:type="dcterms:W3CDTF">2023-10-11T13:31:07Z</dcterms:created>
  <dcterms:modified xsi:type="dcterms:W3CDTF">2024-04-21T14:10:27Z</dcterms:modified>
</cp:coreProperties>
</file>