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Caveat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EB Garamond Regula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EBGaramondRegula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EBGaramondRegular-italic.fntdata"/><Relationship Id="rId21" Type="http://schemas.openxmlformats.org/officeDocument/2006/relationships/slide" Target="slides/slide16.xml"/><Relationship Id="rId43" Type="http://schemas.openxmlformats.org/officeDocument/2006/relationships/font" Target="fonts/EBGaramondRegula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EBGaramondRegula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veat-bold.fntdata"/><Relationship Id="rId14" Type="http://schemas.openxmlformats.org/officeDocument/2006/relationships/slide" Target="slides/slide9.xml"/><Relationship Id="rId36" Type="http://schemas.openxmlformats.org/officeDocument/2006/relationships/font" Target="fonts/Cavea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ef4589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ef4589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e98e957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e98e957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1e43f5e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1e43f5e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1e43f5e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1e43f5e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31e43f5e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31e43f5e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1e43f5e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1e43f5e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ef4589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ef4589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4ef4589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4ef4589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ef4589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ef4589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5e98e957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5e98e957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1e43f5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1e43f5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5e98e957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5e98e957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5e98e957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5e98e957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5e98e95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5e98e95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e98e957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5e98e95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5e98e957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5e98e957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5e98e957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5e98e957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5e98e957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5e98e957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5e98e957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5e98e957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5e98e957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5e98e957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5e98e957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5e98e957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31e43fc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31e43fc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5e98e957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5e98e957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34f824a2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34f824a2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31e43f5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31e43f5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31e43f5e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31e43f5e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4f824a2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4f824a2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1e43f5e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1e43f5e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1e43f5e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1e43f5e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Ywa8xuaa2q3pi7idBKu05CTA3nI3zz-c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NLe-zA0q0q4ezqLR3rFVODBM0HPeRO_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pQzy7lSZs0uBKCmwLtTbGUpu15JLZxqZ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039Duhatn32X68JAeJJXc02v2wGXYnrE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0vCeoPPu0L28AE4X5sGqbD7GyNHvX52y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0wC-SQG3zw4L4TgMNkWXp9XMlPCvAiMr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0xll60GKtRQtMGNveHvpb4EIXlxHIIqc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0xx6r1VVjXTuV3MfyZSoiYH1HE-3AW7F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12HPJ4QRJ1ZGGc3xyxpr69-2_rzOGWMr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14_mfjVglYcriaWoO0gRlRaJ1yxrhsug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0wjxL27Xe_I48o97RETR7nH2KNh3iD4W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ad5Y4w-8F8fdZOa3PMpLnu5ly3T-W6nq/vie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0xXzxLgNXhJaQI3jwRsy_SlkXSIwaCb8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15S9xc8r3-q4XGIefPc0cOR64pIuC2rs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hyperlink" Target="http://drive.google.com/file/d/118dDccAtRKCLBZ1uwfnNjDjazHPX7KO7/view" TargetMode="External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hyperlink" Target="http://drive.google.com/file/d/118kd9qNJrAN7TwEnws5a4tXE3gEitQ6R/view" TargetMode="External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1AZRZLEADcYG7UvH1I5rK4vJoWjWQ52E/view" TargetMode="External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1COTKeoyYxD5dVj_tacEwBJiqrXxYi7S/view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1KzZYPqvaYzpPmx3I-StQgKkm7A9WmAR/view" TargetMode="External"/><Relationship Id="rId6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hyperlink" Target="http://drive.google.com/file/d/11M_il8tlryC0L76CKYALiFzqN-9QH06V/view" TargetMode="External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1PxrOUPXawtYuYJ5vM7xex8ZIASTwQOE/view" TargetMode="External"/><Relationship Id="rId6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1R8ySqY4nO65DMUitR9F302nCNBF-YcT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1WoynANeGg3Hjy-krFC16JWRMTHDTh_f/view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Relationship Id="rId4" Type="http://schemas.openxmlformats.org/officeDocument/2006/relationships/hyperlink" Target="http://drive.google.com/file/d/11WCEFZkyFzPvPzXb4zcrDEQbfSE1SHKJ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uj2hHfzrQTpgVvqg_Fuur-_aBd3JpA0i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jJyO6HMtSh0ORIFb3FLP5KRumMiSZGaU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DFgiJHqd_4t5s5L0iqzj8c9cYsBUxRNz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9LszDjgpWy6v2sIESpWHJSv_s1IxEPTt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2yc1sPTJy2v2_2wT3LT148aci83fy1v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akLHSfEy43a6Ax0Etbog4wRj2t8DgrjZ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5875"/>
            <a:ext cx="9144000" cy="27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99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OPERATING  SYST</a:t>
            </a:r>
            <a:r>
              <a:rPr lang="en" sz="4700">
                <a:solidFill>
                  <a:srgbClr val="99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EM</a:t>
            </a:r>
            <a:endParaRPr sz="4700">
              <a:solidFill>
                <a:srgbClr val="99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99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ASSIGNMENT-1</a:t>
            </a:r>
            <a:endParaRPr sz="4700">
              <a:solidFill>
                <a:srgbClr val="99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99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Q-5 GROUP NO.-15</a:t>
            </a:r>
            <a:r>
              <a:rPr lang="en" sz="7000">
                <a:solidFill>
                  <a:srgbClr val="99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endParaRPr sz="7000">
              <a:solidFill>
                <a:srgbClr val="99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950" y="3177225"/>
            <a:ext cx="91440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</a:t>
            </a:r>
            <a:r>
              <a:rPr b="1" lang="en" sz="17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MITTA LEKHANA REDDY</a:t>
            </a:r>
            <a:r>
              <a:rPr b="1" lang="en" sz="1700">
                <a:solidFill>
                  <a:srgbClr val="38761D"/>
                </a:solidFill>
              </a:rPr>
              <a:t>(IIT2019204)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</a:t>
            </a:r>
            <a:r>
              <a:rPr b="1" lang="en" sz="17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SANSKAR PATRO</a:t>
            </a:r>
            <a:r>
              <a:rPr b="1" lang="en" sz="1700">
                <a:solidFill>
                  <a:srgbClr val="38761D"/>
                </a:solidFill>
              </a:rPr>
              <a:t>(IIT2019205)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</a:t>
            </a:r>
            <a:r>
              <a:rPr b="1" lang="en" sz="17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DHANUSH VASA</a:t>
            </a:r>
            <a:r>
              <a:rPr b="1" lang="en" sz="1700">
                <a:solidFill>
                  <a:srgbClr val="38761D"/>
                </a:solidFill>
              </a:rPr>
              <a:t>(IIT2019208)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</a:t>
            </a:r>
            <a:r>
              <a:rPr b="1" lang="en" sz="17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GITIKA YADAV</a:t>
            </a:r>
            <a:r>
              <a:rPr b="1" lang="en" sz="1700">
                <a:solidFill>
                  <a:srgbClr val="38761D"/>
                </a:solidFill>
              </a:rPr>
              <a:t>(IIT2019219)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</a:t>
            </a:r>
            <a:r>
              <a:rPr b="1" lang="en" sz="17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KODI PRAVALLIKA</a:t>
            </a:r>
            <a:r>
              <a:rPr b="1" lang="en" sz="1700">
                <a:solidFill>
                  <a:srgbClr val="38761D"/>
                </a:solidFill>
              </a:rPr>
              <a:t>(IIT2019234)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</a:t>
            </a:r>
            <a:endParaRPr b="1" sz="17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Google Shape;56;p13" title="Slide 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175" y="71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464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</a:rPr>
              <a:t>Using echo and read commands</a:t>
            </a:r>
            <a:endParaRPr b="1" sz="3600">
              <a:solidFill>
                <a:srgbClr val="0B5394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75125"/>
            <a:ext cx="85206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741B47"/>
                </a:solidFill>
                <a:latin typeface="Caveat"/>
                <a:ea typeface="Caveat"/>
                <a:cs typeface="Caveat"/>
                <a:sym typeface="Caveat"/>
              </a:rPr>
              <a:t>Code:</a:t>
            </a:r>
            <a:endParaRPr b="1" sz="2800">
              <a:solidFill>
                <a:srgbClr val="741B47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echo input starting string</a:t>
            </a:r>
            <a:r>
              <a:rPr b="1" lang="en"/>
              <a:t>                               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read START_STR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Here, it prints the given argument of echo and then reads the string (files that start with the given string) and stores in START_STR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echo -n number of files copied is: 0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Here,it prints the given statement of echo 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p22" title="Slide 10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25"/>
            <a:ext cx="269875" cy="2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300050"/>
            <a:ext cx="91440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the user inputs a string with length zero…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85900" y="1478750"/>
            <a:ext cx="86511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 use </a:t>
            </a:r>
            <a:r>
              <a:rPr b="1" lang="en" sz="1900">
                <a:solidFill>
                  <a:srgbClr val="741B47"/>
                </a:solidFill>
              </a:rPr>
              <a:t>operator -z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,</a:t>
            </a:r>
            <a:r>
              <a:rPr lang="en">
                <a:solidFill>
                  <a:srgbClr val="FFFFFF"/>
                </a:solidFill>
              </a:rPr>
              <a:t>which returns true if the given string operand size is zero, else returns false. 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SYNTAX:</a:t>
            </a:r>
            <a:r>
              <a:rPr lang="en"/>
              <a:t>  </a:t>
            </a:r>
            <a:r>
              <a:rPr b="1" lang="en">
                <a:solidFill>
                  <a:schemeClr val="accent4"/>
                </a:solidFill>
              </a:rPr>
              <a:t>[ -z $Variable ]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Explanation: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Here, after the reading the input, we store it in the Variable. Now, by using -z operator, we check whether length of the Variable is zero or not. If it is zero this command returns true, else it returns false.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3" title="Slide-1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0" y="4505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-42875" y="0"/>
            <a:ext cx="9144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</a:t>
            </a: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f...else...fi Statement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16150" y="750350"/>
            <a:ext cx="87117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The if...else...fi statement is the fundamental control statement that allows Shell to execute statements in a controlled way and make the right choice.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</a:rPr>
              <a:t>SYNTAX:</a:t>
            </a:r>
            <a:endParaRPr b="1" sz="1500"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if [</a:t>
            </a:r>
            <a:r>
              <a:rPr b="1" lang="en" sz="1500">
                <a:solidFill>
                  <a:srgbClr val="0B5394"/>
                </a:solidFill>
              </a:rPr>
              <a:t> expression</a:t>
            </a:r>
            <a:r>
              <a:rPr b="1" lang="en" sz="1500">
                <a:solidFill>
                  <a:schemeClr val="accent4"/>
                </a:solidFill>
              </a:rPr>
              <a:t> ]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4E13"/>
                </a:solidFill>
              </a:rPr>
              <a:t>then</a:t>
            </a:r>
            <a:endParaRPr b="1" sz="1500">
              <a:solidFill>
                <a:srgbClr val="274E1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   </a:t>
            </a:r>
            <a:r>
              <a:rPr b="1" lang="en" sz="1500">
                <a:solidFill>
                  <a:srgbClr val="A64D79"/>
                </a:solidFill>
              </a:rPr>
              <a:t>Statement(s) to be executed if expression is true</a:t>
            </a:r>
            <a:endParaRPr b="1" sz="1500">
              <a:solidFill>
                <a:srgbClr val="A64D79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4E13"/>
                </a:solidFill>
              </a:rPr>
              <a:t>else</a:t>
            </a:r>
            <a:endParaRPr b="1" sz="1500">
              <a:solidFill>
                <a:srgbClr val="274E1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  </a:t>
            </a:r>
            <a:r>
              <a:rPr b="1" lang="en" sz="1500">
                <a:solidFill>
                  <a:srgbClr val="A64D79"/>
                </a:solidFill>
              </a:rPr>
              <a:t> Statement(s) to be executed if expression is false</a:t>
            </a:r>
            <a:endParaRPr b="1" sz="1500">
              <a:solidFill>
                <a:srgbClr val="A64D79"/>
              </a:solidFill>
            </a:endParaRPr>
          </a:p>
          <a:p>
            <a:pPr indent="0" lvl="0" marL="50800" marR="508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4"/>
                </a:solidFill>
              </a:rPr>
              <a:t>fi</a:t>
            </a:r>
            <a:endParaRPr b="1" sz="1500">
              <a:solidFill>
                <a:schemeClr val="accent4"/>
              </a:solidFill>
            </a:endParaRPr>
          </a:p>
        </p:txBody>
      </p:sp>
      <p:pic>
        <p:nvPicPr>
          <p:cNvPr id="142" name="Google Shape;142;p24" title="Slide-1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650" y="1122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0"/>
            <a:ext cx="852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Using if loop with -z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36325" y="535775"/>
            <a:ext cx="8849400" cy="4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Code:</a:t>
            </a:r>
            <a:endParaRPr b="1" sz="20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0000"/>
                </a:solidFill>
              </a:rPr>
              <a:t>if</a:t>
            </a:r>
            <a:r>
              <a:rPr b="1" lang="en" sz="1400">
                <a:solidFill>
                  <a:srgbClr val="1155CC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[ </a:t>
            </a:r>
            <a:r>
              <a:rPr b="1" lang="en" sz="1400">
                <a:solidFill>
                  <a:srgbClr val="CC0000"/>
                </a:solidFill>
              </a:rPr>
              <a:t>-z</a:t>
            </a:r>
            <a:r>
              <a:rPr b="1" lang="en" sz="1400">
                <a:solidFill>
                  <a:schemeClr val="dk1"/>
                </a:solidFill>
              </a:rPr>
              <a:t> “</a:t>
            </a:r>
            <a:r>
              <a:rPr b="1" lang="en" sz="1400">
                <a:solidFill>
                  <a:schemeClr val="accent4"/>
                </a:solidFill>
              </a:rPr>
              <a:t>$FROM_DIR</a:t>
            </a:r>
            <a:r>
              <a:rPr b="1" lang="en" sz="1400">
                <a:solidFill>
                  <a:schemeClr val="dk1"/>
                </a:solidFill>
              </a:rPr>
              <a:t>” ];</a:t>
            </a:r>
            <a:endParaRPr sz="1400">
              <a:solidFill>
                <a:srgbClr val="D5A6BD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0000"/>
                </a:solidFill>
              </a:rPr>
              <a:t>then </a:t>
            </a:r>
            <a:endParaRPr b="1" sz="1400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0000"/>
                </a:solidFill>
              </a:rPr>
              <a:t>     echo </a:t>
            </a:r>
            <a:r>
              <a:rPr b="1" lang="en" sz="1400">
                <a:solidFill>
                  <a:schemeClr val="accent5"/>
                </a:solidFill>
              </a:rPr>
              <a:t>please input origin directory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55CC"/>
                </a:solidFill>
              </a:rPr>
              <a:t>    </a:t>
            </a:r>
            <a:r>
              <a:rPr b="1" lang="en" sz="1400">
                <a:solidFill>
                  <a:srgbClr val="CC0000"/>
                </a:solidFill>
              </a:rPr>
              <a:t> exit</a:t>
            </a:r>
            <a:endParaRPr b="1" sz="1400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0000"/>
                </a:solidFill>
              </a:rPr>
              <a:t>fi</a:t>
            </a:r>
            <a:endParaRPr b="1" sz="1400">
              <a:solidFill>
                <a:srgbClr val="CC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51C75"/>
                </a:solidFill>
              </a:rPr>
              <a:t>Explanation:</a:t>
            </a:r>
            <a:r>
              <a:rPr b="1" lang="en" sz="1400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If there is no input(input with length 0) given for the origin directory path which is stored in the</a:t>
            </a: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variable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chemeClr val="accent4"/>
                </a:solidFill>
              </a:rPr>
              <a:t>FROM_DIR</a:t>
            </a:r>
            <a:r>
              <a:rPr lang="en">
                <a:solidFill>
                  <a:srgbClr val="741B47"/>
                </a:solidFill>
              </a:rPr>
              <a:t> (</a:t>
            </a:r>
            <a:r>
              <a:rPr lang="en">
                <a:solidFill>
                  <a:srgbClr val="FFFFFF"/>
                </a:solidFill>
              </a:rPr>
              <a:t>represented as </a:t>
            </a:r>
            <a:r>
              <a:rPr b="1" lang="en">
                <a:solidFill>
                  <a:schemeClr val="accent1"/>
                </a:solidFill>
              </a:rPr>
              <a:t>$FROM_DIR</a:t>
            </a:r>
            <a:r>
              <a:rPr lang="en">
                <a:solidFill>
                  <a:srgbClr val="741B47"/>
                </a:solidFill>
              </a:rPr>
              <a:t>), </a:t>
            </a:r>
            <a:r>
              <a:rPr lang="en">
                <a:solidFill>
                  <a:srgbClr val="FFFFFF"/>
                </a:solidFill>
              </a:rPr>
              <a:t>then it displays</a:t>
            </a:r>
            <a:r>
              <a:rPr lang="en">
                <a:solidFill>
                  <a:srgbClr val="741B47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“</a:t>
            </a:r>
            <a:r>
              <a:rPr b="1" lang="en">
                <a:solidFill>
                  <a:schemeClr val="accent5"/>
                </a:solidFill>
              </a:rPr>
              <a:t>please input origin directory</a:t>
            </a:r>
            <a:r>
              <a:rPr lang="en">
                <a:solidFill>
                  <a:schemeClr val="accent5"/>
                </a:solidFill>
              </a:rPr>
              <a:t>”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and exits the shell. If the input length is more than zero, then it skips this control statement (because it returns false).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5" title="13.mp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8525" y="129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75000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if loop with -z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0" y="794150"/>
            <a:ext cx="9144000" cy="4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Code:</a:t>
            </a:r>
            <a:endParaRPr b="1" sz="24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if</a:t>
            </a:r>
            <a:r>
              <a:rPr b="1" lang="en">
                <a:solidFill>
                  <a:srgbClr val="1155CC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[ </a:t>
            </a:r>
            <a:r>
              <a:rPr b="1" lang="en">
                <a:solidFill>
                  <a:srgbClr val="CC0000"/>
                </a:solidFill>
              </a:rPr>
              <a:t>-z</a:t>
            </a:r>
            <a:r>
              <a:rPr b="1" lang="en">
                <a:solidFill>
                  <a:srgbClr val="1155CC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“</a:t>
            </a:r>
            <a:r>
              <a:rPr b="1" lang="en">
                <a:solidFill>
                  <a:srgbClr val="FF9900"/>
                </a:solidFill>
              </a:rPr>
              <a:t>$TO_DIR</a:t>
            </a:r>
            <a:r>
              <a:rPr b="1" lang="en">
                <a:solidFill>
                  <a:schemeClr val="dk1"/>
                </a:solidFill>
              </a:rPr>
              <a:t>” ];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then 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     echo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5"/>
                </a:solidFill>
              </a:rPr>
              <a:t>please input destination directory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 </a:t>
            </a:r>
            <a:r>
              <a:rPr b="1" lang="en">
                <a:solidFill>
                  <a:srgbClr val="CC0000"/>
                </a:solidFill>
              </a:rPr>
              <a:t>exit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fi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51C75"/>
                </a:solidFill>
              </a:rPr>
              <a:t>Explanation:</a:t>
            </a:r>
            <a:r>
              <a:rPr lang="en">
                <a:solidFill>
                  <a:srgbClr val="FFFFFF"/>
                </a:solidFill>
              </a:rPr>
              <a:t>if there is no input(input length zero) given to the destination directory path that has to be stored in the variable </a:t>
            </a:r>
            <a:r>
              <a:rPr b="1" lang="en">
                <a:solidFill>
                  <a:schemeClr val="accent4"/>
                </a:solidFill>
              </a:rPr>
              <a:t>TO_DIR</a:t>
            </a:r>
            <a:r>
              <a:rPr lang="en">
                <a:solidFill>
                  <a:srgbClr val="FFFFFF"/>
                </a:solidFill>
              </a:rPr>
              <a:t>(represented as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chemeClr val="accent4"/>
                </a:solidFill>
              </a:rPr>
              <a:t>$TO_DIR</a:t>
            </a:r>
            <a:r>
              <a:rPr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FFFFFF"/>
                </a:solidFill>
              </a:rPr>
              <a:t>, then it displays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“</a:t>
            </a:r>
            <a:r>
              <a:rPr b="1" lang="en">
                <a:solidFill>
                  <a:schemeClr val="accent5"/>
                </a:solidFill>
              </a:rPr>
              <a:t>please input destination directory</a:t>
            </a:r>
            <a:r>
              <a:rPr lang="en">
                <a:solidFill>
                  <a:schemeClr val="accent5"/>
                </a:solidFill>
              </a:rPr>
              <a:t>”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and exits the shell.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If the input length is more than zero, then it skips this control statement (because it returns false).</a:t>
            </a:r>
            <a:r>
              <a:rPr b="1" lang="en">
                <a:solidFill>
                  <a:srgbClr val="1155CC"/>
                </a:solidFill>
              </a:rPr>
              <a:t> 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156" name="Google Shape;156;p26" title="14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0425" y="146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39300"/>
            <a:ext cx="852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commands used in the code </a:t>
            </a:r>
            <a:endParaRPr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917800"/>
            <a:ext cx="8520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f</a:t>
            </a:r>
            <a:r>
              <a:rPr b="1" lang="en" sz="1500">
                <a:solidFill>
                  <a:srgbClr val="1C4587"/>
                </a:solidFill>
              </a:rPr>
              <a:t>ind:</a:t>
            </a:r>
            <a:r>
              <a:rPr b="1" lang="en" sz="1500">
                <a:solidFill>
                  <a:srgbClr val="222222"/>
                </a:solidFill>
              </a:rPr>
              <a:t>T</a:t>
            </a:r>
            <a:r>
              <a:rPr lang="en" sz="1500">
                <a:solidFill>
                  <a:srgbClr val="FFFFFF"/>
                </a:solidFill>
              </a:rPr>
              <a:t>he </a:t>
            </a:r>
            <a:r>
              <a:rPr b="1" lang="en" sz="1500">
                <a:solidFill>
                  <a:srgbClr val="FFFFFF"/>
                </a:solidFill>
              </a:rPr>
              <a:t>find</a:t>
            </a:r>
            <a:r>
              <a:rPr lang="en" sz="1500">
                <a:solidFill>
                  <a:srgbClr val="FFFFFF"/>
                </a:solidFill>
              </a:rPr>
              <a:t> command in </a:t>
            </a:r>
            <a:r>
              <a:rPr b="1" lang="en" sz="1500">
                <a:solidFill>
                  <a:srgbClr val="FFFFFF"/>
                </a:solidFill>
              </a:rPr>
              <a:t>UNIX</a:t>
            </a:r>
            <a:r>
              <a:rPr lang="en" sz="1500">
                <a:solidFill>
                  <a:srgbClr val="FFFFFF"/>
                </a:solidFill>
              </a:rPr>
              <a:t> is a command line utility for walking a file hierarchy. It can be used to </a:t>
            </a:r>
            <a:r>
              <a:rPr b="1" lang="en" sz="1500">
                <a:solidFill>
                  <a:srgbClr val="FFFFFF"/>
                </a:solidFill>
              </a:rPr>
              <a:t>find</a:t>
            </a:r>
            <a:r>
              <a:rPr lang="en" sz="1500">
                <a:solidFill>
                  <a:srgbClr val="FFFFFF"/>
                </a:solidFill>
              </a:rPr>
              <a:t> files and directories and perform subsequent operations on them. It supports searching by file, folder, name, creation date, modification date, owner and permissions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</a:rPr>
              <a:t>syntax:</a:t>
            </a:r>
            <a:r>
              <a:rPr lang="en" sz="1500">
                <a:solidFill>
                  <a:schemeClr val="dk1"/>
                </a:solidFill>
              </a:rPr>
              <a:t>$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rgbClr val="1C4587"/>
                </a:solidFill>
              </a:rPr>
              <a:t>find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[</a:t>
            </a:r>
            <a:r>
              <a:rPr b="1" lang="en" sz="1500">
                <a:solidFill>
                  <a:schemeClr val="accent4"/>
                </a:solidFill>
              </a:rPr>
              <a:t>where to start searching from</a:t>
            </a:r>
            <a:r>
              <a:rPr lang="en" sz="1500">
                <a:solidFill>
                  <a:schemeClr val="dk1"/>
                </a:solidFill>
              </a:rPr>
              <a:t>] [</a:t>
            </a:r>
            <a:r>
              <a:rPr b="1" lang="en" sz="1500">
                <a:solidFill>
                  <a:srgbClr val="38761D"/>
                </a:solidFill>
              </a:rPr>
              <a:t>expression determines what to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rgbClr val="38761D"/>
                </a:solidFill>
              </a:rPr>
              <a:t>find</a:t>
            </a:r>
            <a:r>
              <a:rPr lang="en" sz="1500">
                <a:solidFill>
                  <a:schemeClr val="dk1"/>
                </a:solidFill>
              </a:rPr>
              <a:t>] [</a:t>
            </a:r>
            <a:r>
              <a:rPr b="1" lang="en" sz="1500">
                <a:solidFill>
                  <a:schemeClr val="accent5"/>
                </a:solidFill>
              </a:rPr>
              <a:t>-options</a:t>
            </a:r>
            <a:r>
              <a:rPr lang="en" sz="1500">
                <a:solidFill>
                  <a:schemeClr val="dk1"/>
                </a:solidFill>
              </a:rPr>
              <a:t>] [</a:t>
            </a:r>
            <a:r>
              <a:rPr b="1" lang="en" sz="1500">
                <a:solidFill>
                  <a:srgbClr val="FFFFFF"/>
                </a:solidFill>
              </a:rPr>
              <a:t>what to find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</a:rPr>
              <a:t>Options for find command: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-name:</a:t>
            </a:r>
            <a:r>
              <a:rPr lang="en" sz="1500">
                <a:solidFill>
                  <a:schemeClr val="dk1"/>
                </a:solidFill>
              </a:rPr>
              <a:t> searches for the files that are specified by </a:t>
            </a:r>
            <a:r>
              <a:rPr b="1" lang="en" sz="1500">
                <a:solidFill>
                  <a:schemeClr val="dk1"/>
                </a:solidFill>
              </a:rPr>
              <a:t>[WHAT TO FIND]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-exec: </a:t>
            </a:r>
            <a:r>
              <a:rPr lang="en" sz="1500">
                <a:solidFill>
                  <a:schemeClr val="dk1"/>
                </a:solidFill>
              </a:rPr>
              <a:t>other UNIX commands can be executed on files or folders found.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</a:endParaRPr>
          </a:p>
        </p:txBody>
      </p:sp>
      <p:pic>
        <p:nvPicPr>
          <p:cNvPr id="163" name="Google Shape;163;p27" title="1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450" y="2000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36925"/>
            <a:ext cx="8520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Copy command (cp)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8036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cp:</a:t>
            </a:r>
            <a:endParaRPr b="1">
              <a:solidFill>
                <a:srgbClr val="741B47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cp</a:t>
            </a:r>
            <a:r>
              <a:rPr lang="en">
                <a:solidFill>
                  <a:schemeClr val="dk1"/>
                </a:solidFill>
              </a:rPr>
              <a:t> stands for </a:t>
            </a:r>
            <a:r>
              <a:rPr b="1" lang="en">
                <a:solidFill>
                  <a:schemeClr val="dk1"/>
                </a:solidFill>
              </a:rPr>
              <a:t>copy</a:t>
            </a:r>
            <a:r>
              <a:rPr lang="en">
                <a:solidFill>
                  <a:schemeClr val="dk1"/>
                </a:solidFill>
              </a:rPr>
              <a:t>. This command is used to copy files or group of files or directory. It creates an exact image of a file on a disk with different file name. </a:t>
            </a:r>
            <a:r>
              <a:rPr i="1" lang="en">
                <a:solidFill>
                  <a:schemeClr val="dk1"/>
                </a:solidFill>
              </a:rPr>
              <a:t>cp </a:t>
            </a:r>
            <a:r>
              <a:rPr lang="en">
                <a:solidFill>
                  <a:schemeClr val="dk1"/>
                </a:solidFill>
              </a:rPr>
              <a:t>command require at least two filenames in its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Syntax: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cp</a:t>
            </a:r>
            <a:r>
              <a:rPr lang="en">
                <a:solidFill>
                  <a:schemeClr val="dk1"/>
                </a:solidFill>
              </a:rPr>
              <a:t> [</a:t>
            </a:r>
            <a:r>
              <a:rPr b="1" lang="en">
                <a:solidFill>
                  <a:schemeClr val="accent5"/>
                </a:solidFill>
              </a:rPr>
              <a:t>OPTION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b="1" lang="en">
                <a:solidFill>
                  <a:schemeClr val="accent4"/>
                </a:solidFill>
              </a:rPr>
              <a:t>Source Destination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cp</a:t>
            </a:r>
            <a:r>
              <a:rPr lang="en">
                <a:solidFill>
                  <a:schemeClr val="dk1"/>
                </a:solidFill>
              </a:rPr>
              <a:t> [</a:t>
            </a:r>
            <a:r>
              <a:rPr b="1" lang="en">
                <a:solidFill>
                  <a:schemeClr val="accent5"/>
                </a:solidFill>
              </a:rPr>
              <a:t>OPTION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b="1" lang="en">
                <a:solidFill>
                  <a:schemeClr val="accent4"/>
                </a:solidFill>
              </a:rPr>
              <a:t>Source Directory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cp</a:t>
            </a:r>
            <a:r>
              <a:rPr lang="en">
                <a:solidFill>
                  <a:schemeClr val="dk1"/>
                </a:solidFill>
              </a:rPr>
              <a:t> [</a:t>
            </a:r>
            <a:r>
              <a:rPr b="1" lang="en">
                <a:solidFill>
                  <a:schemeClr val="accent5"/>
                </a:solidFill>
              </a:rPr>
              <a:t>OPTION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b="1" lang="en">
                <a:solidFill>
                  <a:schemeClr val="accent4"/>
                </a:solidFill>
              </a:rPr>
              <a:t>Source-1 Source-2 Source-3 Source-n Directory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8" title="1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425" y="171875"/>
            <a:ext cx="436525" cy="4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85900" y="495750"/>
            <a:ext cx="8646300" cy="4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Options for cp command:</a:t>
            </a:r>
            <a:endParaRPr b="1" sz="22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52400" marR="152400" rtl="0" algn="just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64D79"/>
                </a:solidFill>
              </a:rPr>
              <a:t>-i, --interactive </a:t>
            </a:r>
            <a:r>
              <a:rPr b="1" lang="en" sz="1500">
                <a:solidFill>
                  <a:srgbClr val="24292E"/>
                </a:solidFill>
              </a:rPr>
              <a:t>           </a:t>
            </a:r>
            <a:r>
              <a:rPr b="1" lang="en" sz="1500">
                <a:solidFill>
                  <a:srgbClr val="FFFFFF"/>
                </a:solidFill>
              </a:rPr>
              <a:t>prompt before overwrite</a:t>
            </a:r>
            <a:endParaRPr b="1" sz="1500">
              <a:solidFill>
                <a:srgbClr val="FFFFFF"/>
              </a:solidFill>
            </a:endParaRPr>
          </a:p>
          <a:p>
            <a:pPr indent="0" lvl="0" marL="152400" marR="152400" rtl="0" algn="just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64D79"/>
                </a:solidFill>
              </a:rPr>
              <a:t>-t, --target-directory</a:t>
            </a:r>
            <a:r>
              <a:rPr b="1" lang="en" sz="1500">
                <a:solidFill>
                  <a:srgbClr val="24292E"/>
                </a:solidFill>
              </a:rPr>
              <a:t>   </a:t>
            </a:r>
            <a:r>
              <a:rPr b="1" lang="en" sz="1500">
                <a:solidFill>
                  <a:srgbClr val="FFFFFF"/>
                </a:solidFill>
              </a:rPr>
              <a:t>copy all SOURCE arguments into DIRECTORY</a:t>
            </a:r>
            <a:endParaRPr b="1" sz="1500">
              <a:solidFill>
                <a:srgbClr val="FFFFFF"/>
              </a:solidFill>
            </a:endParaRPr>
          </a:p>
          <a:p>
            <a:pPr indent="0" lvl="0" marL="152400" marR="152400" rtl="0" algn="just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64D79"/>
                </a:solidFill>
              </a:rPr>
              <a:t>-v, --verbose </a:t>
            </a:r>
            <a:r>
              <a:rPr b="1" lang="en" sz="1500">
                <a:solidFill>
                  <a:srgbClr val="24292E"/>
                </a:solidFill>
              </a:rPr>
              <a:t>             </a:t>
            </a:r>
            <a:r>
              <a:rPr b="1" lang="en" sz="1500">
                <a:solidFill>
                  <a:srgbClr val="FFFFFF"/>
                </a:solidFill>
              </a:rPr>
              <a:t> explain what is being done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152400" rtl="0" algn="just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</a:rPr>
              <a:t> </a:t>
            </a:r>
            <a:r>
              <a:rPr b="1" lang="en" sz="1900">
                <a:solidFill>
                  <a:srgbClr val="1C4587"/>
                </a:solidFill>
              </a:rPr>
              <a:t>wc:</a:t>
            </a:r>
            <a:r>
              <a:rPr b="1" lang="en" sz="1900">
                <a:solidFill>
                  <a:srgbClr val="1155CC"/>
                </a:solidFill>
              </a:rPr>
              <a:t> </a:t>
            </a:r>
            <a:r>
              <a:rPr lang="en" sz="1500">
                <a:solidFill>
                  <a:srgbClr val="FFFFFF"/>
                </a:solidFill>
              </a:rPr>
              <a:t>displays the number of lines, words, and bytes contained in each input file</a:t>
            </a:r>
            <a:endParaRPr sz="1500">
              <a:solidFill>
                <a:srgbClr val="FFFFFF"/>
              </a:solidFill>
            </a:endParaRPr>
          </a:p>
          <a:p>
            <a:pPr indent="0" lvl="0" marL="0" marR="152400" rtl="0" algn="just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  SYNTAX:</a:t>
            </a:r>
            <a:endParaRPr b="1" sz="1500">
              <a:solidFill>
                <a:schemeClr val="accent4"/>
              </a:solidFill>
            </a:endParaRPr>
          </a:p>
          <a:p>
            <a:pPr indent="0" lvl="0" marL="101600" marR="101600" rtl="0" algn="just">
              <a:lnSpc>
                <a:spcPct val="158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wc [</a:t>
            </a:r>
            <a:r>
              <a:rPr b="1" lang="en" sz="1500">
                <a:solidFill>
                  <a:schemeClr val="accent5"/>
                </a:solidFill>
              </a:rPr>
              <a:t>OPTION</a:t>
            </a:r>
            <a:r>
              <a:rPr b="1" lang="en" sz="1500">
                <a:solidFill>
                  <a:srgbClr val="1C4587"/>
                </a:solidFill>
              </a:rPr>
              <a:t>]... [</a:t>
            </a:r>
            <a:r>
              <a:rPr b="1" lang="en" sz="1500">
                <a:solidFill>
                  <a:srgbClr val="990000"/>
                </a:solidFill>
              </a:rPr>
              <a:t>FILE</a:t>
            </a:r>
            <a:r>
              <a:rPr b="1" lang="en" sz="1500">
                <a:solidFill>
                  <a:srgbClr val="1C4587"/>
                </a:solidFill>
              </a:rPr>
              <a:t>]...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76" name="Google Shape;176;p29" title="17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6550" y="108725"/>
            <a:ext cx="452350" cy="4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269850"/>
            <a:ext cx="8520600" cy="4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1" lang="en" sz="21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ptions for wc command:</a:t>
            </a:r>
            <a:endParaRPr b="1" sz="21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</a:rPr>
              <a:t> </a:t>
            </a:r>
            <a:r>
              <a:rPr b="1" lang="en" sz="1700">
                <a:solidFill>
                  <a:srgbClr val="1C4587"/>
                </a:solidFill>
              </a:rPr>
              <a:t>-l: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With this option wc command displays two-columnar output, 1st column shows number of lines present in a file and 2nd itself represent the file name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cd:</a:t>
            </a:r>
            <a:r>
              <a:rPr b="1" lang="en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Current directory:</a:t>
            </a:r>
            <a:r>
              <a:rPr b="1" lang="en" sz="1700">
                <a:solidFill>
                  <a:srgbClr val="1155CC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It is used to change current working directory.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</a:rPr>
              <a:t>Syntax: </a:t>
            </a:r>
            <a:r>
              <a:rPr lang="en" sz="1700">
                <a:solidFill>
                  <a:schemeClr val="dk1"/>
                </a:solidFill>
              </a:rPr>
              <a:t>$ </a:t>
            </a:r>
            <a:r>
              <a:rPr b="1" lang="en" sz="1700">
                <a:solidFill>
                  <a:srgbClr val="1C4587"/>
                </a:solidFill>
              </a:rPr>
              <a:t>cd</a:t>
            </a:r>
            <a:r>
              <a:rPr lang="en" sz="1700">
                <a:solidFill>
                  <a:schemeClr val="dk1"/>
                </a:solidFill>
              </a:rPr>
              <a:t> [</a:t>
            </a:r>
            <a:r>
              <a:rPr b="1" lang="en" sz="1700">
                <a:solidFill>
                  <a:schemeClr val="accent4"/>
                </a:solidFill>
              </a:rPr>
              <a:t>directory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p</a:t>
            </a:r>
            <a:r>
              <a:rPr b="1" lang="en" sz="1700">
                <a:solidFill>
                  <a:srgbClr val="1C4587"/>
                </a:solidFill>
              </a:rPr>
              <a:t>wd:</a:t>
            </a:r>
            <a:r>
              <a:rPr b="1" lang="en" sz="1700">
                <a:solidFill>
                  <a:srgbClr val="1155CC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 It prints the path of the working directory, starting from the root.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accent5"/>
                </a:solidFill>
              </a:rPr>
              <a:t>Syntax: </a:t>
            </a:r>
            <a:r>
              <a:rPr b="1" lang="en" sz="1700">
                <a:solidFill>
                  <a:srgbClr val="1C4587"/>
                </a:solidFill>
              </a:rPr>
              <a:t>pwd</a:t>
            </a:r>
            <a:endParaRPr b="1" sz="1700">
              <a:solidFill>
                <a:srgbClr val="1155CC"/>
              </a:solidFill>
            </a:endParaRPr>
          </a:p>
        </p:txBody>
      </p:sp>
      <p:pic>
        <p:nvPicPr>
          <p:cNvPr id="182" name="Google Shape;182;p30" title="18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375" y="129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86750" y="334675"/>
            <a:ext cx="9007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C4587"/>
                </a:solidFill>
              </a:rPr>
              <a:t>find</a:t>
            </a:r>
            <a:r>
              <a:rPr b="1" lang="en" sz="2000">
                <a:solidFill>
                  <a:srgbClr val="1155CC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$FROM_DIR/</a:t>
            </a:r>
            <a:r>
              <a:rPr b="1" lang="en" sz="2000">
                <a:solidFill>
                  <a:schemeClr val="dk2"/>
                </a:solidFill>
              </a:rPr>
              <a:t> </a:t>
            </a:r>
            <a:r>
              <a:rPr b="1" lang="en" sz="2000">
                <a:solidFill>
                  <a:srgbClr val="1C4587"/>
                </a:solidFill>
              </a:rPr>
              <a:t>-name </a:t>
            </a:r>
            <a:r>
              <a:rPr b="1" lang="en" sz="2000">
                <a:solidFill>
                  <a:srgbClr val="FF9900"/>
                </a:solidFill>
              </a:rPr>
              <a:t>$START_STR\*</a:t>
            </a:r>
            <a:r>
              <a:rPr b="1" lang="en" sz="2000">
                <a:solidFill>
                  <a:schemeClr val="dk2"/>
                </a:solidFill>
              </a:rPr>
              <a:t> </a:t>
            </a:r>
            <a:r>
              <a:rPr b="1" lang="en" sz="2000">
                <a:solidFill>
                  <a:srgbClr val="1C4587"/>
                </a:solidFill>
              </a:rPr>
              <a:t>-exec cp -i -v -t</a:t>
            </a:r>
            <a:r>
              <a:rPr b="1" lang="en" sz="2000">
                <a:solidFill>
                  <a:schemeClr val="dk2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$TO_DIR/ </a:t>
            </a:r>
            <a:r>
              <a:rPr b="1" lang="en" sz="2000">
                <a:solidFill>
                  <a:srgbClr val="741B47"/>
                </a:solidFill>
              </a:rPr>
              <a:t>{} +</a:t>
            </a:r>
            <a:endParaRPr b="1" sz="4000">
              <a:solidFill>
                <a:srgbClr val="741B47"/>
              </a:solidFill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50" y="1078275"/>
            <a:ext cx="9144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1C4587"/>
                </a:solidFill>
              </a:rPr>
              <a:t>find</a:t>
            </a:r>
            <a:r>
              <a:rPr b="1" lang="en" sz="2000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command searches for the files whose name starts with the string</a:t>
            </a:r>
            <a:r>
              <a:rPr lang="en"/>
              <a:t> </a:t>
            </a:r>
            <a:r>
              <a:rPr b="1" lang="en">
                <a:solidFill>
                  <a:srgbClr val="FF9900"/>
                </a:solidFill>
              </a:rPr>
              <a:t>$START_STR  </a:t>
            </a:r>
            <a:r>
              <a:rPr lang="en">
                <a:solidFill>
                  <a:srgbClr val="FFFFFF"/>
                </a:solidFill>
              </a:rPr>
              <a:t>from the origin directory and executes the copy command with the options </a:t>
            </a:r>
            <a:r>
              <a:rPr b="1" lang="en">
                <a:solidFill>
                  <a:schemeClr val="accent5"/>
                </a:solidFill>
              </a:rPr>
              <a:t>-i, -v and -t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on the appropriate files.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-i</a:t>
            </a:r>
            <a:r>
              <a:rPr lang="en">
                <a:solidFill>
                  <a:srgbClr val="FFFFFF"/>
                </a:solidFill>
              </a:rPr>
              <a:t>: If there is a file with the same name in the destination directory, it asks the user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to rewrite or skip the file.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-v</a:t>
            </a:r>
            <a:r>
              <a:rPr lang="en">
                <a:solidFill>
                  <a:srgbClr val="FFFFFF"/>
                </a:solidFill>
              </a:rPr>
              <a:t>: Explains what is being done while copying files.</a:t>
            </a:r>
            <a:endParaRPr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-t</a:t>
            </a:r>
            <a:r>
              <a:rPr lang="en">
                <a:solidFill>
                  <a:srgbClr val="FFFFFF"/>
                </a:solidFill>
              </a:rPr>
              <a:t>: Does not copy target directory respectively, to the destination directory.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9" name="Google Shape;189;p31" title="1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3150" y="44762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2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 b="1" sz="29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72525"/>
            <a:ext cx="39999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Font typeface="Caveat"/>
              <a:buAutoNum type="arabicPeriod"/>
            </a:pPr>
            <a:r>
              <a:rPr b="1" lang="en" sz="26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Code </a:t>
            </a:r>
            <a:endParaRPr b="1" sz="26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Font typeface="Caveat"/>
              <a:buAutoNum type="arabicPeriod"/>
            </a:pPr>
            <a:r>
              <a:rPr b="1" lang="en" sz="26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Flow Chart</a:t>
            </a:r>
            <a:endParaRPr b="1" sz="26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Font typeface="Caveat"/>
              <a:buAutoNum type="arabicPeriod"/>
            </a:pPr>
            <a:r>
              <a:rPr b="1" lang="en" sz="26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Code Explanation </a:t>
            </a:r>
            <a:endParaRPr b="1" sz="26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Font typeface="Caveat"/>
              <a:buAutoNum type="arabicPeriod"/>
            </a:pPr>
            <a:r>
              <a:rPr b="1" lang="en" sz="26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Example 1</a:t>
            </a:r>
            <a:endParaRPr b="1" sz="26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Font typeface="Caveat"/>
              <a:buAutoNum type="arabicPeriod"/>
            </a:pPr>
            <a:r>
              <a:rPr b="1" lang="en" sz="26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Example 2</a:t>
            </a:r>
            <a:endParaRPr b="1" sz="26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Font typeface="Caveat"/>
              <a:buAutoNum type="arabicPeriod"/>
            </a:pPr>
            <a:r>
              <a:rPr b="1" lang="en" sz="26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Example 3</a:t>
            </a:r>
            <a:endParaRPr b="1" sz="26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057325" y="1726900"/>
            <a:ext cx="37470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700"/>
              <a:buFont typeface="Caveat"/>
              <a:buChar char="-"/>
            </a:pPr>
            <a:r>
              <a:rPr b="1" lang="en" sz="27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Slide 3</a:t>
            </a:r>
            <a:endParaRPr b="1" sz="27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700"/>
              <a:buFont typeface="Caveat"/>
              <a:buChar char="-"/>
            </a:pPr>
            <a:r>
              <a:rPr b="1" lang="en" sz="27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Slide 4 - 6 </a:t>
            </a:r>
            <a:endParaRPr b="1" sz="27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700"/>
              <a:buFont typeface="Caveat"/>
              <a:buChar char="-"/>
            </a:pPr>
            <a:r>
              <a:rPr b="1" lang="en" sz="27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Slide 7 - 20 </a:t>
            </a:r>
            <a:endParaRPr b="1" sz="27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700"/>
              <a:buFont typeface="Caveat"/>
              <a:buChar char="-"/>
            </a:pPr>
            <a:r>
              <a:rPr b="1" lang="en" sz="27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Slide 21 - 24</a:t>
            </a:r>
            <a:endParaRPr b="1" sz="27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700"/>
              <a:buFont typeface="Caveat"/>
              <a:buChar char="-"/>
            </a:pPr>
            <a:r>
              <a:rPr b="1" lang="en" sz="27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Slide 25 - 28</a:t>
            </a:r>
            <a:endParaRPr b="1" sz="27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700"/>
              <a:buFont typeface="Caveat"/>
              <a:buChar char="-"/>
            </a:pPr>
            <a:r>
              <a:rPr b="1" lang="en" sz="27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Slide 29 - 30</a:t>
            </a:r>
            <a:endParaRPr b="1" sz="27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4" name="Google Shape;64;p14" title="Slide 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250" y="136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0" y="732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1C4587"/>
                </a:solidFill>
              </a:rPr>
              <a:t>              </a:t>
            </a:r>
            <a:r>
              <a:rPr b="1" lang="en" sz="2100">
                <a:solidFill>
                  <a:srgbClr val="1C4587"/>
                </a:solidFill>
              </a:rPr>
              <a:t>find</a:t>
            </a:r>
            <a:r>
              <a:rPr b="1" lang="en" sz="2100">
                <a:solidFill>
                  <a:srgbClr val="1155CC"/>
                </a:solidFill>
              </a:rPr>
              <a:t> </a:t>
            </a:r>
            <a:r>
              <a:rPr b="1" lang="en" sz="2100">
                <a:solidFill>
                  <a:srgbClr val="FF9900"/>
                </a:solidFill>
              </a:rPr>
              <a:t>$FROM_DIR/ </a:t>
            </a:r>
            <a:r>
              <a:rPr b="1" lang="en" sz="2100">
                <a:solidFill>
                  <a:srgbClr val="1C4587"/>
                </a:solidFill>
              </a:rPr>
              <a:t>-name</a:t>
            </a:r>
            <a:r>
              <a:rPr b="1" lang="en" sz="2100">
                <a:solidFill>
                  <a:srgbClr val="1155CC"/>
                </a:solidFill>
              </a:rPr>
              <a:t> </a:t>
            </a:r>
            <a:r>
              <a:rPr b="1" lang="en" sz="2100">
                <a:solidFill>
                  <a:srgbClr val="FF9900"/>
                </a:solidFill>
              </a:rPr>
              <a:t>$START_STR\*</a:t>
            </a:r>
            <a:r>
              <a:rPr b="1" lang="en" sz="2100">
                <a:solidFill>
                  <a:schemeClr val="dk2"/>
                </a:solidFill>
              </a:rPr>
              <a:t> </a:t>
            </a:r>
            <a:r>
              <a:rPr b="1" lang="en" sz="2100">
                <a:solidFill>
                  <a:srgbClr val="741B47"/>
                </a:solidFill>
              </a:rPr>
              <a:t>| wc -l</a:t>
            </a:r>
            <a:endParaRPr b="1" sz="21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507600" y="797550"/>
            <a:ext cx="78777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-The </a:t>
            </a:r>
            <a:r>
              <a:rPr b="1" lang="en" sz="1700">
                <a:solidFill>
                  <a:srgbClr val="1C4587"/>
                </a:solidFill>
              </a:rPr>
              <a:t>find</a:t>
            </a:r>
            <a:r>
              <a:rPr b="1" lang="en" sz="1700">
                <a:solidFill>
                  <a:srgbClr val="1155CC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command searches for the file name starting with</a:t>
            </a:r>
            <a:r>
              <a:rPr lang="en" sz="1700"/>
              <a:t> </a:t>
            </a:r>
            <a:r>
              <a:rPr b="1" lang="en" sz="1700">
                <a:solidFill>
                  <a:schemeClr val="accent4"/>
                </a:solidFill>
              </a:rPr>
              <a:t>$START_STR</a:t>
            </a:r>
            <a:r>
              <a:rPr lang="en" sz="1700"/>
              <a:t> </a:t>
            </a:r>
            <a:r>
              <a:rPr lang="en" sz="1700">
                <a:solidFill>
                  <a:srgbClr val="FFFFFF"/>
                </a:solidFill>
              </a:rPr>
              <a:t>and executes the command</a:t>
            </a:r>
            <a:r>
              <a:rPr lang="en" sz="1700"/>
              <a:t> </a:t>
            </a:r>
            <a:r>
              <a:rPr b="1" lang="en" sz="1700">
                <a:solidFill>
                  <a:srgbClr val="1C4587"/>
                </a:solidFill>
              </a:rPr>
              <a:t>wc</a:t>
            </a:r>
            <a:r>
              <a:rPr lang="en" sz="1700">
                <a:solidFill>
                  <a:srgbClr val="1C4587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which gives the count of files that start with the string</a:t>
            </a:r>
            <a:r>
              <a:rPr lang="en" sz="1700"/>
              <a:t> </a:t>
            </a:r>
            <a:r>
              <a:rPr b="1" lang="en" sz="1700">
                <a:solidFill>
                  <a:schemeClr val="accent4"/>
                </a:solidFill>
              </a:rPr>
              <a:t>$START_STR.</a:t>
            </a:r>
            <a:endParaRPr b="1" sz="17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-Now, at last we go to the destination directory and print its path using </a:t>
            </a:r>
            <a:r>
              <a:rPr b="1" lang="en" sz="1700">
                <a:solidFill>
                  <a:srgbClr val="1155CC"/>
                </a:solidFill>
              </a:rPr>
              <a:t>cd </a:t>
            </a:r>
            <a:r>
              <a:rPr lang="en" sz="1700">
                <a:solidFill>
                  <a:srgbClr val="FFFFFF"/>
                </a:solidFill>
              </a:rPr>
              <a:t>and </a:t>
            </a:r>
            <a:r>
              <a:rPr b="1" lang="en" sz="1700">
                <a:solidFill>
                  <a:srgbClr val="1C4587"/>
                </a:solidFill>
              </a:rPr>
              <a:t>pwd command. </a:t>
            </a:r>
            <a:endParaRPr b="1" sz="1700">
              <a:solidFill>
                <a:srgbClr val="1C4587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C4587"/>
                </a:solidFill>
              </a:rPr>
              <a:t>cd</a:t>
            </a:r>
            <a:r>
              <a:rPr b="1" lang="en" sz="1700"/>
              <a:t> </a:t>
            </a:r>
            <a:r>
              <a:rPr b="1" lang="en" sz="1700">
                <a:solidFill>
                  <a:srgbClr val="FF9900"/>
                </a:solidFill>
              </a:rPr>
              <a:t>$TO_DIR</a:t>
            </a:r>
            <a:endParaRPr b="1" sz="1700">
              <a:solidFill>
                <a:srgbClr val="FF99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C4587"/>
                </a:solidFill>
              </a:rPr>
              <a:t>pwd</a:t>
            </a:r>
            <a:endParaRPr b="1" sz="1700">
              <a:solidFill>
                <a:srgbClr val="1C4587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96" name="Google Shape;196;p32" title="20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600" y="110200"/>
            <a:ext cx="498700" cy="4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1437700"/>
            <a:ext cx="85206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Caveat"/>
                <a:ea typeface="Caveat"/>
                <a:cs typeface="Caveat"/>
                <a:sym typeface="Caveat"/>
              </a:rPr>
              <a:t>Example 1 : </a:t>
            </a:r>
            <a:endParaRPr sz="47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aveat"/>
                <a:ea typeface="Caveat"/>
                <a:cs typeface="Caveat"/>
                <a:sym typeface="Caveat"/>
              </a:rPr>
              <a:t>Copying files starting with “IIT”</a:t>
            </a:r>
            <a:endParaRPr sz="41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2" name="Google Shape;202;p33" title="2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6525" y="1382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1 - Initial</a:t>
            </a:r>
            <a:r>
              <a:rPr b="1"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 of Directories</a:t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716350"/>
            <a:ext cx="3190626" cy="29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452625" y="1363750"/>
            <a:ext cx="307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Directory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51" y="1716350"/>
            <a:ext cx="5225848" cy="196771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3742250" y="1363750"/>
            <a:ext cx="5118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 Directory - Before copying</a:t>
            </a:r>
            <a:endParaRPr/>
          </a:p>
        </p:txBody>
      </p:sp>
      <p:pic>
        <p:nvPicPr>
          <p:cNvPr id="212" name="Google Shape;212;p34" title="2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901" y="145389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445025"/>
            <a:ext cx="914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Example1:</a:t>
            </a:r>
            <a:r>
              <a:rPr b="1" lang="en" sz="25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Execution</a:t>
            </a:r>
            <a:r>
              <a:rPr b="1" lang="en" sz="25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script for files starting with “IIT”</a:t>
            </a:r>
            <a:endParaRPr b="1" sz="25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63" y="1323050"/>
            <a:ext cx="4448275" cy="3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 title="23f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125" y="4525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1 - Final state of Directories</a:t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716350"/>
            <a:ext cx="3190626" cy="29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452625" y="1363750"/>
            <a:ext cx="307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Directory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5436000" y="1363750"/>
            <a:ext cx="3424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 Directory - After copying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671" y="1716350"/>
            <a:ext cx="3392106" cy="29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 title="24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3351" y="1654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latin typeface="Caveat"/>
                <a:ea typeface="Caveat"/>
                <a:cs typeface="Caveat"/>
                <a:sym typeface="Caveat"/>
              </a:rPr>
              <a:t>Example 2: </a:t>
            </a:r>
            <a:endParaRPr b="1" sz="49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Caveat"/>
                <a:ea typeface="Caveat"/>
                <a:cs typeface="Caveat"/>
                <a:sym typeface="Caveat"/>
              </a:rPr>
              <a:t>Copying files starting with “IIB”</a:t>
            </a:r>
            <a:endParaRPr b="1" sz="37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5" name="Google Shape;235;p37" title="2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300" y="181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2 - Initial state of Directories</a:t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716350"/>
            <a:ext cx="3190626" cy="29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452625" y="1363750"/>
            <a:ext cx="307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Directory</a:t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5436000" y="1363750"/>
            <a:ext cx="3424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 Directory - Before copying</a:t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671" y="1716350"/>
            <a:ext cx="3392106" cy="29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 title="26f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201" y="1654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2 - Execution of script for files starting with “IIB”</a:t>
            </a:r>
            <a:endParaRPr sz="25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1302763"/>
            <a:ext cx="54006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 title="27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8600" y="1072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452625" y="3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2 - Final state of Directories</a:t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716350"/>
            <a:ext cx="3190626" cy="29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481288" y="1215100"/>
            <a:ext cx="307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90000"/>
                </a:solidFill>
                <a:latin typeface="Caveat"/>
                <a:ea typeface="Caveat"/>
                <a:cs typeface="Caveat"/>
                <a:sym typeface="Caveat"/>
              </a:rPr>
              <a:t>Source Directory</a:t>
            </a:r>
            <a:endParaRPr b="1" sz="2500">
              <a:solidFill>
                <a:srgbClr val="99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5341975" y="1238650"/>
            <a:ext cx="3424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90000"/>
                </a:solidFill>
                <a:latin typeface="Caveat"/>
                <a:ea typeface="Caveat"/>
                <a:cs typeface="Caveat"/>
                <a:sym typeface="Caveat"/>
              </a:rPr>
              <a:t>Destination Directory - Before copying</a:t>
            </a:r>
            <a:endParaRPr b="1" sz="2500">
              <a:solidFill>
                <a:srgbClr val="99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00" y="1716350"/>
            <a:ext cx="3032073" cy="29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 txBox="1"/>
          <p:nvPr/>
        </p:nvSpPr>
        <p:spPr>
          <a:xfrm>
            <a:off x="4419350" y="2280500"/>
            <a:ext cx="1610100" cy="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 title="28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6026" y="1180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latin typeface="Caveat"/>
                <a:ea typeface="Caveat"/>
                <a:cs typeface="Caveat"/>
                <a:sym typeface="Caveat"/>
              </a:rPr>
              <a:t>Example 3 - </a:t>
            </a:r>
            <a:endParaRPr b="1" sz="53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Caveat"/>
                <a:ea typeface="Caveat"/>
                <a:cs typeface="Caveat"/>
                <a:sym typeface="Caveat"/>
              </a:rPr>
              <a:t>Giving empty input</a:t>
            </a:r>
            <a:endParaRPr b="1" sz="41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9" name="Google Shape;269;p41" title="29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1100" y="131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Code</a:t>
            </a:r>
            <a:endParaRPr sz="3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75" y="53575"/>
            <a:ext cx="3999900" cy="495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 origin directory path                                    (1)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b="1" lang="en" sz="1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FROM_DIR</a:t>
            </a:r>
            <a:endParaRPr b="1" sz="1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-z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$FROM_DIR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];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hen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please input origin directory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exit</a:t>
            </a:r>
            <a:endParaRPr b="1" sz="1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 destination directory path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b="1" lang="en" sz="1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TO_DIR</a:t>
            </a:r>
            <a:endParaRPr b="1" sz="1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-z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$TO_DIR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];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hen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please input destination directory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b="1" sz="1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endParaRPr b="1" sz="1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53700"/>
            <a:ext cx="3999900" cy="495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 starting string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                                 (2)                                                   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ead </a:t>
            </a:r>
            <a:r>
              <a:rPr b="1" lang="en" sz="1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START_STR</a:t>
            </a:r>
            <a:endParaRPr b="1" sz="1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$FROM_DIR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-name 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$START_STR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\*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-exec cp -i -v -t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$TO_DIR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{} +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echo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-n number of files copied is: 0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$FROM_DIR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-name 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$START_STR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\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| wc -l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$TO_DIR</a:t>
            </a:r>
            <a:endParaRPr b="1" sz="1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55CC"/>
                </a:solidFill>
              </a:rPr>
              <a:t>P</a:t>
            </a:r>
            <a:r>
              <a:rPr b="1" lang="en" sz="1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 b="1" sz="1000">
              <a:solidFill>
                <a:srgbClr val="1155CC"/>
              </a:solidFill>
            </a:endParaRPr>
          </a:p>
        </p:txBody>
      </p:sp>
      <p:pic>
        <p:nvPicPr>
          <p:cNvPr id="72" name="Google Shape;72;p15" title="3ff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75" y="722400"/>
            <a:ext cx="215925" cy="2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3 - </a:t>
            </a:r>
            <a:r>
              <a:rPr b="1" lang="en" sz="3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Giving empty input</a:t>
            </a:r>
            <a:endParaRPr b="1"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557338"/>
            <a:ext cx="53721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 title="30f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700" y="15666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25300"/>
            <a:ext cx="8520600" cy="21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Caveat"/>
                <a:ea typeface="Caveat"/>
                <a:cs typeface="Caveat"/>
                <a:sym typeface="Caveat"/>
              </a:rPr>
              <a:t>Flow Chart</a:t>
            </a:r>
            <a:endParaRPr b="1" sz="51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8" name="Google Shape;78;p16" title="Slide 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0225" y="1203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6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state of the Source Directory and Destination Directory</a:t>
            </a:r>
            <a:endParaRPr b="1" sz="20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5" y="969875"/>
            <a:ext cx="2215499" cy="410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550" y="969875"/>
            <a:ext cx="2571750" cy="40212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93375" y="520550"/>
            <a:ext cx="1863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Source Tree</a:t>
            </a:r>
            <a:endParaRPr b="1" sz="25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605975" y="520550"/>
            <a:ext cx="271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Destination</a:t>
            </a:r>
            <a:r>
              <a:rPr b="1" lang="en" sz="25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 Tree</a:t>
            </a:r>
            <a:endParaRPr b="1" sz="25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8" name="Google Shape;88;p17" title="Slide 5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1049" y="4533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46250" y="482225"/>
            <a:ext cx="25659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Source Tree </a:t>
            </a:r>
            <a:endParaRPr b="1" sz="25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75" y="969875"/>
            <a:ext cx="2215499" cy="41092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2603475" y="2827025"/>
            <a:ext cx="3155700" cy="4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656375" y="2884625"/>
            <a:ext cx="438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find $FROM_DIR/ -name $START_STR\* -exec cp -i -v -t $TO_DIR/ {} +</a:t>
            </a:r>
            <a:endParaRPr b="1" sz="700"/>
          </a:p>
        </p:txBody>
      </p:sp>
      <p:sp>
        <p:nvSpPr>
          <p:cNvPr id="97" name="Google Shape;97;p18"/>
          <p:cNvSpPr txBox="1"/>
          <p:nvPr/>
        </p:nvSpPr>
        <p:spPr>
          <a:xfrm>
            <a:off x="2656375" y="3250625"/>
            <a:ext cx="45693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  <a:latin typeface="Caveat"/>
                <a:ea typeface="Caveat"/>
                <a:cs typeface="Caveat"/>
                <a:sym typeface="Caveat"/>
              </a:rPr>
              <a:t>Here, ‘find’ command recursively finds all files whose names start with the input string and then executes the ‘cp’ command to copy those files to the destination directory</a:t>
            </a:r>
            <a:endParaRPr b="1" sz="2100">
              <a:solidFill>
                <a:srgbClr val="351C7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29200" y="0"/>
            <a:ext cx="8685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</a:t>
            </a:r>
            <a:r>
              <a:rPr b="1" lang="en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 of the Source Directory and Destination Directory</a:t>
            </a:r>
            <a:endParaRPr b="1" sz="20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177250" y="672925"/>
            <a:ext cx="25659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Destination Tree</a:t>
            </a:r>
            <a:endParaRPr b="1" sz="25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875" y="427525"/>
            <a:ext cx="5292925" cy="48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Slide 6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8324" y="451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186950"/>
            <a:ext cx="8520600" cy="27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Caveat"/>
                <a:ea typeface="Caveat"/>
                <a:cs typeface="Caveat"/>
                <a:sym typeface="Caveat"/>
              </a:rPr>
              <a:t>Code</a:t>
            </a:r>
            <a:endParaRPr b="1" sz="5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Caveat"/>
                <a:ea typeface="Caveat"/>
                <a:cs typeface="Caveat"/>
                <a:sym typeface="Caveat"/>
              </a:rPr>
              <a:t>Explanation</a:t>
            </a:r>
            <a:endParaRPr b="1" sz="51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7" name="Google Shape;107;p19" title="Slide 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47238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</a:t>
            </a: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 and read command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20" title="8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8375" y="109675"/>
            <a:ext cx="481575" cy="4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990000"/>
                </a:solidFill>
              </a:rPr>
              <a:t>echo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command is a built-in command which is used to display strings that are passed as arguments.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>
                <a:solidFill>
                  <a:schemeClr val="accent5"/>
                </a:solidFill>
              </a:rPr>
              <a:t>SYNTAX: </a:t>
            </a:r>
            <a:r>
              <a:rPr b="1" lang="en">
                <a:solidFill>
                  <a:schemeClr val="accent4"/>
                </a:solidFill>
              </a:rPr>
              <a:t>echo [option] [string]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-</a:t>
            </a:r>
            <a:r>
              <a:rPr b="1" lang="en">
                <a:solidFill>
                  <a:srgbClr val="990000"/>
                </a:solidFill>
              </a:rPr>
              <a:t>read</a:t>
            </a:r>
            <a:r>
              <a:rPr b="1" lang="en"/>
              <a:t> </a:t>
            </a:r>
            <a:r>
              <a:rPr lang="en">
                <a:solidFill>
                  <a:srgbClr val="FFFFFF"/>
                </a:solidFill>
              </a:rPr>
              <a:t>command is also a built-in command, which asks the user for an input and stores it in a variable.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SYNTAX:</a:t>
            </a:r>
            <a:r>
              <a:rPr b="1" lang="en"/>
              <a:t> </a:t>
            </a:r>
            <a:r>
              <a:rPr b="1" lang="en">
                <a:solidFill>
                  <a:schemeClr val="accent4"/>
                </a:solidFill>
              </a:rPr>
              <a:t>read variable_name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Here, it asks for the input and stores the input into variable_name.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</a:rPr>
              <a:t> </a:t>
            </a:r>
            <a:endParaRPr sz="1200">
              <a:solidFill>
                <a:srgbClr val="222222"/>
              </a:solidFill>
              <a:highlight>
                <a:schemeClr val="dk1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0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echo and read commands</a:t>
            </a:r>
            <a:endParaRPr b="1"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0" y="706675"/>
            <a:ext cx="9144000" cy="4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Now, as we got to know about echo and read commands, let us use them to take input of source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directory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pathname/dirname and destination directory pathname/dirname.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00"/>
                </a:solidFill>
                <a:latin typeface="Caveat"/>
                <a:ea typeface="Caveat"/>
                <a:cs typeface="Caveat"/>
                <a:sym typeface="Caveat"/>
              </a:rPr>
              <a:t>Code:</a:t>
            </a:r>
            <a:endParaRPr b="1" sz="2600">
              <a:solidFill>
                <a:srgbClr val="99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cho input origin directory path</a:t>
            </a:r>
            <a:endParaRPr b="1"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ead FROM_DIR</a:t>
            </a:r>
            <a:endParaRPr b="1" sz="1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Here, it prints the given argument of echo and then reads the input (source file path) and stores in FROM_DIR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echo input destination directory path</a:t>
            </a:r>
            <a:endParaRPr b="1"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read TO_DIR</a:t>
            </a:r>
            <a:endParaRPr b="1" sz="1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Here, it prints the argument in echo and then reads the input and stores in TO_DIR.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 title="Slide 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4100" y="1248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