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23"/>
  </p:notesMasterIdLst>
  <p:sldIdLst>
    <p:sldId id="256" r:id="rId5"/>
    <p:sldId id="257" r:id="rId6"/>
    <p:sldId id="258" r:id="rId7"/>
    <p:sldId id="259" r:id="rId8"/>
    <p:sldId id="260" r:id="rId9"/>
    <p:sldId id="261" r:id="rId10"/>
    <p:sldId id="262" r:id="rId11"/>
    <p:sldId id="269" r:id="rId12"/>
    <p:sldId id="268" r:id="rId13"/>
    <p:sldId id="271" r:id="rId14"/>
    <p:sldId id="265" r:id="rId15"/>
    <p:sldId id="266" r:id="rId16"/>
    <p:sldId id="279" r:id="rId17"/>
    <p:sldId id="285" r:id="rId18"/>
    <p:sldId id="280" r:id="rId19"/>
    <p:sldId id="281" r:id="rId20"/>
    <p:sldId id="282" r:id="rId21"/>
    <p:sldId id="28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89" autoAdjust="0"/>
    <p:restoredTop sz="86353" autoAdjust="0"/>
  </p:normalViewPr>
  <p:slideViewPr>
    <p:cSldViewPr snapToGrid="0">
      <p:cViewPr varScale="1">
        <p:scale>
          <a:sx n="68" d="100"/>
          <a:sy n="68" d="100"/>
        </p:scale>
        <p:origin x="532" y="52"/>
      </p:cViewPr>
      <p:guideLst/>
    </p:cSldViewPr>
  </p:slideViewPr>
  <p:outlineViewPr>
    <p:cViewPr>
      <p:scale>
        <a:sx n="33" d="100"/>
        <a:sy n="33" d="100"/>
      </p:scale>
      <p:origin x="0" y="-7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DC490-338B-4264-9FDB-E7227A8CCEB9}"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17A16568-1E44-44AE-B4A9-B810A56DF4F6}">
      <dgm:prSet custT="1"/>
      <dgm:spPr/>
      <dgm:t>
        <a:bodyPr/>
        <a:lstStyle/>
        <a:p>
          <a:r>
            <a:rPr lang="en-US" sz="2000" dirty="0"/>
            <a:t>- To conduct a detailed analysis of financial trends affecting healthcare facilities across various regions.</a:t>
          </a:r>
        </a:p>
      </dgm:t>
    </dgm:pt>
    <dgm:pt modelId="{F76D7264-0B91-4447-968C-F89D187410A9}" type="parTrans" cxnId="{E275EC1E-AD5C-43CD-BBAA-5D106CC50682}">
      <dgm:prSet/>
      <dgm:spPr/>
      <dgm:t>
        <a:bodyPr/>
        <a:lstStyle/>
        <a:p>
          <a:endParaRPr lang="en-US"/>
        </a:p>
      </dgm:t>
    </dgm:pt>
    <dgm:pt modelId="{22E961E4-DFE4-4C2C-A3F2-171861FF12D6}" type="sibTrans" cxnId="{E275EC1E-AD5C-43CD-BBAA-5D106CC50682}">
      <dgm:prSet/>
      <dgm:spPr/>
      <dgm:t>
        <a:bodyPr/>
        <a:lstStyle/>
        <a:p>
          <a:endParaRPr lang="en-US"/>
        </a:p>
      </dgm:t>
    </dgm:pt>
    <dgm:pt modelId="{2E4093A6-2FAD-41BA-9CA6-7CF82821E61A}">
      <dgm:prSet custT="1"/>
      <dgm:spPr/>
      <dgm:t>
        <a:bodyPr/>
        <a:lstStyle/>
        <a:p>
          <a:r>
            <a:rPr lang="en-US" sz="2000" dirty="0"/>
            <a:t>- To highlight the financial discrepancies between rural and urban healthcare settings.</a:t>
          </a:r>
        </a:p>
      </dgm:t>
    </dgm:pt>
    <dgm:pt modelId="{16351734-07E3-4DE2-BF5A-1F7851E96EC4}" type="parTrans" cxnId="{4BE7D23E-C939-4D4A-8721-79AA522643DA}">
      <dgm:prSet/>
      <dgm:spPr/>
      <dgm:t>
        <a:bodyPr/>
        <a:lstStyle/>
        <a:p>
          <a:endParaRPr lang="en-US"/>
        </a:p>
      </dgm:t>
    </dgm:pt>
    <dgm:pt modelId="{6F9D4792-2DCF-4489-A72B-D599883D04D1}" type="sibTrans" cxnId="{4BE7D23E-C939-4D4A-8721-79AA522643DA}">
      <dgm:prSet/>
      <dgm:spPr/>
      <dgm:t>
        <a:bodyPr/>
        <a:lstStyle/>
        <a:p>
          <a:endParaRPr lang="en-US"/>
        </a:p>
      </dgm:t>
    </dgm:pt>
    <dgm:pt modelId="{A3334B2C-9036-4164-95D4-A2287168DA99}">
      <dgm:prSet custT="1"/>
      <dgm:spPr/>
      <dgm:t>
        <a:bodyPr/>
        <a:lstStyle/>
        <a:p>
          <a:r>
            <a:rPr lang="en-US" sz="2000" dirty="0"/>
            <a:t>- To offer actionable insights and recommendations that can enhance financial strategies and operational efficiencies in healthcare facilities.</a:t>
          </a:r>
        </a:p>
      </dgm:t>
    </dgm:pt>
    <dgm:pt modelId="{19B6A80A-17A2-48D7-BA4E-C24D68B969C3}" type="parTrans" cxnId="{DA73E1A8-6ABE-4B8A-AD4F-F4B6133E4BB8}">
      <dgm:prSet/>
      <dgm:spPr/>
      <dgm:t>
        <a:bodyPr/>
        <a:lstStyle/>
        <a:p>
          <a:endParaRPr lang="en-US"/>
        </a:p>
      </dgm:t>
    </dgm:pt>
    <dgm:pt modelId="{58D08FF8-52C5-40E5-850C-5DBDAFF70DF0}" type="sibTrans" cxnId="{DA73E1A8-6ABE-4B8A-AD4F-F4B6133E4BB8}">
      <dgm:prSet/>
      <dgm:spPr/>
      <dgm:t>
        <a:bodyPr/>
        <a:lstStyle/>
        <a:p>
          <a:endParaRPr lang="en-US"/>
        </a:p>
      </dgm:t>
    </dgm:pt>
    <dgm:pt modelId="{14135B4E-6978-4BC0-BB22-BB616C566AB9}" type="pres">
      <dgm:prSet presAssocID="{538DC490-338B-4264-9FDB-E7227A8CCEB9}" presName="hierChild1" presStyleCnt="0">
        <dgm:presLayoutVars>
          <dgm:chPref val="1"/>
          <dgm:dir/>
          <dgm:animOne val="branch"/>
          <dgm:animLvl val="lvl"/>
          <dgm:resizeHandles/>
        </dgm:presLayoutVars>
      </dgm:prSet>
      <dgm:spPr/>
    </dgm:pt>
    <dgm:pt modelId="{DB80F35A-72AC-435D-855F-994D4D7DF8F1}" type="pres">
      <dgm:prSet presAssocID="{17A16568-1E44-44AE-B4A9-B810A56DF4F6}" presName="hierRoot1" presStyleCnt="0"/>
      <dgm:spPr/>
    </dgm:pt>
    <dgm:pt modelId="{D0EDB479-0F04-419C-B95C-5AE2422FAC94}" type="pres">
      <dgm:prSet presAssocID="{17A16568-1E44-44AE-B4A9-B810A56DF4F6}" presName="composite" presStyleCnt="0"/>
      <dgm:spPr/>
    </dgm:pt>
    <dgm:pt modelId="{DBDDAF2C-8DE5-4E08-9818-FDAD814077FA}" type="pres">
      <dgm:prSet presAssocID="{17A16568-1E44-44AE-B4A9-B810A56DF4F6}" presName="background" presStyleLbl="node0" presStyleIdx="0" presStyleCnt="3"/>
      <dgm:spPr/>
    </dgm:pt>
    <dgm:pt modelId="{20ACC1B1-BAEC-4382-987D-8BEF3A07FE19}" type="pres">
      <dgm:prSet presAssocID="{17A16568-1E44-44AE-B4A9-B810A56DF4F6}" presName="text" presStyleLbl="fgAcc0" presStyleIdx="0" presStyleCnt="3">
        <dgm:presLayoutVars>
          <dgm:chPref val="3"/>
        </dgm:presLayoutVars>
      </dgm:prSet>
      <dgm:spPr/>
    </dgm:pt>
    <dgm:pt modelId="{329B16F9-7659-43CD-9584-B5A975B68A40}" type="pres">
      <dgm:prSet presAssocID="{17A16568-1E44-44AE-B4A9-B810A56DF4F6}" presName="hierChild2" presStyleCnt="0"/>
      <dgm:spPr/>
    </dgm:pt>
    <dgm:pt modelId="{BB131476-5936-4FBD-824B-8CF975749FDB}" type="pres">
      <dgm:prSet presAssocID="{2E4093A6-2FAD-41BA-9CA6-7CF82821E61A}" presName="hierRoot1" presStyleCnt="0"/>
      <dgm:spPr/>
    </dgm:pt>
    <dgm:pt modelId="{EB5ED558-C42A-4724-BC72-0F351076AD72}" type="pres">
      <dgm:prSet presAssocID="{2E4093A6-2FAD-41BA-9CA6-7CF82821E61A}" presName="composite" presStyleCnt="0"/>
      <dgm:spPr/>
    </dgm:pt>
    <dgm:pt modelId="{FAB6008C-4CBB-4817-B1E8-AE2B0F62E43E}" type="pres">
      <dgm:prSet presAssocID="{2E4093A6-2FAD-41BA-9CA6-7CF82821E61A}" presName="background" presStyleLbl="node0" presStyleIdx="1" presStyleCnt="3"/>
      <dgm:spPr/>
    </dgm:pt>
    <dgm:pt modelId="{AE48CB30-092E-4599-B716-F378A75C7702}" type="pres">
      <dgm:prSet presAssocID="{2E4093A6-2FAD-41BA-9CA6-7CF82821E61A}" presName="text" presStyleLbl="fgAcc0" presStyleIdx="1" presStyleCnt="3">
        <dgm:presLayoutVars>
          <dgm:chPref val="3"/>
        </dgm:presLayoutVars>
      </dgm:prSet>
      <dgm:spPr/>
    </dgm:pt>
    <dgm:pt modelId="{2C24070D-5F21-4BAE-AE9C-63FDE605969F}" type="pres">
      <dgm:prSet presAssocID="{2E4093A6-2FAD-41BA-9CA6-7CF82821E61A}" presName="hierChild2" presStyleCnt="0"/>
      <dgm:spPr/>
    </dgm:pt>
    <dgm:pt modelId="{4334A529-3DBF-44C3-A5EF-5BF4ED730DC1}" type="pres">
      <dgm:prSet presAssocID="{A3334B2C-9036-4164-95D4-A2287168DA99}" presName="hierRoot1" presStyleCnt="0"/>
      <dgm:spPr/>
    </dgm:pt>
    <dgm:pt modelId="{5A4BF320-2D5C-4123-B424-F4EFE2B7E473}" type="pres">
      <dgm:prSet presAssocID="{A3334B2C-9036-4164-95D4-A2287168DA99}" presName="composite" presStyleCnt="0"/>
      <dgm:spPr/>
    </dgm:pt>
    <dgm:pt modelId="{6BFA6818-DC6E-4348-ACDF-3714CC6E011E}" type="pres">
      <dgm:prSet presAssocID="{A3334B2C-9036-4164-95D4-A2287168DA99}" presName="background" presStyleLbl="node0" presStyleIdx="2" presStyleCnt="3"/>
      <dgm:spPr/>
    </dgm:pt>
    <dgm:pt modelId="{3B085B0C-E4FE-46CC-8726-0AE0A0265833}" type="pres">
      <dgm:prSet presAssocID="{A3334B2C-9036-4164-95D4-A2287168DA99}" presName="text" presStyleLbl="fgAcc0" presStyleIdx="2" presStyleCnt="3">
        <dgm:presLayoutVars>
          <dgm:chPref val="3"/>
        </dgm:presLayoutVars>
      </dgm:prSet>
      <dgm:spPr/>
    </dgm:pt>
    <dgm:pt modelId="{187887C0-A84F-4363-A79B-E176B05B4F45}" type="pres">
      <dgm:prSet presAssocID="{A3334B2C-9036-4164-95D4-A2287168DA99}" presName="hierChild2" presStyleCnt="0"/>
      <dgm:spPr/>
    </dgm:pt>
  </dgm:ptLst>
  <dgm:cxnLst>
    <dgm:cxn modelId="{E275EC1E-AD5C-43CD-BBAA-5D106CC50682}" srcId="{538DC490-338B-4264-9FDB-E7227A8CCEB9}" destId="{17A16568-1E44-44AE-B4A9-B810A56DF4F6}" srcOrd="0" destOrd="0" parTransId="{F76D7264-0B91-4447-968C-F89D187410A9}" sibTransId="{22E961E4-DFE4-4C2C-A3F2-171861FF12D6}"/>
    <dgm:cxn modelId="{4BE7D23E-C939-4D4A-8721-79AA522643DA}" srcId="{538DC490-338B-4264-9FDB-E7227A8CCEB9}" destId="{2E4093A6-2FAD-41BA-9CA6-7CF82821E61A}" srcOrd="1" destOrd="0" parTransId="{16351734-07E3-4DE2-BF5A-1F7851E96EC4}" sibTransId="{6F9D4792-2DCF-4489-A72B-D599883D04D1}"/>
    <dgm:cxn modelId="{9160A259-0D4F-4C69-B285-E1612CD2F892}" type="presOf" srcId="{2E4093A6-2FAD-41BA-9CA6-7CF82821E61A}" destId="{AE48CB30-092E-4599-B716-F378A75C7702}" srcOrd="0" destOrd="0" presId="urn:microsoft.com/office/officeart/2005/8/layout/hierarchy1"/>
    <dgm:cxn modelId="{3768577A-421E-4E5C-B25D-EB706591971C}" type="presOf" srcId="{538DC490-338B-4264-9FDB-E7227A8CCEB9}" destId="{14135B4E-6978-4BC0-BB22-BB616C566AB9}" srcOrd="0" destOrd="0" presId="urn:microsoft.com/office/officeart/2005/8/layout/hierarchy1"/>
    <dgm:cxn modelId="{DA73E1A8-6ABE-4B8A-AD4F-F4B6133E4BB8}" srcId="{538DC490-338B-4264-9FDB-E7227A8CCEB9}" destId="{A3334B2C-9036-4164-95D4-A2287168DA99}" srcOrd="2" destOrd="0" parTransId="{19B6A80A-17A2-48D7-BA4E-C24D68B969C3}" sibTransId="{58D08FF8-52C5-40E5-850C-5DBDAFF70DF0}"/>
    <dgm:cxn modelId="{261C96A9-F83A-4188-83F7-C0814566593E}" type="presOf" srcId="{17A16568-1E44-44AE-B4A9-B810A56DF4F6}" destId="{20ACC1B1-BAEC-4382-987D-8BEF3A07FE19}" srcOrd="0" destOrd="0" presId="urn:microsoft.com/office/officeart/2005/8/layout/hierarchy1"/>
    <dgm:cxn modelId="{1C57C9F9-11C1-46D6-A1CF-E7490AA09DF0}" type="presOf" srcId="{A3334B2C-9036-4164-95D4-A2287168DA99}" destId="{3B085B0C-E4FE-46CC-8726-0AE0A0265833}" srcOrd="0" destOrd="0" presId="urn:microsoft.com/office/officeart/2005/8/layout/hierarchy1"/>
    <dgm:cxn modelId="{E4CEECAF-1C63-4052-84BE-8EBBEDA80C00}" type="presParOf" srcId="{14135B4E-6978-4BC0-BB22-BB616C566AB9}" destId="{DB80F35A-72AC-435D-855F-994D4D7DF8F1}" srcOrd="0" destOrd="0" presId="urn:microsoft.com/office/officeart/2005/8/layout/hierarchy1"/>
    <dgm:cxn modelId="{F868264C-C0EE-40EB-BB83-83074B906395}" type="presParOf" srcId="{DB80F35A-72AC-435D-855F-994D4D7DF8F1}" destId="{D0EDB479-0F04-419C-B95C-5AE2422FAC94}" srcOrd="0" destOrd="0" presId="urn:microsoft.com/office/officeart/2005/8/layout/hierarchy1"/>
    <dgm:cxn modelId="{22ECCC4E-F2ED-4A8D-8C42-26F33469C3CF}" type="presParOf" srcId="{D0EDB479-0F04-419C-B95C-5AE2422FAC94}" destId="{DBDDAF2C-8DE5-4E08-9818-FDAD814077FA}" srcOrd="0" destOrd="0" presId="urn:microsoft.com/office/officeart/2005/8/layout/hierarchy1"/>
    <dgm:cxn modelId="{728F7830-DC54-4D4E-85D3-DD47E3C1E6DC}" type="presParOf" srcId="{D0EDB479-0F04-419C-B95C-5AE2422FAC94}" destId="{20ACC1B1-BAEC-4382-987D-8BEF3A07FE19}" srcOrd="1" destOrd="0" presId="urn:microsoft.com/office/officeart/2005/8/layout/hierarchy1"/>
    <dgm:cxn modelId="{9B51D54F-3F97-4D87-A86F-1C3C680E5E08}" type="presParOf" srcId="{DB80F35A-72AC-435D-855F-994D4D7DF8F1}" destId="{329B16F9-7659-43CD-9584-B5A975B68A40}" srcOrd="1" destOrd="0" presId="urn:microsoft.com/office/officeart/2005/8/layout/hierarchy1"/>
    <dgm:cxn modelId="{C06918D1-D6D0-4138-9C73-7A443A23E8DF}" type="presParOf" srcId="{14135B4E-6978-4BC0-BB22-BB616C566AB9}" destId="{BB131476-5936-4FBD-824B-8CF975749FDB}" srcOrd="1" destOrd="0" presId="urn:microsoft.com/office/officeart/2005/8/layout/hierarchy1"/>
    <dgm:cxn modelId="{A2A17F8E-9D98-4051-893F-5C3105E88DB7}" type="presParOf" srcId="{BB131476-5936-4FBD-824B-8CF975749FDB}" destId="{EB5ED558-C42A-4724-BC72-0F351076AD72}" srcOrd="0" destOrd="0" presId="urn:microsoft.com/office/officeart/2005/8/layout/hierarchy1"/>
    <dgm:cxn modelId="{6B0C5F30-67AA-408C-975F-33315782A5E3}" type="presParOf" srcId="{EB5ED558-C42A-4724-BC72-0F351076AD72}" destId="{FAB6008C-4CBB-4817-B1E8-AE2B0F62E43E}" srcOrd="0" destOrd="0" presId="urn:microsoft.com/office/officeart/2005/8/layout/hierarchy1"/>
    <dgm:cxn modelId="{768A63CD-D7D4-42E8-AEB8-249F631DFD9A}" type="presParOf" srcId="{EB5ED558-C42A-4724-BC72-0F351076AD72}" destId="{AE48CB30-092E-4599-B716-F378A75C7702}" srcOrd="1" destOrd="0" presId="urn:microsoft.com/office/officeart/2005/8/layout/hierarchy1"/>
    <dgm:cxn modelId="{84AD3D88-A668-4E74-B4EF-7FBF85DE6349}" type="presParOf" srcId="{BB131476-5936-4FBD-824B-8CF975749FDB}" destId="{2C24070D-5F21-4BAE-AE9C-63FDE605969F}" srcOrd="1" destOrd="0" presId="urn:microsoft.com/office/officeart/2005/8/layout/hierarchy1"/>
    <dgm:cxn modelId="{D29E0262-218E-432C-91AC-FDD81A630985}" type="presParOf" srcId="{14135B4E-6978-4BC0-BB22-BB616C566AB9}" destId="{4334A529-3DBF-44C3-A5EF-5BF4ED730DC1}" srcOrd="2" destOrd="0" presId="urn:microsoft.com/office/officeart/2005/8/layout/hierarchy1"/>
    <dgm:cxn modelId="{6ECCC6C9-ED6B-4381-ADEC-D568100A7857}" type="presParOf" srcId="{4334A529-3DBF-44C3-A5EF-5BF4ED730DC1}" destId="{5A4BF320-2D5C-4123-B424-F4EFE2B7E473}" srcOrd="0" destOrd="0" presId="urn:microsoft.com/office/officeart/2005/8/layout/hierarchy1"/>
    <dgm:cxn modelId="{33F1C127-3563-483B-A303-625C35D6DFDB}" type="presParOf" srcId="{5A4BF320-2D5C-4123-B424-F4EFE2B7E473}" destId="{6BFA6818-DC6E-4348-ACDF-3714CC6E011E}" srcOrd="0" destOrd="0" presId="urn:microsoft.com/office/officeart/2005/8/layout/hierarchy1"/>
    <dgm:cxn modelId="{13F5AD5E-FC91-4F41-86DB-EE779BA5C8F7}" type="presParOf" srcId="{5A4BF320-2D5C-4123-B424-F4EFE2B7E473}" destId="{3B085B0C-E4FE-46CC-8726-0AE0A0265833}" srcOrd="1" destOrd="0" presId="urn:microsoft.com/office/officeart/2005/8/layout/hierarchy1"/>
    <dgm:cxn modelId="{25AC49CE-C351-4567-8619-492028F7EB8D}" type="presParOf" srcId="{4334A529-3DBF-44C3-A5EF-5BF4ED730DC1}" destId="{187887C0-A84F-4363-A79B-E176B05B4F4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11BE8-7AC0-4ABB-9D90-799705C45CD1}"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2B83275A-396E-42F1-86C4-9A515061DD78}">
      <dgm:prSet custT="1"/>
      <dgm:spPr/>
      <dgm:t>
        <a:bodyPr/>
        <a:lstStyle/>
        <a:p>
          <a:r>
            <a:rPr lang="en-US" sz="2000" b="1" dirty="0"/>
            <a:t>Decision Tree and Random Forest Models: </a:t>
          </a:r>
          <a:r>
            <a:rPr lang="en-US" sz="2000" dirty="0"/>
            <a:t>Used to predict financial outcomes based on operational metrics, with a predictive accuracy of around 68.23% for decision trees and 74.93% for random forests.</a:t>
          </a:r>
        </a:p>
      </dgm:t>
    </dgm:pt>
    <dgm:pt modelId="{7FE8F253-49FF-48B5-B5F8-17BA09048C1A}" type="parTrans" cxnId="{B446AA73-5746-4599-9D9E-04A5A21238D7}">
      <dgm:prSet/>
      <dgm:spPr/>
      <dgm:t>
        <a:bodyPr/>
        <a:lstStyle/>
        <a:p>
          <a:endParaRPr lang="en-US"/>
        </a:p>
      </dgm:t>
    </dgm:pt>
    <dgm:pt modelId="{DCB3EFB0-7179-4804-93EE-A4CEB990D97C}" type="sibTrans" cxnId="{B446AA73-5746-4599-9D9E-04A5A21238D7}">
      <dgm:prSet/>
      <dgm:spPr/>
      <dgm:t>
        <a:bodyPr/>
        <a:lstStyle/>
        <a:p>
          <a:endParaRPr lang="en-US"/>
        </a:p>
      </dgm:t>
    </dgm:pt>
    <dgm:pt modelId="{CB7C911A-DCC9-4D5D-B2B8-DA2B6CD5D737}">
      <dgm:prSet custT="1"/>
      <dgm:spPr/>
      <dgm:t>
        <a:bodyPr/>
        <a:lstStyle/>
        <a:p>
          <a:r>
            <a:rPr lang="en-US" sz="2000" b="1" dirty="0"/>
            <a:t>Logistic Regression: </a:t>
          </a:r>
          <a:r>
            <a:rPr lang="en-US" sz="2000" dirty="0"/>
            <a:t>Utilized to understand the influence of various features on the likelihood of a facility being profitable, achieving an accuracy of 72.55%.</a:t>
          </a:r>
        </a:p>
      </dgm:t>
    </dgm:pt>
    <dgm:pt modelId="{91B50656-497A-4591-BFF2-544F78C3339B}" type="parTrans" cxnId="{399A62B5-6CC2-45DE-A97F-45573F41E634}">
      <dgm:prSet/>
      <dgm:spPr/>
      <dgm:t>
        <a:bodyPr/>
        <a:lstStyle/>
        <a:p>
          <a:endParaRPr lang="en-US"/>
        </a:p>
      </dgm:t>
    </dgm:pt>
    <dgm:pt modelId="{B41FF50E-C946-41F9-AF57-FD2879635E24}" type="sibTrans" cxnId="{399A62B5-6CC2-45DE-A97F-45573F41E634}">
      <dgm:prSet/>
      <dgm:spPr/>
      <dgm:t>
        <a:bodyPr/>
        <a:lstStyle/>
        <a:p>
          <a:endParaRPr lang="en-US"/>
        </a:p>
      </dgm:t>
    </dgm:pt>
    <dgm:pt modelId="{A7846850-9BFE-40AB-9833-F2F27DCD19E0}" type="pres">
      <dgm:prSet presAssocID="{CF411BE8-7AC0-4ABB-9D90-799705C45CD1}" presName="hierChild1" presStyleCnt="0">
        <dgm:presLayoutVars>
          <dgm:chPref val="1"/>
          <dgm:dir/>
          <dgm:animOne val="branch"/>
          <dgm:animLvl val="lvl"/>
          <dgm:resizeHandles/>
        </dgm:presLayoutVars>
      </dgm:prSet>
      <dgm:spPr/>
    </dgm:pt>
    <dgm:pt modelId="{F31D9FD7-8298-4297-93DE-67CF2E8C22F1}" type="pres">
      <dgm:prSet presAssocID="{2B83275A-396E-42F1-86C4-9A515061DD78}" presName="hierRoot1" presStyleCnt="0"/>
      <dgm:spPr/>
    </dgm:pt>
    <dgm:pt modelId="{F9D0BF5F-085B-4FC1-A5C6-09F40EDF021B}" type="pres">
      <dgm:prSet presAssocID="{2B83275A-396E-42F1-86C4-9A515061DD78}" presName="composite" presStyleCnt="0"/>
      <dgm:spPr/>
    </dgm:pt>
    <dgm:pt modelId="{0C5B9126-334C-4FD6-A391-E2AAB003816E}" type="pres">
      <dgm:prSet presAssocID="{2B83275A-396E-42F1-86C4-9A515061DD78}" presName="background" presStyleLbl="node0" presStyleIdx="0" presStyleCnt="2"/>
      <dgm:spPr/>
    </dgm:pt>
    <dgm:pt modelId="{60A7BA37-4EC4-4215-9A54-85E58902D34E}" type="pres">
      <dgm:prSet presAssocID="{2B83275A-396E-42F1-86C4-9A515061DD78}" presName="text" presStyleLbl="fgAcc0" presStyleIdx="0" presStyleCnt="2">
        <dgm:presLayoutVars>
          <dgm:chPref val="3"/>
        </dgm:presLayoutVars>
      </dgm:prSet>
      <dgm:spPr/>
    </dgm:pt>
    <dgm:pt modelId="{E871EAB9-D6FB-4555-A98C-7AE89B20E8D4}" type="pres">
      <dgm:prSet presAssocID="{2B83275A-396E-42F1-86C4-9A515061DD78}" presName="hierChild2" presStyleCnt="0"/>
      <dgm:spPr/>
    </dgm:pt>
    <dgm:pt modelId="{2A63BDC4-5C0D-4A4F-A54E-B0A8C4A615C4}" type="pres">
      <dgm:prSet presAssocID="{CB7C911A-DCC9-4D5D-B2B8-DA2B6CD5D737}" presName="hierRoot1" presStyleCnt="0"/>
      <dgm:spPr/>
    </dgm:pt>
    <dgm:pt modelId="{7F0A653B-F220-4358-BAF8-689890FA335F}" type="pres">
      <dgm:prSet presAssocID="{CB7C911A-DCC9-4D5D-B2B8-DA2B6CD5D737}" presName="composite" presStyleCnt="0"/>
      <dgm:spPr/>
    </dgm:pt>
    <dgm:pt modelId="{7035D2E1-86E7-42E0-9C7D-30CAEEB795CC}" type="pres">
      <dgm:prSet presAssocID="{CB7C911A-DCC9-4D5D-B2B8-DA2B6CD5D737}" presName="background" presStyleLbl="node0" presStyleIdx="1" presStyleCnt="2"/>
      <dgm:spPr/>
    </dgm:pt>
    <dgm:pt modelId="{E732D152-4C01-45FE-A2DA-CE8DAA754511}" type="pres">
      <dgm:prSet presAssocID="{CB7C911A-DCC9-4D5D-B2B8-DA2B6CD5D737}" presName="text" presStyleLbl="fgAcc0" presStyleIdx="1" presStyleCnt="2">
        <dgm:presLayoutVars>
          <dgm:chPref val="3"/>
        </dgm:presLayoutVars>
      </dgm:prSet>
      <dgm:spPr/>
    </dgm:pt>
    <dgm:pt modelId="{70946406-E6B3-4A36-956D-1EF847F3560B}" type="pres">
      <dgm:prSet presAssocID="{CB7C911A-DCC9-4D5D-B2B8-DA2B6CD5D737}" presName="hierChild2" presStyleCnt="0"/>
      <dgm:spPr/>
    </dgm:pt>
  </dgm:ptLst>
  <dgm:cxnLst>
    <dgm:cxn modelId="{E66B7F02-BFF4-415B-8C77-6151F33D7219}" type="presOf" srcId="{CB7C911A-DCC9-4D5D-B2B8-DA2B6CD5D737}" destId="{E732D152-4C01-45FE-A2DA-CE8DAA754511}" srcOrd="0" destOrd="0" presId="urn:microsoft.com/office/officeart/2005/8/layout/hierarchy1"/>
    <dgm:cxn modelId="{B446AA73-5746-4599-9D9E-04A5A21238D7}" srcId="{CF411BE8-7AC0-4ABB-9D90-799705C45CD1}" destId="{2B83275A-396E-42F1-86C4-9A515061DD78}" srcOrd="0" destOrd="0" parTransId="{7FE8F253-49FF-48B5-B5F8-17BA09048C1A}" sibTransId="{DCB3EFB0-7179-4804-93EE-A4CEB990D97C}"/>
    <dgm:cxn modelId="{9EC17A82-5812-41E6-8AF4-6297C4CFB36A}" type="presOf" srcId="{CF411BE8-7AC0-4ABB-9D90-799705C45CD1}" destId="{A7846850-9BFE-40AB-9833-F2F27DCD19E0}" srcOrd="0" destOrd="0" presId="urn:microsoft.com/office/officeart/2005/8/layout/hierarchy1"/>
    <dgm:cxn modelId="{CA53D1B1-9C8B-47FE-BBC8-E4676FB30E43}" type="presOf" srcId="{2B83275A-396E-42F1-86C4-9A515061DD78}" destId="{60A7BA37-4EC4-4215-9A54-85E58902D34E}" srcOrd="0" destOrd="0" presId="urn:microsoft.com/office/officeart/2005/8/layout/hierarchy1"/>
    <dgm:cxn modelId="{399A62B5-6CC2-45DE-A97F-45573F41E634}" srcId="{CF411BE8-7AC0-4ABB-9D90-799705C45CD1}" destId="{CB7C911A-DCC9-4D5D-B2B8-DA2B6CD5D737}" srcOrd="1" destOrd="0" parTransId="{91B50656-497A-4591-BFF2-544F78C3339B}" sibTransId="{B41FF50E-C946-41F9-AF57-FD2879635E24}"/>
    <dgm:cxn modelId="{081A810D-84F5-4B71-9307-43DAC2B6D823}" type="presParOf" srcId="{A7846850-9BFE-40AB-9833-F2F27DCD19E0}" destId="{F31D9FD7-8298-4297-93DE-67CF2E8C22F1}" srcOrd="0" destOrd="0" presId="urn:microsoft.com/office/officeart/2005/8/layout/hierarchy1"/>
    <dgm:cxn modelId="{E23E7F38-BCD1-4F57-B006-334E6A8BB24E}" type="presParOf" srcId="{F31D9FD7-8298-4297-93DE-67CF2E8C22F1}" destId="{F9D0BF5F-085B-4FC1-A5C6-09F40EDF021B}" srcOrd="0" destOrd="0" presId="urn:microsoft.com/office/officeart/2005/8/layout/hierarchy1"/>
    <dgm:cxn modelId="{4380A7EF-792F-4D9E-8994-60D152408FD3}" type="presParOf" srcId="{F9D0BF5F-085B-4FC1-A5C6-09F40EDF021B}" destId="{0C5B9126-334C-4FD6-A391-E2AAB003816E}" srcOrd="0" destOrd="0" presId="urn:microsoft.com/office/officeart/2005/8/layout/hierarchy1"/>
    <dgm:cxn modelId="{0435AE7F-B6D4-4833-B500-C3C82F9C51E4}" type="presParOf" srcId="{F9D0BF5F-085B-4FC1-A5C6-09F40EDF021B}" destId="{60A7BA37-4EC4-4215-9A54-85E58902D34E}" srcOrd="1" destOrd="0" presId="urn:microsoft.com/office/officeart/2005/8/layout/hierarchy1"/>
    <dgm:cxn modelId="{D1B7E839-4725-48B6-92F8-70BA613810E1}" type="presParOf" srcId="{F31D9FD7-8298-4297-93DE-67CF2E8C22F1}" destId="{E871EAB9-D6FB-4555-A98C-7AE89B20E8D4}" srcOrd="1" destOrd="0" presId="urn:microsoft.com/office/officeart/2005/8/layout/hierarchy1"/>
    <dgm:cxn modelId="{1F3BCBA5-9699-4A80-876B-39C111BEC0BC}" type="presParOf" srcId="{A7846850-9BFE-40AB-9833-F2F27DCD19E0}" destId="{2A63BDC4-5C0D-4A4F-A54E-B0A8C4A615C4}" srcOrd="1" destOrd="0" presId="urn:microsoft.com/office/officeart/2005/8/layout/hierarchy1"/>
    <dgm:cxn modelId="{50CB72A1-0B93-4138-8897-1EF5BF44BADB}" type="presParOf" srcId="{2A63BDC4-5C0D-4A4F-A54E-B0A8C4A615C4}" destId="{7F0A653B-F220-4358-BAF8-689890FA335F}" srcOrd="0" destOrd="0" presId="urn:microsoft.com/office/officeart/2005/8/layout/hierarchy1"/>
    <dgm:cxn modelId="{7177534B-476F-446B-B34A-729B89939847}" type="presParOf" srcId="{7F0A653B-F220-4358-BAF8-689890FA335F}" destId="{7035D2E1-86E7-42E0-9C7D-30CAEEB795CC}" srcOrd="0" destOrd="0" presId="urn:microsoft.com/office/officeart/2005/8/layout/hierarchy1"/>
    <dgm:cxn modelId="{B6B4AFD2-246C-4897-9155-0CEDB7F3CAD1}" type="presParOf" srcId="{7F0A653B-F220-4358-BAF8-689890FA335F}" destId="{E732D152-4C01-45FE-A2DA-CE8DAA754511}" srcOrd="1" destOrd="0" presId="urn:microsoft.com/office/officeart/2005/8/layout/hierarchy1"/>
    <dgm:cxn modelId="{B73F609B-A045-4D3B-A87B-F8E0985266CC}" type="presParOf" srcId="{2A63BDC4-5C0D-4A4F-A54E-B0A8C4A615C4}" destId="{70946406-E6B3-4A36-956D-1EF847F3560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3A47C-76FA-475A-979F-B03DF2213C9F}" type="doc">
      <dgm:prSet loTypeId="urn:microsoft.com/office/officeart/2005/8/layout/vProcess5" loCatId="process" qsTypeId="urn:microsoft.com/office/officeart/2005/8/quickstyle/simple2" qsCatId="simple" csTypeId="urn:microsoft.com/office/officeart/2005/8/colors/accent1_2" csCatId="accent1"/>
      <dgm:spPr/>
      <dgm:t>
        <a:bodyPr/>
        <a:lstStyle/>
        <a:p>
          <a:endParaRPr lang="en-US"/>
        </a:p>
      </dgm:t>
    </dgm:pt>
    <dgm:pt modelId="{CA92C31A-4F9F-4A2C-903F-1347CA053A4C}">
      <dgm:prSet custT="1"/>
      <dgm:spPr/>
      <dgm:t>
        <a:bodyPr/>
        <a:lstStyle/>
        <a:p>
          <a:r>
            <a:rPr lang="en-US" sz="2000" dirty="0"/>
            <a:t>Staffing and Bed Utilization</a:t>
          </a:r>
        </a:p>
      </dgm:t>
    </dgm:pt>
    <dgm:pt modelId="{86111B46-42B0-43A9-8870-16BA4875358F}" type="parTrans" cxnId="{8E73B659-4E3E-4370-9636-4CAAD4660755}">
      <dgm:prSet/>
      <dgm:spPr/>
      <dgm:t>
        <a:bodyPr/>
        <a:lstStyle/>
        <a:p>
          <a:endParaRPr lang="en-US"/>
        </a:p>
      </dgm:t>
    </dgm:pt>
    <dgm:pt modelId="{BA97F04E-439E-4441-A4A7-37D8CE0F5BF3}" type="sibTrans" cxnId="{8E73B659-4E3E-4370-9636-4CAAD4660755}">
      <dgm:prSet/>
      <dgm:spPr/>
      <dgm:t>
        <a:bodyPr/>
        <a:lstStyle/>
        <a:p>
          <a:endParaRPr lang="en-US"/>
        </a:p>
      </dgm:t>
    </dgm:pt>
    <dgm:pt modelId="{63DAF5BC-D517-475E-B83D-7E46975D9F94}">
      <dgm:prSet custT="1"/>
      <dgm:spPr/>
      <dgm:t>
        <a:bodyPr/>
        <a:lstStyle/>
        <a:p>
          <a:r>
            <a:rPr lang="en-US" sz="2000" dirty="0"/>
            <a:t>Minimize the operational cost</a:t>
          </a:r>
        </a:p>
      </dgm:t>
    </dgm:pt>
    <dgm:pt modelId="{1FE6BB1C-0645-4D0C-A033-004B452D687D}" type="parTrans" cxnId="{966163FC-3F6A-4288-A522-703AAFE9C17C}">
      <dgm:prSet/>
      <dgm:spPr/>
      <dgm:t>
        <a:bodyPr/>
        <a:lstStyle/>
        <a:p>
          <a:endParaRPr lang="en-US"/>
        </a:p>
      </dgm:t>
    </dgm:pt>
    <dgm:pt modelId="{CB9EB222-D1CF-4511-A126-E8DB5EBA9FCB}" type="sibTrans" cxnId="{966163FC-3F6A-4288-A522-703AAFE9C17C}">
      <dgm:prSet/>
      <dgm:spPr/>
      <dgm:t>
        <a:bodyPr/>
        <a:lstStyle/>
        <a:p>
          <a:endParaRPr lang="en-US"/>
        </a:p>
      </dgm:t>
    </dgm:pt>
    <dgm:pt modelId="{3577856A-F0CD-4A02-A76B-30DFB9B4C5A9}">
      <dgm:prSet custT="1"/>
      <dgm:spPr/>
      <dgm:t>
        <a:bodyPr/>
        <a:lstStyle/>
        <a:p>
          <a:r>
            <a:rPr lang="en-US" sz="2000" dirty="0"/>
            <a:t>Enhance billing processes</a:t>
          </a:r>
        </a:p>
      </dgm:t>
    </dgm:pt>
    <dgm:pt modelId="{D521F942-7D50-4DE2-B034-23735E215947}" type="parTrans" cxnId="{E46F42F9-9BE0-438F-98E4-203EC0099ABF}">
      <dgm:prSet/>
      <dgm:spPr/>
      <dgm:t>
        <a:bodyPr/>
        <a:lstStyle/>
        <a:p>
          <a:endParaRPr lang="en-US"/>
        </a:p>
      </dgm:t>
    </dgm:pt>
    <dgm:pt modelId="{563EC16B-19E8-4DF3-A14A-CC18A0E20BD2}" type="sibTrans" cxnId="{E46F42F9-9BE0-438F-98E4-203EC0099ABF}">
      <dgm:prSet/>
      <dgm:spPr/>
      <dgm:t>
        <a:bodyPr/>
        <a:lstStyle/>
        <a:p>
          <a:endParaRPr lang="en-US"/>
        </a:p>
      </dgm:t>
    </dgm:pt>
    <dgm:pt modelId="{E725A601-9EFD-403C-8239-8ADB91116CD8}">
      <dgm:prSet custT="1"/>
      <dgm:spPr/>
      <dgm:t>
        <a:bodyPr/>
        <a:lstStyle/>
        <a:p>
          <a:r>
            <a:rPr lang="en-US" sz="2000" dirty="0"/>
            <a:t>Diversify Service Lines</a:t>
          </a:r>
        </a:p>
      </dgm:t>
    </dgm:pt>
    <dgm:pt modelId="{BDF8DD38-3976-44BC-9092-6AA90B7E70E4}" type="parTrans" cxnId="{A64C4FCA-849F-4342-BE90-E4FEA82468CF}">
      <dgm:prSet/>
      <dgm:spPr/>
      <dgm:t>
        <a:bodyPr/>
        <a:lstStyle/>
        <a:p>
          <a:endParaRPr lang="en-US"/>
        </a:p>
      </dgm:t>
    </dgm:pt>
    <dgm:pt modelId="{78E5E9E1-2EB7-46C1-A852-78A74BADB70D}" type="sibTrans" cxnId="{A64C4FCA-849F-4342-BE90-E4FEA82468CF}">
      <dgm:prSet/>
      <dgm:spPr/>
      <dgm:t>
        <a:bodyPr/>
        <a:lstStyle/>
        <a:p>
          <a:endParaRPr lang="en-US"/>
        </a:p>
      </dgm:t>
    </dgm:pt>
    <dgm:pt modelId="{B3056D6A-B0E6-461A-ACFF-83883B08E60D}">
      <dgm:prSet custT="1"/>
      <dgm:spPr/>
      <dgm:t>
        <a:bodyPr/>
        <a:lstStyle/>
        <a:p>
          <a:r>
            <a:rPr lang="en-US" sz="2000" dirty="0"/>
            <a:t>Quality Improvement Initiative Initiatives</a:t>
          </a:r>
        </a:p>
      </dgm:t>
    </dgm:pt>
    <dgm:pt modelId="{B871FF1F-DC6B-4799-BD4F-E9D06E0E99A1}" type="parTrans" cxnId="{EB513838-EB84-4AA7-9439-164F08C20EF3}">
      <dgm:prSet/>
      <dgm:spPr/>
      <dgm:t>
        <a:bodyPr/>
        <a:lstStyle/>
        <a:p>
          <a:endParaRPr lang="en-US"/>
        </a:p>
      </dgm:t>
    </dgm:pt>
    <dgm:pt modelId="{BBDE1AB1-860E-45A8-B622-3A2B70AF0FEC}" type="sibTrans" cxnId="{EB513838-EB84-4AA7-9439-164F08C20EF3}">
      <dgm:prSet/>
      <dgm:spPr/>
      <dgm:t>
        <a:bodyPr/>
        <a:lstStyle/>
        <a:p>
          <a:endParaRPr lang="en-US"/>
        </a:p>
      </dgm:t>
    </dgm:pt>
    <dgm:pt modelId="{46608213-CF86-4006-BC5E-B3667B79CD71}" type="pres">
      <dgm:prSet presAssocID="{7303A47C-76FA-475A-979F-B03DF2213C9F}" presName="outerComposite" presStyleCnt="0">
        <dgm:presLayoutVars>
          <dgm:chMax val="5"/>
          <dgm:dir/>
          <dgm:resizeHandles val="exact"/>
        </dgm:presLayoutVars>
      </dgm:prSet>
      <dgm:spPr/>
    </dgm:pt>
    <dgm:pt modelId="{DBDA51CC-5111-4C73-8568-4147541DFF0E}" type="pres">
      <dgm:prSet presAssocID="{7303A47C-76FA-475A-979F-B03DF2213C9F}" presName="dummyMaxCanvas" presStyleCnt="0">
        <dgm:presLayoutVars/>
      </dgm:prSet>
      <dgm:spPr/>
    </dgm:pt>
    <dgm:pt modelId="{84340624-0122-4AFB-9E78-EDB971CE2748}" type="pres">
      <dgm:prSet presAssocID="{7303A47C-76FA-475A-979F-B03DF2213C9F}" presName="FiveNodes_1" presStyleLbl="node1" presStyleIdx="0" presStyleCnt="5">
        <dgm:presLayoutVars>
          <dgm:bulletEnabled val="1"/>
        </dgm:presLayoutVars>
      </dgm:prSet>
      <dgm:spPr/>
    </dgm:pt>
    <dgm:pt modelId="{B70502A5-7BF0-4BA4-8CEE-107FEF91FF16}" type="pres">
      <dgm:prSet presAssocID="{7303A47C-76FA-475A-979F-B03DF2213C9F}" presName="FiveNodes_2" presStyleLbl="node1" presStyleIdx="1" presStyleCnt="5">
        <dgm:presLayoutVars>
          <dgm:bulletEnabled val="1"/>
        </dgm:presLayoutVars>
      </dgm:prSet>
      <dgm:spPr/>
    </dgm:pt>
    <dgm:pt modelId="{01834B30-22A6-40D6-9C72-93E784257894}" type="pres">
      <dgm:prSet presAssocID="{7303A47C-76FA-475A-979F-B03DF2213C9F}" presName="FiveNodes_3" presStyleLbl="node1" presStyleIdx="2" presStyleCnt="5">
        <dgm:presLayoutVars>
          <dgm:bulletEnabled val="1"/>
        </dgm:presLayoutVars>
      </dgm:prSet>
      <dgm:spPr/>
    </dgm:pt>
    <dgm:pt modelId="{52FF82AC-3E9D-4C4F-BE1A-CA04BA821884}" type="pres">
      <dgm:prSet presAssocID="{7303A47C-76FA-475A-979F-B03DF2213C9F}" presName="FiveNodes_4" presStyleLbl="node1" presStyleIdx="3" presStyleCnt="5">
        <dgm:presLayoutVars>
          <dgm:bulletEnabled val="1"/>
        </dgm:presLayoutVars>
      </dgm:prSet>
      <dgm:spPr/>
    </dgm:pt>
    <dgm:pt modelId="{E304BD6E-8666-4271-B306-CC8FA598E037}" type="pres">
      <dgm:prSet presAssocID="{7303A47C-76FA-475A-979F-B03DF2213C9F}" presName="FiveNodes_5" presStyleLbl="node1" presStyleIdx="4" presStyleCnt="5">
        <dgm:presLayoutVars>
          <dgm:bulletEnabled val="1"/>
        </dgm:presLayoutVars>
      </dgm:prSet>
      <dgm:spPr/>
    </dgm:pt>
    <dgm:pt modelId="{C919806B-8951-4E5F-9C31-1DC5FE2ED085}" type="pres">
      <dgm:prSet presAssocID="{7303A47C-76FA-475A-979F-B03DF2213C9F}" presName="FiveConn_1-2" presStyleLbl="fgAccFollowNode1" presStyleIdx="0" presStyleCnt="4">
        <dgm:presLayoutVars>
          <dgm:bulletEnabled val="1"/>
        </dgm:presLayoutVars>
      </dgm:prSet>
      <dgm:spPr/>
    </dgm:pt>
    <dgm:pt modelId="{A5A53A09-C232-4F3B-B43A-F9BAB55EC55E}" type="pres">
      <dgm:prSet presAssocID="{7303A47C-76FA-475A-979F-B03DF2213C9F}" presName="FiveConn_2-3" presStyleLbl="fgAccFollowNode1" presStyleIdx="1" presStyleCnt="4">
        <dgm:presLayoutVars>
          <dgm:bulletEnabled val="1"/>
        </dgm:presLayoutVars>
      </dgm:prSet>
      <dgm:spPr/>
    </dgm:pt>
    <dgm:pt modelId="{3DADD20A-36C0-4C9B-AC44-F23471587FD7}" type="pres">
      <dgm:prSet presAssocID="{7303A47C-76FA-475A-979F-B03DF2213C9F}" presName="FiveConn_3-4" presStyleLbl="fgAccFollowNode1" presStyleIdx="2" presStyleCnt="4">
        <dgm:presLayoutVars>
          <dgm:bulletEnabled val="1"/>
        </dgm:presLayoutVars>
      </dgm:prSet>
      <dgm:spPr/>
    </dgm:pt>
    <dgm:pt modelId="{7DC77F22-31A7-496D-8523-8D5093658DA3}" type="pres">
      <dgm:prSet presAssocID="{7303A47C-76FA-475A-979F-B03DF2213C9F}" presName="FiveConn_4-5" presStyleLbl="fgAccFollowNode1" presStyleIdx="3" presStyleCnt="4">
        <dgm:presLayoutVars>
          <dgm:bulletEnabled val="1"/>
        </dgm:presLayoutVars>
      </dgm:prSet>
      <dgm:spPr/>
    </dgm:pt>
    <dgm:pt modelId="{7AA0AFD8-8F0B-4479-B946-394974EDED2C}" type="pres">
      <dgm:prSet presAssocID="{7303A47C-76FA-475A-979F-B03DF2213C9F}" presName="FiveNodes_1_text" presStyleLbl="node1" presStyleIdx="4" presStyleCnt="5">
        <dgm:presLayoutVars>
          <dgm:bulletEnabled val="1"/>
        </dgm:presLayoutVars>
      </dgm:prSet>
      <dgm:spPr/>
    </dgm:pt>
    <dgm:pt modelId="{054E30AA-7150-49F1-B27B-5BDFAC997BC0}" type="pres">
      <dgm:prSet presAssocID="{7303A47C-76FA-475A-979F-B03DF2213C9F}" presName="FiveNodes_2_text" presStyleLbl="node1" presStyleIdx="4" presStyleCnt="5">
        <dgm:presLayoutVars>
          <dgm:bulletEnabled val="1"/>
        </dgm:presLayoutVars>
      </dgm:prSet>
      <dgm:spPr/>
    </dgm:pt>
    <dgm:pt modelId="{A3513A4A-A11B-4BF3-91F2-74193D01E06D}" type="pres">
      <dgm:prSet presAssocID="{7303A47C-76FA-475A-979F-B03DF2213C9F}" presName="FiveNodes_3_text" presStyleLbl="node1" presStyleIdx="4" presStyleCnt="5">
        <dgm:presLayoutVars>
          <dgm:bulletEnabled val="1"/>
        </dgm:presLayoutVars>
      </dgm:prSet>
      <dgm:spPr/>
    </dgm:pt>
    <dgm:pt modelId="{720EF1FD-60F5-49AC-9B91-8D23E6F79ED3}" type="pres">
      <dgm:prSet presAssocID="{7303A47C-76FA-475A-979F-B03DF2213C9F}" presName="FiveNodes_4_text" presStyleLbl="node1" presStyleIdx="4" presStyleCnt="5">
        <dgm:presLayoutVars>
          <dgm:bulletEnabled val="1"/>
        </dgm:presLayoutVars>
      </dgm:prSet>
      <dgm:spPr/>
    </dgm:pt>
    <dgm:pt modelId="{6351704E-4349-4408-9E9D-7FBFD1DF9399}" type="pres">
      <dgm:prSet presAssocID="{7303A47C-76FA-475A-979F-B03DF2213C9F}" presName="FiveNodes_5_text" presStyleLbl="node1" presStyleIdx="4" presStyleCnt="5">
        <dgm:presLayoutVars>
          <dgm:bulletEnabled val="1"/>
        </dgm:presLayoutVars>
      </dgm:prSet>
      <dgm:spPr/>
    </dgm:pt>
  </dgm:ptLst>
  <dgm:cxnLst>
    <dgm:cxn modelId="{FCA64E07-FA60-4533-8BD9-6BD28F5FEBE1}" type="presOf" srcId="{3577856A-F0CD-4A02-A76B-30DFB9B4C5A9}" destId="{01834B30-22A6-40D6-9C72-93E784257894}" srcOrd="0" destOrd="0" presId="urn:microsoft.com/office/officeart/2005/8/layout/vProcess5"/>
    <dgm:cxn modelId="{0A21511E-5E46-475D-9F3A-26CBD07ED782}" type="presOf" srcId="{3577856A-F0CD-4A02-A76B-30DFB9B4C5A9}" destId="{A3513A4A-A11B-4BF3-91F2-74193D01E06D}" srcOrd="1" destOrd="0" presId="urn:microsoft.com/office/officeart/2005/8/layout/vProcess5"/>
    <dgm:cxn modelId="{9D795E2A-AA0A-4AE6-BAA8-E0DDB0EFCE53}" type="presOf" srcId="{63DAF5BC-D517-475E-B83D-7E46975D9F94}" destId="{054E30AA-7150-49F1-B27B-5BDFAC997BC0}" srcOrd="1" destOrd="0" presId="urn:microsoft.com/office/officeart/2005/8/layout/vProcess5"/>
    <dgm:cxn modelId="{EB513838-EB84-4AA7-9439-164F08C20EF3}" srcId="{7303A47C-76FA-475A-979F-B03DF2213C9F}" destId="{B3056D6A-B0E6-461A-ACFF-83883B08E60D}" srcOrd="4" destOrd="0" parTransId="{B871FF1F-DC6B-4799-BD4F-E9D06E0E99A1}" sibTransId="{BBDE1AB1-860E-45A8-B622-3A2B70AF0FEC}"/>
    <dgm:cxn modelId="{D8A76838-54FE-4259-A215-FD8588E556E6}" type="presOf" srcId="{CB9EB222-D1CF-4511-A126-E8DB5EBA9FCB}" destId="{A5A53A09-C232-4F3B-B43A-F9BAB55EC55E}" srcOrd="0" destOrd="0" presId="urn:microsoft.com/office/officeart/2005/8/layout/vProcess5"/>
    <dgm:cxn modelId="{C6E19B3E-DF9F-411D-A424-E19F66974B63}" type="presOf" srcId="{B3056D6A-B0E6-461A-ACFF-83883B08E60D}" destId="{E304BD6E-8666-4271-B306-CC8FA598E037}" srcOrd="0" destOrd="0" presId="urn:microsoft.com/office/officeart/2005/8/layout/vProcess5"/>
    <dgm:cxn modelId="{FF038B43-28A5-47B0-B8CE-BE2A989BC576}" type="presOf" srcId="{CA92C31A-4F9F-4A2C-903F-1347CA053A4C}" destId="{7AA0AFD8-8F0B-4479-B946-394974EDED2C}" srcOrd="1" destOrd="0" presId="urn:microsoft.com/office/officeart/2005/8/layout/vProcess5"/>
    <dgm:cxn modelId="{0397FA69-3F21-4B5C-8CFD-916D2609694C}" type="presOf" srcId="{B3056D6A-B0E6-461A-ACFF-83883B08E60D}" destId="{6351704E-4349-4408-9E9D-7FBFD1DF9399}" srcOrd="1" destOrd="0" presId="urn:microsoft.com/office/officeart/2005/8/layout/vProcess5"/>
    <dgm:cxn modelId="{8E73B659-4E3E-4370-9636-4CAAD4660755}" srcId="{7303A47C-76FA-475A-979F-B03DF2213C9F}" destId="{CA92C31A-4F9F-4A2C-903F-1347CA053A4C}" srcOrd="0" destOrd="0" parTransId="{86111B46-42B0-43A9-8870-16BA4875358F}" sibTransId="{BA97F04E-439E-4441-A4A7-37D8CE0F5BF3}"/>
    <dgm:cxn modelId="{8F378F91-F040-49AC-9D77-61E701DEC8F7}" type="presOf" srcId="{7303A47C-76FA-475A-979F-B03DF2213C9F}" destId="{46608213-CF86-4006-BC5E-B3667B79CD71}" srcOrd="0" destOrd="0" presId="urn:microsoft.com/office/officeart/2005/8/layout/vProcess5"/>
    <dgm:cxn modelId="{B7B85E94-1274-424A-A3E8-2AFFB35489C2}" type="presOf" srcId="{CA92C31A-4F9F-4A2C-903F-1347CA053A4C}" destId="{84340624-0122-4AFB-9E78-EDB971CE2748}" srcOrd="0" destOrd="0" presId="urn:microsoft.com/office/officeart/2005/8/layout/vProcess5"/>
    <dgm:cxn modelId="{A64C4FCA-849F-4342-BE90-E4FEA82468CF}" srcId="{7303A47C-76FA-475A-979F-B03DF2213C9F}" destId="{E725A601-9EFD-403C-8239-8ADB91116CD8}" srcOrd="3" destOrd="0" parTransId="{BDF8DD38-3976-44BC-9092-6AA90B7E70E4}" sibTransId="{78E5E9E1-2EB7-46C1-A852-78A74BADB70D}"/>
    <dgm:cxn modelId="{CFB134CC-78FF-4A37-9F1D-DF0502EBA4DD}" type="presOf" srcId="{63DAF5BC-D517-475E-B83D-7E46975D9F94}" destId="{B70502A5-7BF0-4BA4-8CEE-107FEF91FF16}" srcOrd="0" destOrd="0" presId="urn:microsoft.com/office/officeart/2005/8/layout/vProcess5"/>
    <dgm:cxn modelId="{2030CCE0-5AE8-4688-915C-5B5F2F3C6394}" type="presOf" srcId="{E725A601-9EFD-403C-8239-8ADB91116CD8}" destId="{720EF1FD-60F5-49AC-9B91-8D23E6F79ED3}" srcOrd="1" destOrd="0" presId="urn:microsoft.com/office/officeart/2005/8/layout/vProcess5"/>
    <dgm:cxn modelId="{44D983E5-06D6-4C7E-AAE9-76C61C8CD6B4}" type="presOf" srcId="{BA97F04E-439E-4441-A4A7-37D8CE0F5BF3}" destId="{C919806B-8951-4E5F-9C31-1DC5FE2ED085}" srcOrd="0" destOrd="0" presId="urn:microsoft.com/office/officeart/2005/8/layout/vProcess5"/>
    <dgm:cxn modelId="{9B2E04F8-1CE4-47AA-813C-675DDB82582A}" type="presOf" srcId="{78E5E9E1-2EB7-46C1-A852-78A74BADB70D}" destId="{7DC77F22-31A7-496D-8523-8D5093658DA3}" srcOrd="0" destOrd="0" presId="urn:microsoft.com/office/officeart/2005/8/layout/vProcess5"/>
    <dgm:cxn modelId="{670091F8-A0C4-4EDB-8C5C-8D3624642BE5}" type="presOf" srcId="{E725A601-9EFD-403C-8239-8ADB91116CD8}" destId="{52FF82AC-3E9D-4C4F-BE1A-CA04BA821884}" srcOrd="0" destOrd="0" presId="urn:microsoft.com/office/officeart/2005/8/layout/vProcess5"/>
    <dgm:cxn modelId="{E46F42F9-9BE0-438F-98E4-203EC0099ABF}" srcId="{7303A47C-76FA-475A-979F-B03DF2213C9F}" destId="{3577856A-F0CD-4A02-A76B-30DFB9B4C5A9}" srcOrd="2" destOrd="0" parTransId="{D521F942-7D50-4DE2-B034-23735E215947}" sibTransId="{563EC16B-19E8-4DF3-A14A-CC18A0E20BD2}"/>
    <dgm:cxn modelId="{966163FC-3F6A-4288-A522-703AAFE9C17C}" srcId="{7303A47C-76FA-475A-979F-B03DF2213C9F}" destId="{63DAF5BC-D517-475E-B83D-7E46975D9F94}" srcOrd="1" destOrd="0" parTransId="{1FE6BB1C-0645-4D0C-A033-004B452D687D}" sibTransId="{CB9EB222-D1CF-4511-A126-E8DB5EBA9FCB}"/>
    <dgm:cxn modelId="{3A0291FF-2A83-4C7C-8125-7B656E4485D3}" type="presOf" srcId="{563EC16B-19E8-4DF3-A14A-CC18A0E20BD2}" destId="{3DADD20A-36C0-4C9B-AC44-F23471587FD7}" srcOrd="0" destOrd="0" presId="urn:microsoft.com/office/officeart/2005/8/layout/vProcess5"/>
    <dgm:cxn modelId="{D385EEB4-4166-4F88-BDD2-827CA6F80080}" type="presParOf" srcId="{46608213-CF86-4006-BC5E-B3667B79CD71}" destId="{DBDA51CC-5111-4C73-8568-4147541DFF0E}" srcOrd="0" destOrd="0" presId="urn:microsoft.com/office/officeart/2005/8/layout/vProcess5"/>
    <dgm:cxn modelId="{B24270FF-664A-42EE-835D-1560F2D3365D}" type="presParOf" srcId="{46608213-CF86-4006-BC5E-B3667B79CD71}" destId="{84340624-0122-4AFB-9E78-EDB971CE2748}" srcOrd="1" destOrd="0" presId="urn:microsoft.com/office/officeart/2005/8/layout/vProcess5"/>
    <dgm:cxn modelId="{C59795AC-AA0A-4667-9ED4-F666042BD718}" type="presParOf" srcId="{46608213-CF86-4006-BC5E-B3667B79CD71}" destId="{B70502A5-7BF0-4BA4-8CEE-107FEF91FF16}" srcOrd="2" destOrd="0" presId="urn:microsoft.com/office/officeart/2005/8/layout/vProcess5"/>
    <dgm:cxn modelId="{83F43E81-03F1-4C30-AE99-F58E91F10366}" type="presParOf" srcId="{46608213-CF86-4006-BC5E-B3667B79CD71}" destId="{01834B30-22A6-40D6-9C72-93E784257894}" srcOrd="3" destOrd="0" presId="urn:microsoft.com/office/officeart/2005/8/layout/vProcess5"/>
    <dgm:cxn modelId="{1061798E-E5CD-4D49-8343-8254AD47B04F}" type="presParOf" srcId="{46608213-CF86-4006-BC5E-B3667B79CD71}" destId="{52FF82AC-3E9D-4C4F-BE1A-CA04BA821884}" srcOrd="4" destOrd="0" presId="urn:microsoft.com/office/officeart/2005/8/layout/vProcess5"/>
    <dgm:cxn modelId="{C7B1D133-839D-41B9-A50A-43A7EDECF6F5}" type="presParOf" srcId="{46608213-CF86-4006-BC5E-B3667B79CD71}" destId="{E304BD6E-8666-4271-B306-CC8FA598E037}" srcOrd="5" destOrd="0" presId="urn:microsoft.com/office/officeart/2005/8/layout/vProcess5"/>
    <dgm:cxn modelId="{F7CB3FDD-C831-4A26-857C-60CDD6BD640D}" type="presParOf" srcId="{46608213-CF86-4006-BC5E-B3667B79CD71}" destId="{C919806B-8951-4E5F-9C31-1DC5FE2ED085}" srcOrd="6" destOrd="0" presId="urn:microsoft.com/office/officeart/2005/8/layout/vProcess5"/>
    <dgm:cxn modelId="{B7A99E68-7C4F-4D9F-A416-BB7885C587DB}" type="presParOf" srcId="{46608213-CF86-4006-BC5E-B3667B79CD71}" destId="{A5A53A09-C232-4F3B-B43A-F9BAB55EC55E}" srcOrd="7" destOrd="0" presId="urn:microsoft.com/office/officeart/2005/8/layout/vProcess5"/>
    <dgm:cxn modelId="{6AF1A136-419F-4D97-A612-4AE606640AC2}" type="presParOf" srcId="{46608213-CF86-4006-BC5E-B3667B79CD71}" destId="{3DADD20A-36C0-4C9B-AC44-F23471587FD7}" srcOrd="8" destOrd="0" presId="urn:microsoft.com/office/officeart/2005/8/layout/vProcess5"/>
    <dgm:cxn modelId="{B6B52CBE-0876-43F4-8D53-8E84B653FB39}" type="presParOf" srcId="{46608213-CF86-4006-BC5E-B3667B79CD71}" destId="{7DC77F22-31A7-496D-8523-8D5093658DA3}" srcOrd="9" destOrd="0" presId="urn:microsoft.com/office/officeart/2005/8/layout/vProcess5"/>
    <dgm:cxn modelId="{B00019E9-1698-4BBD-A813-1B43F9C96D27}" type="presParOf" srcId="{46608213-CF86-4006-BC5E-B3667B79CD71}" destId="{7AA0AFD8-8F0B-4479-B946-394974EDED2C}" srcOrd="10" destOrd="0" presId="urn:microsoft.com/office/officeart/2005/8/layout/vProcess5"/>
    <dgm:cxn modelId="{31F2C412-A3AD-4450-9139-0ABB35E8C92A}" type="presParOf" srcId="{46608213-CF86-4006-BC5E-B3667B79CD71}" destId="{054E30AA-7150-49F1-B27B-5BDFAC997BC0}" srcOrd="11" destOrd="0" presId="urn:microsoft.com/office/officeart/2005/8/layout/vProcess5"/>
    <dgm:cxn modelId="{CCB8FF50-A2F3-4D42-AEED-B17043D96514}" type="presParOf" srcId="{46608213-CF86-4006-BC5E-B3667B79CD71}" destId="{A3513A4A-A11B-4BF3-91F2-74193D01E06D}" srcOrd="12" destOrd="0" presId="urn:microsoft.com/office/officeart/2005/8/layout/vProcess5"/>
    <dgm:cxn modelId="{008FB4CE-B587-4F5C-8FBD-279F4E6F4D2E}" type="presParOf" srcId="{46608213-CF86-4006-BC5E-B3667B79CD71}" destId="{720EF1FD-60F5-49AC-9B91-8D23E6F79ED3}" srcOrd="13" destOrd="0" presId="urn:microsoft.com/office/officeart/2005/8/layout/vProcess5"/>
    <dgm:cxn modelId="{A4135210-DB3E-4FDA-8BF7-60211EF456A8}" type="presParOf" srcId="{46608213-CF86-4006-BC5E-B3667B79CD71}" destId="{6351704E-4349-4408-9E9D-7FBFD1DF9399}"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DDAF2C-8DE5-4E08-9818-FDAD814077FA}">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ACC1B1-BAEC-4382-987D-8BEF3A07FE19}">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To conduct a detailed analysis of financial trends affecting healthcare facilities across various regions.</a:t>
          </a:r>
        </a:p>
      </dsp:txBody>
      <dsp:txXfrm>
        <a:off x="366939" y="1196774"/>
        <a:ext cx="2723696" cy="1691139"/>
      </dsp:txXfrm>
    </dsp:sp>
    <dsp:sp modelId="{FAB6008C-4CBB-4817-B1E8-AE2B0F62E43E}">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48CB30-092E-4599-B716-F378A75C7702}">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To highlight the financial discrepancies between rural and urban healthcare settings.</a:t>
          </a:r>
        </a:p>
      </dsp:txBody>
      <dsp:txXfrm>
        <a:off x="3824513" y="1196774"/>
        <a:ext cx="2723696" cy="1691139"/>
      </dsp:txXfrm>
    </dsp:sp>
    <dsp:sp modelId="{6BFA6818-DC6E-4348-ACDF-3714CC6E011E}">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85B0C-E4FE-46CC-8726-0AE0A0265833}">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 To offer actionable insights and recommendations that can enhance financial strategies and operational efficiencies in healthcare facilities.</a:t>
          </a:r>
        </a:p>
      </dsp:txBody>
      <dsp:txXfrm>
        <a:off x="7282089" y="1196774"/>
        <a:ext cx="2723696" cy="169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5B9126-334C-4FD6-A391-E2AAB003816E}">
      <dsp:nvSpPr>
        <dsp:cNvPr id="0" name=""/>
        <dsp:cNvSpPr/>
      </dsp:nvSpPr>
      <dsp:spPr>
        <a:xfrm>
          <a:off x="12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A7BA37-4EC4-4215-9A54-85E58902D34E}">
      <dsp:nvSpPr>
        <dsp:cNvPr id="0" name=""/>
        <dsp:cNvSpPr/>
      </dsp:nvSpPr>
      <dsp:spPr>
        <a:xfrm>
          <a:off x="480082"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Decision Tree and Random Forest Models: </a:t>
          </a:r>
          <a:r>
            <a:rPr lang="en-US" sz="2000" kern="1200" dirty="0"/>
            <a:t>Used to predict financial outcomes based on operational metrics, with a predictive accuracy of around 68.23% for decision trees and 74.93% for random forests.</a:t>
          </a:r>
        </a:p>
      </dsp:txBody>
      <dsp:txXfrm>
        <a:off x="560236" y="832323"/>
        <a:ext cx="4149382" cy="2576345"/>
      </dsp:txXfrm>
    </dsp:sp>
    <dsp:sp modelId="{7035D2E1-86E7-42E0-9C7D-30CAEEB795CC}">
      <dsp:nvSpPr>
        <dsp:cNvPr id="0" name=""/>
        <dsp:cNvSpPr/>
      </dsp:nvSpPr>
      <dsp:spPr>
        <a:xfrm>
          <a:off x="5268627" y="297257"/>
          <a:ext cx="4309690" cy="273665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32D152-4C01-45FE-A2DA-CE8DAA754511}">
      <dsp:nvSpPr>
        <dsp:cNvPr id="0" name=""/>
        <dsp:cNvSpPr/>
      </dsp:nvSpPr>
      <dsp:spPr>
        <a:xfrm>
          <a:off x="5747481" y="752169"/>
          <a:ext cx="4309690" cy="273665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Logistic Regression: </a:t>
          </a:r>
          <a:r>
            <a:rPr lang="en-US" sz="2000" kern="1200" dirty="0"/>
            <a:t>Utilized to understand the influence of various features on the likelihood of a facility being profitable, achieving an accuracy of 72.55%.</a:t>
          </a:r>
        </a:p>
      </dsp:txBody>
      <dsp:txXfrm>
        <a:off x="5827635" y="832323"/>
        <a:ext cx="4149382" cy="25763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0624-0122-4AFB-9E78-EDB971CE2748}">
      <dsp:nvSpPr>
        <dsp:cNvPr id="0" name=""/>
        <dsp:cNvSpPr/>
      </dsp:nvSpPr>
      <dsp:spPr>
        <a:xfrm>
          <a:off x="0" y="0"/>
          <a:ext cx="5017279" cy="724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Staffing and Bed Utilization</a:t>
          </a:r>
        </a:p>
      </dsp:txBody>
      <dsp:txXfrm>
        <a:off x="21211" y="21211"/>
        <a:ext cx="4151074" cy="681782"/>
      </dsp:txXfrm>
    </dsp:sp>
    <dsp:sp modelId="{B70502A5-7BF0-4BA4-8CEE-107FEF91FF16}">
      <dsp:nvSpPr>
        <dsp:cNvPr id="0" name=""/>
        <dsp:cNvSpPr/>
      </dsp:nvSpPr>
      <dsp:spPr>
        <a:xfrm>
          <a:off x="374666" y="824788"/>
          <a:ext cx="5017279" cy="724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Minimize the operational cost</a:t>
          </a:r>
        </a:p>
      </dsp:txBody>
      <dsp:txXfrm>
        <a:off x="395877" y="845999"/>
        <a:ext cx="4129457" cy="681782"/>
      </dsp:txXfrm>
    </dsp:sp>
    <dsp:sp modelId="{01834B30-22A6-40D6-9C72-93E784257894}">
      <dsp:nvSpPr>
        <dsp:cNvPr id="0" name=""/>
        <dsp:cNvSpPr/>
      </dsp:nvSpPr>
      <dsp:spPr>
        <a:xfrm>
          <a:off x="749333" y="1649577"/>
          <a:ext cx="5017279" cy="724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Enhance billing processes</a:t>
          </a:r>
        </a:p>
      </dsp:txBody>
      <dsp:txXfrm>
        <a:off x="770544" y="1670788"/>
        <a:ext cx="4129457" cy="681782"/>
      </dsp:txXfrm>
    </dsp:sp>
    <dsp:sp modelId="{52FF82AC-3E9D-4C4F-BE1A-CA04BA821884}">
      <dsp:nvSpPr>
        <dsp:cNvPr id="0" name=""/>
        <dsp:cNvSpPr/>
      </dsp:nvSpPr>
      <dsp:spPr>
        <a:xfrm>
          <a:off x="1124000" y="2474366"/>
          <a:ext cx="5017279" cy="724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Diversify Service Lines</a:t>
          </a:r>
        </a:p>
      </dsp:txBody>
      <dsp:txXfrm>
        <a:off x="1145211" y="2495577"/>
        <a:ext cx="4129457" cy="681782"/>
      </dsp:txXfrm>
    </dsp:sp>
    <dsp:sp modelId="{E304BD6E-8666-4271-B306-CC8FA598E037}">
      <dsp:nvSpPr>
        <dsp:cNvPr id="0" name=""/>
        <dsp:cNvSpPr/>
      </dsp:nvSpPr>
      <dsp:spPr>
        <a:xfrm>
          <a:off x="1498667" y="3299155"/>
          <a:ext cx="5017279" cy="72420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Quality Improvement Initiative Initiatives</a:t>
          </a:r>
        </a:p>
      </dsp:txBody>
      <dsp:txXfrm>
        <a:off x="1519878" y="3320366"/>
        <a:ext cx="4129457" cy="681782"/>
      </dsp:txXfrm>
    </dsp:sp>
    <dsp:sp modelId="{C919806B-8951-4E5F-9C31-1DC5FE2ED085}">
      <dsp:nvSpPr>
        <dsp:cNvPr id="0" name=""/>
        <dsp:cNvSpPr/>
      </dsp:nvSpPr>
      <dsp:spPr>
        <a:xfrm>
          <a:off x="4546546" y="529071"/>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4652461" y="529071"/>
        <a:ext cx="258903" cy="354227"/>
      </dsp:txXfrm>
    </dsp:sp>
    <dsp:sp modelId="{A5A53A09-C232-4F3B-B43A-F9BAB55EC55E}">
      <dsp:nvSpPr>
        <dsp:cNvPr id="0" name=""/>
        <dsp:cNvSpPr/>
      </dsp:nvSpPr>
      <dsp:spPr>
        <a:xfrm>
          <a:off x="4921213" y="1353860"/>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027128" y="1353860"/>
        <a:ext cx="258903" cy="354227"/>
      </dsp:txXfrm>
    </dsp:sp>
    <dsp:sp modelId="{3DADD20A-36C0-4C9B-AC44-F23471587FD7}">
      <dsp:nvSpPr>
        <dsp:cNvPr id="0" name=""/>
        <dsp:cNvSpPr/>
      </dsp:nvSpPr>
      <dsp:spPr>
        <a:xfrm>
          <a:off x="5295879" y="2166579"/>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401794" y="2166579"/>
        <a:ext cx="258903" cy="354227"/>
      </dsp:txXfrm>
    </dsp:sp>
    <dsp:sp modelId="{7DC77F22-31A7-496D-8523-8D5093658DA3}">
      <dsp:nvSpPr>
        <dsp:cNvPr id="0" name=""/>
        <dsp:cNvSpPr/>
      </dsp:nvSpPr>
      <dsp:spPr>
        <a:xfrm>
          <a:off x="5670546" y="2999414"/>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5776461" y="2999414"/>
        <a:ext cx="258903" cy="3542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A3E1B-57A8-40D8-92B0-83BAD2C148E9}"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8A71A-B3BA-43F6-8FC3-A46C6F3B1B1C}" type="slidenum">
              <a:rPr lang="en-US" smtClean="0"/>
              <a:t>‹#›</a:t>
            </a:fld>
            <a:endParaRPr lang="en-US"/>
          </a:p>
        </p:txBody>
      </p:sp>
    </p:spTree>
    <p:extLst>
      <p:ext uri="{BB962C8B-B14F-4D97-AF65-F5344CB8AC3E}">
        <p14:creationId xmlns:p14="http://schemas.microsoft.com/office/powerpoint/2010/main" val="780094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A71A-B3BA-43F6-8FC3-A46C6F3B1B1C}" type="slidenum">
              <a:rPr lang="en-US" smtClean="0"/>
              <a:t>15</a:t>
            </a:fld>
            <a:endParaRPr lang="en-US"/>
          </a:p>
        </p:txBody>
      </p:sp>
    </p:spTree>
    <p:extLst>
      <p:ext uri="{BB962C8B-B14F-4D97-AF65-F5344CB8AC3E}">
        <p14:creationId xmlns:p14="http://schemas.microsoft.com/office/powerpoint/2010/main" val="1903944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68A71A-B3BA-43F6-8FC3-A46C6F3B1B1C}" type="slidenum">
              <a:rPr lang="en-US" smtClean="0"/>
              <a:t>16</a:t>
            </a:fld>
            <a:endParaRPr lang="en-US"/>
          </a:p>
        </p:txBody>
      </p:sp>
    </p:spTree>
    <p:extLst>
      <p:ext uri="{BB962C8B-B14F-4D97-AF65-F5344CB8AC3E}">
        <p14:creationId xmlns:p14="http://schemas.microsoft.com/office/powerpoint/2010/main" val="1604730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A89925-2EE1-4A39-8F1B-C7DD321A1AA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D969-F969-4850-BDF3-BFA7CB386C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583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9925-2EE1-4A39-8F1B-C7DD321A1AA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1228949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9925-2EE1-4A39-8F1B-C7DD321A1AA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313463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A89925-2EE1-4A39-8F1B-C7DD321A1AA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25727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A89925-2EE1-4A39-8F1B-C7DD321A1AA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CDD969-F969-4850-BDF3-BFA7CB386CF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3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A89925-2EE1-4A39-8F1B-C7DD321A1AA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134507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A89925-2EE1-4A39-8F1B-C7DD321A1AA7}"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315619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A89925-2EE1-4A39-8F1B-C7DD321A1AA7}"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809425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A89925-2EE1-4A39-8F1B-C7DD321A1AA7}" type="datetimeFigureOut">
              <a:rPr lang="en-US" smtClean="0"/>
              <a:t>5/8/2024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416962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7A89925-2EE1-4A39-8F1B-C7DD321A1AA7}" type="datetimeFigureOut">
              <a:rPr lang="en-US" smtClean="0"/>
              <a:t>5/8/2024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CDD969-F969-4850-BDF3-BFA7CB386CF5}" type="slidenum">
              <a:rPr lang="en-US" smtClean="0"/>
              <a:t>‹#›</a:t>
            </a:fld>
            <a:endParaRPr lang="en-US"/>
          </a:p>
        </p:txBody>
      </p:sp>
    </p:spTree>
    <p:extLst>
      <p:ext uri="{BB962C8B-B14F-4D97-AF65-F5344CB8AC3E}">
        <p14:creationId xmlns:p14="http://schemas.microsoft.com/office/powerpoint/2010/main" val="400539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A89925-2EE1-4A39-8F1B-C7DD321A1AA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CDD969-F969-4850-BDF3-BFA7CB386CF5}" type="slidenum">
              <a:rPr lang="en-US" smtClean="0"/>
              <a:t>‹#›</a:t>
            </a:fld>
            <a:endParaRPr lang="en-US"/>
          </a:p>
        </p:txBody>
      </p:sp>
    </p:spTree>
    <p:extLst>
      <p:ext uri="{BB962C8B-B14F-4D97-AF65-F5344CB8AC3E}">
        <p14:creationId xmlns:p14="http://schemas.microsoft.com/office/powerpoint/2010/main" val="220088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7A89925-2EE1-4A39-8F1B-C7DD321A1AA7}" type="datetimeFigureOut">
              <a:rPr lang="en-US" smtClean="0"/>
              <a:t>5/8/2024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CDD969-F969-4850-BDF3-BFA7CB386CF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71171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2E359-3DFD-DC3F-5FD3-B91158462F50}"/>
              </a:ext>
            </a:extLst>
          </p:cNvPr>
          <p:cNvSpPr>
            <a:spLocks noGrp="1"/>
          </p:cNvSpPr>
          <p:nvPr>
            <p:ph type="ctrTitle"/>
          </p:nvPr>
        </p:nvSpPr>
        <p:spPr>
          <a:xfrm>
            <a:off x="5289754" y="639097"/>
            <a:ext cx="6253317" cy="3686015"/>
          </a:xfrm>
        </p:spPr>
        <p:txBody>
          <a:bodyPr>
            <a:normAutofit/>
          </a:bodyPr>
          <a:lstStyle/>
          <a:p>
            <a:r>
              <a:rPr lang="en-US" sz="6200" b="1">
                <a:effectLst/>
                <a:latin typeface="+mn-lt"/>
                <a:ea typeface="Calibri" panose="020F0502020204030204" pitchFamily="34" charset="0"/>
              </a:rPr>
              <a:t>Comprehensive Report on Nursing Homes</a:t>
            </a:r>
            <a:endParaRPr lang="en-US" sz="6200" dirty="0">
              <a:latin typeface="+mn-lt"/>
            </a:endParaRPr>
          </a:p>
        </p:txBody>
      </p:sp>
      <p:sp>
        <p:nvSpPr>
          <p:cNvPr id="3" name="Subtitle 2">
            <a:extLst>
              <a:ext uri="{FF2B5EF4-FFF2-40B4-BE49-F238E27FC236}">
                <a16:creationId xmlns:a16="http://schemas.microsoft.com/office/drawing/2014/main" id="{58D5A167-3F76-C1A6-67F8-8CB4CD515973}"/>
              </a:ext>
            </a:extLst>
          </p:cNvPr>
          <p:cNvSpPr>
            <a:spLocks noGrp="1"/>
          </p:cNvSpPr>
          <p:nvPr>
            <p:ph type="subTitle" idx="1"/>
          </p:nvPr>
        </p:nvSpPr>
        <p:spPr>
          <a:xfrm>
            <a:off x="5289753" y="4455620"/>
            <a:ext cx="6269347" cy="2058301"/>
          </a:xfrm>
        </p:spPr>
        <p:txBody>
          <a:bodyPr>
            <a:normAutofit fontScale="92500" lnSpcReduction="20000"/>
          </a:bodyPr>
          <a:lstStyle/>
          <a:p>
            <a:pPr marL="685800" marR="0">
              <a:spcBef>
                <a:spcPts val="0"/>
              </a:spcBef>
              <a:spcAft>
                <a:spcPts val="0"/>
              </a:spcAft>
            </a:pPr>
            <a:endParaRPr lang="en-US" sz="3200" dirty="0">
              <a:effectLst/>
              <a:highlight>
                <a:srgbClr val="FFFFFF"/>
              </a:highlight>
              <a:latin typeface="+mn-lt"/>
            </a:endParaRPr>
          </a:p>
          <a:p>
            <a:pPr marR="0" lvl="1" algn="l">
              <a:lnSpc>
                <a:spcPct val="107000"/>
              </a:lnSpc>
              <a:spcBef>
                <a:spcPts val="0"/>
              </a:spcBef>
              <a:spcAft>
                <a:spcPts val="0"/>
              </a:spcAft>
              <a:buSzPts val="1000"/>
              <a:tabLst>
                <a:tab pos="914400" algn="l"/>
              </a:tabLst>
            </a:pP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Subtitle: </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BANA 620 Data Mining Project</a:t>
            </a:r>
            <a:endParaRPr lang="en-US"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R="0" lvl="1" algn="l">
              <a:lnSpc>
                <a:spcPct val="107000"/>
              </a:lnSpc>
              <a:spcBef>
                <a:spcPts val="0"/>
              </a:spcBef>
              <a:spcAft>
                <a:spcPts val="0"/>
              </a:spcAft>
              <a:buSzPts val="1000"/>
              <a:tabLst>
                <a:tab pos="914400" algn="l"/>
              </a:tabLst>
            </a:pP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Date: </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5/8/2024</a:t>
            </a:r>
            <a:endParaRPr lang="en-US" kern="100" dirty="0">
              <a:solidFill>
                <a:srgbClr val="0D0D0D"/>
              </a:solidFill>
              <a:effectLst/>
              <a:highlight>
                <a:srgbClr val="FFFFFF"/>
              </a:highlight>
              <a:ea typeface="Calibri" panose="020F0502020204030204" pitchFamily="34" charset="0"/>
              <a:cs typeface="Times New Roman" panose="02020603050405020304" pitchFamily="18" charset="0"/>
            </a:endParaRPr>
          </a:p>
          <a:p>
            <a:pPr marR="0" lvl="1" algn="l">
              <a:lnSpc>
                <a:spcPct val="107000"/>
              </a:lnSpc>
              <a:spcBef>
                <a:spcPts val="0"/>
              </a:spcBef>
              <a:spcAft>
                <a:spcPts val="0"/>
              </a:spcAft>
              <a:buSzPts val="1000"/>
              <a:tabLst>
                <a:tab pos="914400" algn="l"/>
              </a:tabLst>
            </a:pP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Presented by: </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LEKHANA CHANDRA PALAMURI</a:t>
            </a:r>
          </a:p>
          <a:p>
            <a:pPr marR="0" lvl="1" algn="l">
              <a:lnSpc>
                <a:spcPct val="107000"/>
              </a:lnSpc>
              <a:spcBef>
                <a:spcPts val="0"/>
              </a:spcBef>
              <a:spcAft>
                <a:spcPts val="0"/>
              </a:spcAft>
              <a:buSzPts val="1000"/>
              <a:tabLst>
                <a:tab pos="914400" algn="l"/>
              </a:tabLst>
            </a:pPr>
            <a:r>
              <a:rPr lang="en-US" kern="0" dirty="0">
                <a:solidFill>
                  <a:srgbClr val="0D0D0D"/>
                </a:solidFill>
                <a:highlight>
                  <a:srgbClr val="FFFFFF"/>
                </a:highlight>
                <a:ea typeface="Calibri" panose="020F0502020204030204" pitchFamily="34" charset="0"/>
                <a:cs typeface="Times New Roman" panose="02020603050405020304" pitchFamily="18" charset="0"/>
              </a:rPr>
              <a:t>                          SRI SAI MANOGNA GOLLAPALLE</a:t>
            </a:r>
          </a:p>
          <a:p>
            <a:pPr marR="0" lvl="1" algn="l">
              <a:lnSpc>
                <a:spcPct val="107000"/>
              </a:lnSpc>
              <a:spcBef>
                <a:spcPts val="0"/>
              </a:spcBef>
              <a:spcAft>
                <a:spcPts val="0"/>
              </a:spcAft>
              <a:buSzPts val="1000"/>
              <a:tabLst>
                <a:tab pos="914400" algn="l"/>
              </a:tabLst>
            </a:pPr>
            <a:r>
              <a:rPr lang="en-US" kern="0" dirty="0">
                <a:solidFill>
                  <a:srgbClr val="0D0D0D"/>
                </a:solidFill>
                <a:effectLst/>
                <a:highlight>
                  <a:srgbClr val="FFFFFF"/>
                </a:highlight>
                <a:ea typeface="Calibri" panose="020F0502020204030204" pitchFamily="34" charset="0"/>
                <a:cs typeface="Times New Roman" panose="02020603050405020304" pitchFamily="18" charset="0"/>
              </a:rPr>
              <a:t>                          NAMRATHA ETI</a:t>
            </a:r>
            <a:endParaRPr lang="en-US" kern="100" dirty="0">
              <a:solidFill>
                <a:srgbClr val="0D0D0D"/>
              </a:solidFill>
              <a:effectLst/>
              <a:highlight>
                <a:srgbClr val="FFFFFF"/>
              </a:highlight>
              <a:ea typeface="Calibri" panose="020F0502020204030204" pitchFamily="34" charset="0"/>
              <a:cs typeface="Times New Roman" panose="02020603050405020304" pitchFamily="18" charset="0"/>
            </a:endParaRPr>
          </a:p>
          <a:p>
            <a:endParaRPr lang="en-US" dirty="0">
              <a:solidFill>
                <a:schemeClr val="tx1">
                  <a:lumMod val="85000"/>
                  <a:lumOff val="15000"/>
                </a:schemeClr>
              </a:solidFill>
            </a:endParaRPr>
          </a:p>
        </p:txBody>
      </p:sp>
      <p:pic>
        <p:nvPicPr>
          <p:cNvPr id="5" name="Picture 4">
            <a:extLst>
              <a:ext uri="{FF2B5EF4-FFF2-40B4-BE49-F238E27FC236}">
                <a16:creationId xmlns:a16="http://schemas.microsoft.com/office/drawing/2014/main" id="{45B1D43F-08AE-F5A1-748F-81985ECE134B}"/>
              </a:ext>
            </a:extLst>
          </p:cNvPr>
          <p:cNvPicPr>
            <a:picLocks noChangeAspect="1"/>
          </p:cNvPicPr>
          <p:nvPr/>
        </p:nvPicPr>
        <p:blipFill rotWithShape="1">
          <a:blip r:embed="rId2"/>
          <a:srcRect l="28306" r="37899"/>
          <a:stretch/>
        </p:blipFill>
        <p:spPr>
          <a:xfrm>
            <a:off x="-1" y="10"/>
            <a:ext cx="4635315" cy="6857989"/>
          </a:xfrm>
          <a:prstGeom prst="rect">
            <a:avLst/>
          </a:prstGeom>
        </p:spPr>
      </p:pic>
      <p:cxnSp>
        <p:nvCxnSpPr>
          <p:cNvPr id="25" name="Straight Connector 24">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person and a nurse smiling&#10;&#10;Description automatically generated">
            <a:extLst>
              <a:ext uri="{FF2B5EF4-FFF2-40B4-BE49-F238E27FC236}">
                <a16:creationId xmlns:a16="http://schemas.microsoft.com/office/drawing/2014/main" id="{24A61B07-66FC-4930-350C-D110D7527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
            <a:ext cx="4635316" cy="6857987"/>
          </a:xfrm>
          <a:prstGeom prst="rect">
            <a:avLst/>
          </a:prstGeom>
        </p:spPr>
      </p:pic>
    </p:spTree>
    <p:extLst>
      <p:ext uri="{BB962C8B-B14F-4D97-AF65-F5344CB8AC3E}">
        <p14:creationId xmlns:p14="http://schemas.microsoft.com/office/powerpoint/2010/main" val="11561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8" name="Straight Connector 57">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0" name="Rectangle 59">
            <a:extLst>
              <a:ext uri="{FF2B5EF4-FFF2-40B4-BE49-F238E27FC236}">
                <a16:creationId xmlns:a16="http://schemas.microsoft.com/office/drawing/2014/main" id="{5AE6C737-FF55-4064-94B7-0B21D2EB6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563BC-2859-B73A-5385-6B75A2D85449}"/>
              </a:ext>
            </a:extLst>
          </p:cNvPr>
          <p:cNvSpPr>
            <a:spLocks noGrp="1"/>
          </p:cNvSpPr>
          <p:nvPr>
            <p:ph type="title"/>
          </p:nvPr>
        </p:nvSpPr>
        <p:spPr>
          <a:xfrm>
            <a:off x="6730000" y="639097"/>
            <a:ext cx="4813072" cy="4606003"/>
          </a:xfrm>
        </p:spPr>
        <p:txBody>
          <a:bodyPr vert="horz" lIns="91440" tIns="45720" rIns="91440" bIns="45720" rtlCol="0" anchor="b">
            <a:normAutofit/>
          </a:bodyPr>
          <a:lstStyle/>
          <a:p>
            <a:r>
              <a:rPr lang="en-US" sz="2000" b="1" i="0" dirty="0">
                <a:solidFill>
                  <a:schemeClr val="tx1">
                    <a:lumMod val="85000"/>
                    <a:lumOff val="15000"/>
                  </a:schemeClr>
                </a:solidFill>
                <a:effectLst/>
                <a:highlight>
                  <a:srgbClr val="FFFFFF"/>
                </a:highlight>
                <a:latin typeface="+mn-lt"/>
              </a:rPr>
              <a:t>Urban Facilities (U):</a:t>
            </a:r>
            <a:r>
              <a:rPr lang="en-US" sz="2000" b="0" i="0" dirty="0">
                <a:solidFill>
                  <a:schemeClr val="tx1">
                    <a:lumMod val="85000"/>
                    <a:lumOff val="15000"/>
                  </a:schemeClr>
                </a:solidFill>
                <a:effectLst/>
                <a:highlight>
                  <a:srgbClr val="FFFFFF"/>
                </a:highlight>
                <a:latin typeface="+mn-lt"/>
              </a:rPr>
              <a:t> Represented in blue, making up 72.5% of the total. This shows that the majority of the healthcare facilities in the dataset are located in urban areas.</a:t>
            </a:r>
            <a:br>
              <a:rPr lang="en-US" sz="2000" b="0" i="0" dirty="0">
                <a:solidFill>
                  <a:schemeClr val="tx1">
                    <a:lumMod val="85000"/>
                    <a:lumOff val="15000"/>
                  </a:schemeClr>
                </a:solidFill>
                <a:effectLst/>
                <a:highlight>
                  <a:srgbClr val="FFFFFF"/>
                </a:highlight>
                <a:latin typeface="+mn-lt"/>
              </a:rPr>
            </a:br>
            <a:br>
              <a:rPr lang="en-US" sz="2000" b="0" i="0" dirty="0">
                <a:solidFill>
                  <a:schemeClr val="tx1">
                    <a:lumMod val="85000"/>
                    <a:lumOff val="15000"/>
                  </a:schemeClr>
                </a:solidFill>
                <a:effectLst/>
                <a:highlight>
                  <a:srgbClr val="FFFFFF"/>
                </a:highlight>
                <a:latin typeface="+mn-lt"/>
              </a:rPr>
            </a:br>
            <a:r>
              <a:rPr lang="en-US" sz="2000" b="1" i="0" dirty="0">
                <a:solidFill>
                  <a:schemeClr val="tx1">
                    <a:lumMod val="85000"/>
                    <a:lumOff val="15000"/>
                  </a:schemeClr>
                </a:solidFill>
                <a:effectLst/>
                <a:highlight>
                  <a:srgbClr val="FFFFFF"/>
                </a:highlight>
                <a:latin typeface="+mn-lt"/>
              </a:rPr>
              <a:t>Rural Facilities (R):</a:t>
            </a:r>
            <a:r>
              <a:rPr lang="en-US" sz="2000" b="0" i="0" dirty="0">
                <a:solidFill>
                  <a:schemeClr val="tx1">
                    <a:lumMod val="85000"/>
                    <a:lumOff val="15000"/>
                  </a:schemeClr>
                </a:solidFill>
                <a:effectLst/>
                <a:highlight>
                  <a:srgbClr val="FFFFFF"/>
                </a:highlight>
                <a:latin typeface="+mn-lt"/>
              </a:rPr>
              <a:t> Shown in orange, comprising 27.5% of the total. This indicates a smaller proportion of facilities are located in rural areas.</a:t>
            </a:r>
            <a:br>
              <a:rPr lang="en-US" sz="2800" b="0" i="0" dirty="0">
                <a:solidFill>
                  <a:schemeClr val="tx1">
                    <a:lumMod val="85000"/>
                    <a:lumOff val="15000"/>
                  </a:schemeClr>
                </a:solidFill>
                <a:effectLst/>
                <a:highlight>
                  <a:srgbClr val="FFFFFF"/>
                </a:highlight>
                <a:latin typeface="+mn-lt"/>
              </a:rPr>
            </a:br>
            <a:endParaRPr lang="en-US" sz="2800" dirty="0">
              <a:solidFill>
                <a:schemeClr val="tx1">
                  <a:lumMod val="85000"/>
                  <a:lumOff val="15000"/>
                </a:schemeClr>
              </a:solidFill>
              <a:latin typeface="+mn-lt"/>
            </a:endParaRPr>
          </a:p>
        </p:txBody>
      </p:sp>
      <p:pic>
        <p:nvPicPr>
          <p:cNvPr id="7" name="Content Placeholder 6">
            <a:extLst>
              <a:ext uri="{FF2B5EF4-FFF2-40B4-BE49-F238E27FC236}">
                <a16:creationId xmlns:a16="http://schemas.microsoft.com/office/drawing/2014/main" id="{6958AEAF-5629-B948-D93E-D599D4098BD1}"/>
              </a:ext>
            </a:extLst>
          </p:cNvPr>
          <p:cNvPicPr>
            <a:picLocks noGrp="1" noChangeAspect="1"/>
          </p:cNvPicPr>
          <p:nvPr>
            <p:ph idx="1"/>
          </p:nvPr>
        </p:nvPicPr>
        <p:blipFill rotWithShape="1">
          <a:blip r:embed="rId2"/>
          <a:srcRect l="8390" r="22195" b="3"/>
          <a:stretch/>
        </p:blipFill>
        <p:spPr>
          <a:xfrm>
            <a:off x="1377209" y="640081"/>
            <a:ext cx="3975580" cy="5054156"/>
          </a:xfrm>
          <a:prstGeom prst="rect">
            <a:avLst/>
          </a:prstGeom>
        </p:spPr>
      </p:pic>
      <p:cxnSp>
        <p:nvCxnSpPr>
          <p:cNvPr id="62" name="Straight Connector 61">
            <a:extLst>
              <a:ext uri="{FF2B5EF4-FFF2-40B4-BE49-F238E27FC236}">
                <a16:creationId xmlns:a16="http://schemas.microsoft.com/office/drawing/2014/main" id="{6B5B1DD8-6224-4137-8621-32982B00F9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D8218D9F-38B6-4AE0-9051-5434D19A5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6" name="Rectangle 65">
            <a:extLst>
              <a:ext uri="{FF2B5EF4-FFF2-40B4-BE49-F238E27FC236}">
                <a16:creationId xmlns:a16="http://schemas.microsoft.com/office/drawing/2014/main" id="{2D3DCA99-84AF-487A-BF72-91C5FA6B0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8828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2" name="Rectangle 51">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3" name="Straight Connector 52">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4" name="TextBox 2">
            <a:extLst>
              <a:ext uri="{FF2B5EF4-FFF2-40B4-BE49-F238E27FC236}">
                <a16:creationId xmlns:a16="http://schemas.microsoft.com/office/drawing/2014/main" id="{1E45DE3F-6B94-D055-D950-3770B86CD348}"/>
              </a:ext>
            </a:extLst>
          </p:cNvPr>
          <p:cNvGraphicFramePr/>
          <p:nvPr>
            <p:extLst>
              <p:ext uri="{D42A27DB-BD31-4B8C-83A1-F6EECF244321}">
                <p14:modId xmlns:p14="http://schemas.microsoft.com/office/powerpoint/2010/main" val="3513862664"/>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7986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AE1AF813-2D2F-4B78-9216-388AF161E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C47181D2-95D5-4439-9BDF-14D4FDC7B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a:extLst>
              <a:ext uri="{FF2B5EF4-FFF2-40B4-BE49-F238E27FC236}">
                <a16:creationId xmlns:a16="http://schemas.microsoft.com/office/drawing/2014/main" id="{A94F5050-68D1-4E4B-CBCF-CC04D7FABE41}"/>
              </a:ext>
            </a:extLst>
          </p:cNvPr>
          <p:cNvPicPr>
            <a:picLocks noGrp="1" noChangeAspect="1"/>
          </p:cNvPicPr>
          <p:nvPr>
            <p:ph idx="1"/>
          </p:nvPr>
        </p:nvPicPr>
        <p:blipFill rotWithShape="1">
          <a:blip r:embed="rId2"/>
          <a:srcRect l="415" r="6252"/>
          <a:stretch/>
        </p:blipFill>
        <p:spPr>
          <a:xfrm>
            <a:off x="20" y="10"/>
            <a:ext cx="12191980" cy="6857990"/>
          </a:xfrm>
          <a:prstGeom prst="rect">
            <a:avLst/>
          </a:prstGeom>
        </p:spPr>
      </p:pic>
    </p:spTree>
    <p:extLst>
      <p:ext uri="{BB962C8B-B14F-4D97-AF65-F5344CB8AC3E}">
        <p14:creationId xmlns:p14="http://schemas.microsoft.com/office/powerpoint/2010/main" val="323613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3" name="Rectangle 82">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 name="Content Placeholder 3">
            <a:extLst>
              <a:ext uri="{FF2B5EF4-FFF2-40B4-BE49-F238E27FC236}">
                <a16:creationId xmlns:a16="http://schemas.microsoft.com/office/drawing/2014/main" id="{6CD1185F-1EC3-30FD-5DDA-5663A4C2B7A5}"/>
              </a:ext>
            </a:extLst>
          </p:cNvPr>
          <p:cNvPicPr>
            <a:picLocks noGrp="1" noChangeAspect="1"/>
          </p:cNvPicPr>
          <p:nvPr>
            <p:ph idx="1"/>
          </p:nvPr>
        </p:nvPicPr>
        <p:blipFill rotWithShape="1">
          <a:blip r:embed="rId2"/>
          <a:srcRect r="13801" b="-1"/>
          <a:stretch/>
        </p:blipFill>
        <p:spPr>
          <a:xfrm>
            <a:off x="643467" y="970443"/>
            <a:ext cx="10905066" cy="4396273"/>
          </a:xfrm>
          <a:prstGeom prst="rect">
            <a:avLst/>
          </a:prstGeom>
        </p:spPr>
      </p:pic>
    </p:spTree>
    <p:extLst>
      <p:ext uri="{BB962C8B-B14F-4D97-AF65-F5344CB8AC3E}">
        <p14:creationId xmlns:p14="http://schemas.microsoft.com/office/powerpoint/2010/main" val="428836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26">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199E7D-6E36-F4BE-F340-3AFB1B3C628D}"/>
              </a:ext>
            </a:extLst>
          </p:cNvPr>
          <p:cNvSpPr>
            <a:spLocks noGrp="1"/>
          </p:cNvSpPr>
          <p:nvPr>
            <p:ph type="title"/>
          </p:nvPr>
        </p:nvSpPr>
        <p:spPr>
          <a:xfrm>
            <a:off x="5220928" y="965200"/>
            <a:ext cx="5999002" cy="4927600"/>
          </a:xfrm>
        </p:spPr>
        <p:txBody>
          <a:bodyPr vert="horz" lIns="91440" tIns="45720" rIns="91440" bIns="45720" rtlCol="0" anchor="ctr">
            <a:normAutofit fontScale="90000"/>
          </a:bodyPr>
          <a:lstStyle/>
          <a:p>
            <a:pPr marL="0" marR="0">
              <a:spcAft>
                <a:spcPts val="800"/>
              </a:spcAft>
            </a:pPr>
            <a:r>
              <a:rPr lang="en-US" sz="2600" b="1" dirty="0">
                <a:solidFill>
                  <a:schemeClr val="tx2"/>
                </a:solidFill>
                <a:effectLst/>
              </a:rPr>
              <a:t>Logistic Regression Model: </a:t>
            </a:r>
            <a:r>
              <a:rPr lang="en-US" sz="2600" b="1" dirty="0">
                <a:solidFill>
                  <a:schemeClr val="tx2"/>
                </a:solidFill>
              </a:rPr>
              <a:t>72.55%</a:t>
            </a:r>
            <a:br>
              <a:rPr lang="en-US" sz="2600" dirty="0">
                <a:solidFill>
                  <a:schemeClr val="tx2"/>
                </a:solidFill>
                <a:effectLst/>
              </a:rPr>
            </a:br>
            <a:r>
              <a:rPr lang="en-US" sz="2600" b="1" dirty="0">
                <a:solidFill>
                  <a:schemeClr val="tx2"/>
                </a:solidFill>
                <a:effectLst/>
              </a:rPr>
              <a:t>ROC AUC:</a:t>
            </a:r>
            <a:r>
              <a:rPr lang="en-US" sz="2600" dirty="0">
                <a:solidFill>
                  <a:schemeClr val="tx2"/>
                </a:solidFill>
                <a:effectLst/>
              </a:rPr>
              <a:t> : 0.5163909694260952</a:t>
            </a:r>
            <a:br>
              <a:rPr lang="en-US" sz="2600" dirty="0">
                <a:solidFill>
                  <a:schemeClr val="tx2"/>
                </a:solidFill>
                <a:effectLst/>
              </a:rPr>
            </a:br>
            <a:r>
              <a:rPr lang="en-US" sz="2600" b="1" dirty="0">
                <a:solidFill>
                  <a:schemeClr val="tx2"/>
                </a:solidFill>
                <a:effectLst/>
              </a:rPr>
              <a:t>confusion matrix</a:t>
            </a:r>
            <a:r>
              <a:rPr lang="en-US" sz="2600" dirty="0">
                <a:solidFill>
                  <a:schemeClr val="tx2"/>
                </a:solidFill>
                <a:effectLst/>
              </a:rPr>
              <a:t> : ([241, 3789]  </a:t>
            </a:r>
            <a:br>
              <a:rPr lang="en-US" sz="2600" dirty="0">
                <a:solidFill>
                  <a:schemeClr val="tx2"/>
                </a:solidFill>
                <a:effectLst/>
              </a:rPr>
            </a:br>
            <a:r>
              <a:rPr lang="en-US" sz="2600" dirty="0">
                <a:solidFill>
                  <a:schemeClr val="tx2"/>
                </a:solidFill>
              </a:rPr>
              <a:t>                                  </a:t>
            </a:r>
            <a:r>
              <a:rPr lang="en-US" sz="2600" dirty="0">
                <a:solidFill>
                  <a:schemeClr val="tx2"/>
                </a:solidFill>
                <a:effectLst/>
              </a:rPr>
              <a:t>[293, 10551])</a:t>
            </a:r>
            <a:br>
              <a:rPr lang="en-US" sz="2600" dirty="0">
                <a:solidFill>
                  <a:schemeClr val="tx2"/>
                </a:solidFill>
                <a:effectLst/>
              </a:rPr>
            </a:br>
            <a:r>
              <a:rPr lang="en-US" sz="2600" dirty="0">
                <a:solidFill>
                  <a:schemeClr val="tx2"/>
                </a:solidFill>
                <a:effectLst/>
              </a:rPr>
              <a:t> </a:t>
            </a:r>
            <a:br>
              <a:rPr lang="en-US" sz="2600" dirty="0">
                <a:solidFill>
                  <a:schemeClr val="tx2"/>
                </a:solidFill>
                <a:effectLst/>
              </a:rPr>
            </a:br>
            <a:r>
              <a:rPr lang="en-US" sz="2600" b="1" dirty="0">
                <a:solidFill>
                  <a:schemeClr val="tx2"/>
                </a:solidFill>
                <a:effectLst/>
              </a:rPr>
              <a:t>Decision Tree Model: 68.23%</a:t>
            </a:r>
            <a:br>
              <a:rPr lang="en-US" sz="2600" dirty="0">
                <a:solidFill>
                  <a:schemeClr val="tx2"/>
                </a:solidFill>
                <a:effectLst/>
              </a:rPr>
            </a:br>
            <a:r>
              <a:rPr lang="en-US" sz="2600" b="1" dirty="0">
                <a:solidFill>
                  <a:schemeClr val="tx2"/>
                </a:solidFill>
                <a:effectLst/>
              </a:rPr>
              <a:t>ROC AUC:</a:t>
            </a:r>
            <a:r>
              <a:rPr lang="en-US" sz="2600" dirty="0">
                <a:solidFill>
                  <a:schemeClr val="tx2"/>
                </a:solidFill>
                <a:effectLst/>
              </a:rPr>
              <a:t> 0.6066154523478924</a:t>
            </a:r>
            <a:br>
              <a:rPr lang="en-US" sz="2600" dirty="0">
                <a:solidFill>
                  <a:schemeClr val="tx2"/>
                </a:solidFill>
                <a:effectLst/>
              </a:rPr>
            </a:br>
            <a:r>
              <a:rPr lang="en-US" sz="2600" b="1" dirty="0">
                <a:solidFill>
                  <a:schemeClr val="tx2"/>
                </a:solidFill>
                <a:effectLst/>
              </a:rPr>
              <a:t>confusion matrix</a:t>
            </a:r>
            <a:r>
              <a:rPr lang="en-US" sz="2600" dirty="0">
                <a:solidFill>
                  <a:schemeClr val="tx2"/>
                </a:solidFill>
                <a:effectLst/>
              </a:rPr>
              <a:t> : ([1778  2252]  </a:t>
            </a:r>
            <a:br>
              <a:rPr lang="en-US" sz="2600" dirty="0">
                <a:solidFill>
                  <a:schemeClr val="tx2"/>
                </a:solidFill>
                <a:effectLst/>
              </a:rPr>
            </a:br>
            <a:r>
              <a:rPr lang="en-US" sz="2600" dirty="0">
                <a:solidFill>
                  <a:schemeClr val="tx2"/>
                </a:solidFill>
              </a:rPr>
              <a:t>                                  </a:t>
            </a:r>
            <a:r>
              <a:rPr lang="en-US" sz="2600" dirty="0">
                <a:solidFill>
                  <a:schemeClr val="tx2"/>
                </a:solidFill>
                <a:effectLst/>
              </a:rPr>
              <a:t>[2472 8372])</a:t>
            </a:r>
            <a:br>
              <a:rPr lang="en-US" sz="2600" dirty="0">
                <a:solidFill>
                  <a:schemeClr val="tx2"/>
                </a:solidFill>
                <a:effectLst/>
              </a:rPr>
            </a:br>
            <a:r>
              <a:rPr lang="en-US" sz="2600" b="1" dirty="0">
                <a:solidFill>
                  <a:schemeClr val="tx2"/>
                </a:solidFill>
                <a:effectLst/>
              </a:rPr>
              <a:t> </a:t>
            </a:r>
            <a:br>
              <a:rPr lang="en-US" sz="2600" dirty="0">
                <a:solidFill>
                  <a:schemeClr val="tx2"/>
                </a:solidFill>
                <a:effectLst/>
              </a:rPr>
            </a:br>
            <a:r>
              <a:rPr lang="en-US" sz="2600" b="1" dirty="0">
                <a:solidFill>
                  <a:schemeClr val="tx2"/>
                </a:solidFill>
                <a:effectLst/>
              </a:rPr>
              <a:t>Random Forest Model: 74.93</a:t>
            </a:r>
            <a:r>
              <a:rPr lang="en-US" sz="2600" dirty="0">
                <a:solidFill>
                  <a:schemeClr val="tx2"/>
                </a:solidFill>
                <a:effectLst/>
              </a:rPr>
              <a:t>%</a:t>
            </a:r>
            <a:br>
              <a:rPr lang="en-US" sz="2600" dirty="0">
                <a:solidFill>
                  <a:schemeClr val="tx2"/>
                </a:solidFill>
                <a:effectLst/>
              </a:rPr>
            </a:br>
            <a:r>
              <a:rPr lang="en-US" sz="2600" b="1" dirty="0">
                <a:solidFill>
                  <a:schemeClr val="tx2"/>
                </a:solidFill>
                <a:effectLst/>
              </a:rPr>
              <a:t>ROC AUC:</a:t>
            </a:r>
            <a:r>
              <a:rPr lang="en-US" sz="2600" dirty="0">
                <a:solidFill>
                  <a:schemeClr val="tx2"/>
                </a:solidFill>
                <a:effectLst/>
              </a:rPr>
              <a:t> 0.755302402764951</a:t>
            </a:r>
            <a:br>
              <a:rPr lang="en-US" sz="2600" dirty="0">
                <a:solidFill>
                  <a:schemeClr val="tx2"/>
                </a:solidFill>
                <a:effectLst/>
              </a:rPr>
            </a:br>
            <a:r>
              <a:rPr lang="en-US" sz="2600" b="1" dirty="0">
                <a:solidFill>
                  <a:schemeClr val="tx2"/>
                </a:solidFill>
                <a:effectLst/>
              </a:rPr>
              <a:t>confusion matrix</a:t>
            </a:r>
            <a:r>
              <a:rPr lang="en-US" sz="2600" dirty="0">
                <a:solidFill>
                  <a:schemeClr val="tx2"/>
                </a:solidFill>
                <a:effectLst/>
              </a:rPr>
              <a:t> : ([1485 2545] </a:t>
            </a:r>
            <a:br>
              <a:rPr lang="en-US" sz="2600" dirty="0">
                <a:solidFill>
                  <a:schemeClr val="tx2"/>
                </a:solidFill>
                <a:effectLst/>
              </a:rPr>
            </a:br>
            <a:r>
              <a:rPr lang="en-US" sz="2600" dirty="0">
                <a:solidFill>
                  <a:schemeClr val="tx2"/>
                </a:solidFill>
                <a:effectLst/>
              </a:rPr>
              <a:t>                                  [1183 9661])</a:t>
            </a:r>
            <a:br>
              <a:rPr lang="en-US" sz="2600" dirty="0">
                <a:solidFill>
                  <a:schemeClr val="tx2"/>
                </a:solidFill>
                <a:effectLst/>
              </a:rPr>
            </a:br>
            <a:endParaRPr lang="en-US" sz="2600" dirty="0">
              <a:solidFill>
                <a:schemeClr val="tx2"/>
              </a:solidFill>
            </a:endParaRPr>
          </a:p>
        </p:txBody>
      </p:sp>
      <p:sp>
        <p:nvSpPr>
          <p:cNvPr id="31" name="Rectangle 30">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01233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4431-9E08-8D60-0737-D82D7675173E}"/>
              </a:ext>
            </a:extLst>
          </p:cNvPr>
          <p:cNvSpPr>
            <a:spLocks noGrp="1"/>
          </p:cNvSpPr>
          <p:nvPr>
            <p:ph type="title"/>
          </p:nvPr>
        </p:nvSpPr>
        <p:spPr>
          <a:xfrm>
            <a:off x="1097280" y="286603"/>
            <a:ext cx="10058400" cy="1450757"/>
          </a:xfrm>
        </p:spPr>
        <p:txBody>
          <a:bodyPr>
            <a:normAutofit/>
          </a:bodyPr>
          <a:lstStyle/>
          <a:p>
            <a:r>
              <a:rPr lang="en-US" sz="4000" b="1" dirty="0">
                <a:latin typeface="+mn-lt"/>
              </a:rPr>
              <a:t>Discussion</a:t>
            </a:r>
            <a:r>
              <a:rPr lang="en-US" sz="4000" dirty="0">
                <a:latin typeface="+mn-lt"/>
              </a:rPr>
              <a:t> </a:t>
            </a:r>
          </a:p>
        </p:txBody>
      </p:sp>
      <p:sp>
        <p:nvSpPr>
          <p:cNvPr id="3" name="Content Placeholder 2">
            <a:extLst>
              <a:ext uri="{FF2B5EF4-FFF2-40B4-BE49-F238E27FC236}">
                <a16:creationId xmlns:a16="http://schemas.microsoft.com/office/drawing/2014/main" id="{9DF9CB50-5BFF-B946-5D7E-43E6457BD0F2}"/>
              </a:ext>
            </a:extLst>
          </p:cNvPr>
          <p:cNvSpPr>
            <a:spLocks noGrp="1"/>
          </p:cNvSpPr>
          <p:nvPr>
            <p:ph idx="1"/>
          </p:nvPr>
        </p:nvSpPr>
        <p:spPr>
          <a:xfrm>
            <a:off x="1097279" y="1845734"/>
            <a:ext cx="6454987" cy="4023360"/>
          </a:xfrm>
        </p:spPr>
        <p:txBody>
          <a:bodyPr>
            <a:normAutofit/>
          </a:bodyPr>
          <a:lstStyle/>
          <a:p>
            <a:pPr marL="0" marR="0" indent="0">
              <a:lnSpc>
                <a:spcPct val="107000"/>
              </a:lnSpc>
              <a:spcBef>
                <a:spcPts val="0"/>
              </a:spcBef>
              <a:spcAft>
                <a:spcPts val="800"/>
              </a:spcAft>
              <a:buNone/>
            </a:pPr>
            <a:r>
              <a:rPr lang="en-US" sz="1800" b="1" dirty="0">
                <a:effectLst/>
                <a:ea typeface="Calibri" panose="020F0502020204030204" pitchFamily="34" charset="0"/>
                <a:cs typeface="Times New Roman" panose="02020603050405020304" pitchFamily="18" charset="0"/>
              </a:rPr>
              <a:t>The limitations of the analysis: </a:t>
            </a:r>
            <a:r>
              <a:rPr lang="en-US" sz="1800" dirty="0">
                <a:effectLst/>
                <a:ea typeface="Calibri" panose="020F0502020204030204" pitchFamily="34" charset="0"/>
                <a:cs typeface="Times New Roman" panose="02020603050405020304" pitchFamily="18" charset="0"/>
              </a:rPr>
              <a:t>Data limitations and methodological weaknesses could have influenced the scope of the findings. This kind of limitation should, therefore, be recognized. This, in relation to decision-making effects and a way to ensure transparency while reporting, can be achieved.</a:t>
            </a:r>
          </a:p>
          <a:p>
            <a:pPr marL="0" marR="0">
              <a:lnSpc>
                <a:spcPct val="107000"/>
              </a:lnSpc>
              <a:spcBef>
                <a:spcPts val="0"/>
              </a:spcBef>
              <a:spcAft>
                <a:spcPts val="800"/>
              </a:spcAft>
            </a:pPr>
            <a:r>
              <a:rPr lang="en-US" sz="1800" u="none" strike="noStrike" dirty="0">
                <a:effectLst/>
                <a:ea typeface="Calibri" panose="020F0502020204030204" pitchFamily="34" charset="0"/>
                <a:cs typeface="Times New Roman" panose="02020603050405020304" pitchFamily="18" charset="0"/>
              </a:rPr>
              <a:t> </a:t>
            </a:r>
            <a:endParaRPr lang="en-US" sz="1800" dirty="0">
              <a:effectLst/>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b="1" dirty="0">
                <a:effectLst/>
                <a:ea typeface="Calibri" panose="020F0502020204030204" pitchFamily="34" charset="0"/>
                <a:cs typeface="Times New Roman" panose="02020603050405020304" pitchFamily="18" charset="0"/>
              </a:rPr>
              <a:t>Considerations for Future research: </a:t>
            </a:r>
            <a:r>
              <a:rPr lang="en-US" sz="1800" dirty="0">
                <a:effectLst/>
                <a:ea typeface="Calibri" panose="020F0502020204030204" pitchFamily="34" charset="0"/>
                <a:cs typeface="Times New Roman" panose="02020603050405020304" pitchFamily="18" charset="0"/>
              </a:rPr>
              <a:t>It should be taken into account that future researches could improve the methodology and that new variables can be sought in order to add greater richness in the analysis. Consider, too, long-term trends, bearing in mind that the market evolves incessantly.</a:t>
            </a:r>
          </a:p>
          <a:p>
            <a:endParaRPr lang="en-US" sz="1400" dirty="0"/>
          </a:p>
        </p:txBody>
      </p:sp>
      <p:pic>
        <p:nvPicPr>
          <p:cNvPr id="18" name="Graphic 17" descr="Microscope">
            <a:extLst>
              <a:ext uri="{FF2B5EF4-FFF2-40B4-BE49-F238E27FC236}">
                <a16:creationId xmlns:a16="http://schemas.microsoft.com/office/drawing/2014/main" id="{B635298E-F966-DDEE-805E-26EF5DC7E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0570" y="2084269"/>
            <a:ext cx="3135109" cy="3135109"/>
          </a:xfrm>
          <a:prstGeom prst="rect">
            <a:avLst/>
          </a:prstGeom>
        </p:spPr>
      </p:pic>
      <p:pic>
        <p:nvPicPr>
          <p:cNvPr id="4" name="Picture 3">
            <a:extLst>
              <a:ext uri="{FF2B5EF4-FFF2-40B4-BE49-F238E27FC236}">
                <a16:creationId xmlns:a16="http://schemas.microsoft.com/office/drawing/2014/main" id="{F3284CDE-E54D-A9F6-22A2-EA097B07CC27}"/>
              </a:ext>
            </a:extLst>
          </p:cNvPr>
          <p:cNvPicPr>
            <a:picLocks noChangeAspect="1"/>
          </p:cNvPicPr>
          <p:nvPr/>
        </p:nvPicPr>
        <p:blipFill>
          <a:blip r:embed="rId5"/>
          <a:stretch>
            <a:fillRect/>
          </a:stretch>
        </p:blipFill>
        <p:spPr>
          <a:xfrm>
            <a:off x="8101824" y="1973766"/>
            <a:ext cx="3383931" cy="3256156"/>
          </a:xfrm>
          <a:prstGeom prst="rect">
            <a:avLst/>
          </a:prstGeom>
        </p:spPr>
      </p:pic>
    </p:spTree>
    <p:extLst>
      <p:ext uri="{BB962C8B-B14F-4D97-AF65-F5344CB8AC3E}">
        <p14:creationId xmlns:p14="http://schemas.microsoft.com/office/powerpoint/2010/main" val="352689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49A0-E602-9A06-9D9B-52E604CD7497}"/>
              </a:ext>
            </a:extLst>
          </p:cNvPr>
          <p:cNvSpPr>
            <a:spLocks noGrp="1"/>
          </p:cNvSpPr>
          <p:nvPr>
            <p:ph type="title"/>
          </p:nvPr>
        </p:nvSpPr>
        <p:spPr>
          <a:xfrm>
            <a:off x="1097280" y="286603"/>
            <a:ext cx="10058400" cy="1450757"/>
          </a:xfrm>
        </p:spPr>
        <p:txBody>
          <a:bodyPr>
            <a:normAutofit/>
          </a:bodyPr>
          <a:lstStyle/>
          <a:p>
            <a:r>
              <a:rPr lang="en-US" sz="4000" b="1" dirty="0">
                <a:effectLst/>
                <a:latin typeface="+mn-lt"/>
                <a:ea typeface="Calibri" panose="020F0502020204030204" pitchFamily="34" charset="0"/>
                <a:cs typeface="Times New Roman" panose="02020603050405020304" pitchFamily="18" charset="0"/>
              </a:rPr>
              <a:t>Recommendation</a:t>
            </a:r>
            <a:br>
              <a:rPr lang="en-US" dirty="0">
                <a:effectLst/>
                <a:latin typeface="+mn-lt"/>
                <a:ea typeface="Calibri" panose="020F0502020204030204" pitchFamily="34" charset="0"/>
                <a:cs typeface="Times New Roman" panose="02020603050405020304" pitchFamily="18" charset="0"/>
              </a:rPr>
            </a:br>
            <a:endParaRPr lang="en-US" dirty="0">
              <a:latin typeface="+mn-lt"/>
            </a:endParaRPr>
          </a:p>
        </p:txBody>
      </p:sp>
      <p:graphicFrame>
        <p:nvGraphicFramePr>
          <p:cNvPr id="5" name="Content Placeholder 2">
            <a:extLst>
              <a:ext uri="{FF2B5EF4-FFF2-40B4-BE49-F238E27FC236}">
                <a16:creationId xmlns:a16="http://schemas.microsoft.com/office/drawing/2014/main" id="{28DF55DB-B1CC-EA8F-F8C1-490E3F5F54A4}"/>
              </a:ext>
            </a:extLst>
          </p:cNvPr>
          <p:cNvGraphicFramePr>
            <a:graphicFrameLocks noGrp="1"/>
          </p:cNvGraphicFramePr>
          <p:nvPr>
            <p:ph idx="1"/>
            <p:extLst>
              <p:ext uri="{D42A27DB-BD31-4B8C-83A1-F6EECF244321}">
                <p14:modId xmlns:p14="http://schemas.microsoft.com/office/powerpoint/2010/main" val="2140227439"/>
              </p:ext>
            </p:extLst>
          </p:nvPr>
        </p:nvGraphicFramePr>
        <p:xfrm>
          <a:off x="4639733" y="1845734"/>
          <a:ext cx="6515947"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39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941A5-3049-AE8C-FF04-6A7DB7C0F710}"/>
              </a:ext>
            </a:extLst>
          </p:cNvPr>
          <p:cNvSpPr>
            <a:spLocks noGrp="1"/>
          </p:cNvSpPr>
          <p:nvPr>
            <p:ph type="title"/>
          </p:nvPr>
        </p:nvSpPr>
        <p:spPr>
          <a:xfrm>
            <a:off x="1097280" y="286603"/>
            <a:ext cx="10058400" cy="1450757"/>
          </a:xfrm>
        </p:spPr>
        <p:txBody>
          <a:bodyPr>
            <a:normAutofit/>
          </a:bodyPr>
          <a:lstStyle/>
          <a:p>
            <a:r>
              <a:rPr lang="en-US" sz="4000" b="1" dirty="0">
                <a:effectLst/>
                <a:latin typeface="+mn-lt"/>
                <a:ea typeface="Calibri" panose="020F0502020204030204" pitchFamily="34" charset="0"/>
              </a:rPr>
              <a:t>Conclusion</a:t>
            </a:r>
            <a:endParaRPr lang="en-US" sz="4000" dirty="0">
              <a:latin typeface="+mn-lt"/>
            </a:endParaRPr>
          </a:p>
        </p:txBody>
      </p:sp>
      <p:pic>
        <p:nvPicPr>
          <p:cNvPr id="16" name="Graphic 15" descr="Stethoscope">
            <a:extLst>
              <a:ext uri="{FF2B5EF4-FFF2-40B4-BE49-F238E27FC236}">
                <a16:creationId xmlns:a16="http://schemas.microsoft.com/office/drawing/2014/main" id="{AD915D60-51B7-ED6D-9115-2120EABF90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6432" y="2104325"/>
            <a:ext cx="3094997" cy="3094997"/>
          </a:xfrm>
          <a:prstGeom prst="rect">
            <a:avLst/>
          </a:prstGeom>
        </p:spPr>
      </p:pic>
      <p:sp>
        <p:nvSpPr>
          <p:cNvPr id="17" name="Content Placeholder 2">
            <a:extLst>
              <a:ext uri="{FF2B5EF4-FFF2-40B4-BE49-F238E27FC236}">
                <a16:creationId xmlns:a16="http://schemas.microsoft.com/office/drawing/2014/main" id="{1B552563-5DB3-78D1-4399-38CEB743F1A0}"/>
              </a:ext>
            </a:extLst>
          </p:cNvPr>
          <p:cNvSpPr>
            <a:spLocks noGrp="1"/>
          </p:cNvSpPr>
          <p:nvPr>
            <p:ph idx="1"/>
          </p:nvPr>
        </p:nvSpPr>
        <p:spPr>
          <a:xfrm>
            <a:off x="4639733" y="1845734"/>
            <a:ext cx="6515947" cy="4023360"/>
          </a:xfrm>
        </p:spPr>
        <p:txBody>
          <a:bodyPr>
            <a:normAutofit/>
          </a:bodyPr>
          <a:lstStyle/>
          <a:p>
            <a:pPr>
              <a:buFont typeface="Wingdings" panose="05000000000000000000" pitchFamily="2" charset="2"/>
              <a:buChar char="q"/>
            </a:pPr>
            <a:r>
              <a:rPr lang="en-US" b="0" i="0" dirty="0">
                <a:effectLst/>
                <a:highlight>
                  <a:srgbClr val="FFFFFF"/>
                </a:highlight>
              </a:rPr>
              <a:t>The report identifies key areas for improvement in healthcare institutions based on metrics like gross revenue, total net income and inpatient </a:t>
            </a:r>
            <a:r>
              <a:rPr lang="en-US" b="0" i="0" dirty="0" err="1">
                <a:effectLst/>
                <a:highlight>
                  <a:srgbClr val="FFFFFF"/>
                </a:highlight>
              </a:rPr>
              <a:t>revnue</a:t>
            </a:r>
            <a:r>
              <a:rPr lang="en-US" b="0" i="0" dirty="0">
                <a:effectLst/>
                <a:highlight>
                  <a:srgbClr val="FFFFFF"/>
                </a:highlight>
              </a:rPr>
              <a:t>.</a:t>
            </a:r>
          </a:p>
          <a:p>
            <a:pPr>
              <a:buFont typeface="Wingdings" panose="05000000000000000000" pitchFamily="2" charset="2"/>
              <a:buChar char="q"/>
            </a:pPr>
            <a:r>
              <a:rPr lang="en-US" b="0" i="0" dirty="0">
                <a:effectLst/>
                <a:highlight>
                  <a:srgbClr val="FFFFFF"/>
                </a:highlight>
              </a:rPr>
              <a:t>Recommendations include deploying advanced billing systems, implementing cost control strategies, and investing in technology to enhance operational efficiency and financial stability.</a:t>
            </a:r>
          </a:p>
          <a:p>
            <a:pPr>
              <a:buFont typeface="Wingdings" panose="05000000000000000000" pitchFamily="2" charset="2"/>
              <a:buChar char="q"/>
            </a:pPr>
            <a:r>
              <a:rPr lang="en-US" b="0" i="0" dirty="0">
                <a:effectLst/>
                <a:highlight>
                  <a:srgbClr val="FFFFFF"/>
                </a:highlight>
              </a:rPr>
              <a:t>Emphasizing the value of data-driven strategies, the report underscores actionable and sustainable approaches for transformation in healthcare operations.</a:t>
            </a:r>
          </a:p>
          <a:p>
            <a:endParaRPr lang="en-US" dirty="0"/>
          </a:p>
        </p:txBody>
      </p:sp>
      <p:pic>
        <p:nvPicPr>
          <p:cNvPr id="6" name="Picture 5">
            <a:extLst>
              <a:ext uri="{FF2B5EF4-FFF2-40B4-BE49-F238E27FC236}">
                <a16:creationId xmlns:a16="http://schemas.microsoft.com/office/drawing/2014/main" id="{59CE9C75-75DA-24A7-8C9B-60AC4146A83B}"/>
              </a:ext>
            </a:extLst>
          </p:cNvPr>
          <p:cNvPicPr>
            <a:picLocks noChangeAspect="1"/>
          </p:cNvPicPr>
          <p:nvPr/>
        </p:nvPicPr>
        <p:blipFill>
          <a:blip r:embed="rId4"/>
          <a:stretch>
            <a:fillRect/>
          </a:stretch>
        </p:blipFill>
        <p:spPr>
          <a:xfrm>
            <a:off x="767681" y="2134641"/>
            <a:ext cx="3189248" cy="3191480"/>
          </a:xfrm>
          <a:prstGeom prst="rect">
            <a:avLst/>
          </a:prstGeom>
        </p:spPr>
      </p:pic>
    </p:spTree>
    <p:extLst>
      <p:ext uri="{BB962C8B-B14F-4D97-AF65-F5344CB8AC3E}">
        <p14:creationId xmlns:p14="http://schemas.microsoft.com/office/powerpoint/2010/main" val="249380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42" name="Straight Connector 41">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3" name="Rectangle 42">
            <a:extLst>
              <a:ext uri="{FF2B5EF4-FFF2-40B4-BE49-F238E27FC236}">
                <a16:creationId xmlns:a16="http://schemas.microsoft.com/office/drawing/2014/main" id="{EB1836F0-F9E0-4D93-9BDD-7EEC6EA05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B11BA3-3191-A2A4-1459-29C4A4A2CF68}"/>
              </a:ext>
            </a:extLst>
          </p:cNvPr>
          <p:cNvSpPr>
            <a:spLocks noGrp="1"/>
          </p:cNvSpPr>
          <p:nvPr>
            <p:ph type="title"/>
          </p:nvPr>
        </p:nvSpPr>
        <p:spPr>
          <a:xfrm>
            <a:off x="5289754" y="639097"/>
            <a:ext cx="6253317" cy="3686015"/>
          </a:xfrm>
        </p:spPr>
        <p:txBody>
          <a:bodyPr vert="horz" lIns="91440" tIns="45720" rIns="91440" bIns="45720" rtlCol="0" anchor="b">
            <a:normAutofit/>
          </a:bodyPr>
          <a:lstStyle/>
          <a:p>
            <a:r>
              <a:rPr lang="en-US" sz="8000">
                <a:solidFill>
                  <a:schemeClr val="tx1">
                    <a:lumMod val="85000"/>
                    <a:lumOff val="15000"/>
                  </a:schemeClr>
                </a:solidFill>
              </a:rPr>
              <a:t>Thank you</a:t>
            </a:r>
            <a:endParaRPr lang="en-US" sz="8000" dirty="0">
              <a:solidFill>
                <a:schemeClr val="tx1">
                  <a:lumMod val="85000"/>
                  <a:lumOff val="15000"/>
                </a:schemeClr>
              </a:solidFill>
            </a:endParaRPr>
          </a:p>
        </p:txBody>
      </p:sp>
      <p:pic>
        <p:nvPicPr>
          <p:cNvPr id="6" name="Graphic 5" descr="Smiling Face with No Fill">
            <a:extLst>
              <a:ext uri="{FF2B5EF4-FFF2-40B4-BE49-F238E27FC236}">
                <a16:creationId xmlns:a16="http://schemas.microsoft.com/office/drawing/2014/main" id="{E46A3BF0-E393-C76F-6E02-0876C93DB7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163529"/>
            <a:ext cx="4001315" cy="4001315"/>
          </a:xfrm>
          <a:prstGeom prst="rect">
            <a:avLst/>
          </a:prstGeom>
        </p:spPr>
      </p:pic>
      <p:cxnSp>
        <p:nvCxnSpPr>
          <p:cNvPr id="44" name="Straight Connector 43">
            <a:extLst>
              <a:ext uri="{FF2B5EF4-FFF2-40B4-BE49-F238E27FC236}">
                <a16:creationId xmlns:a16="http://schemas.microsoft.com/office/drawing/2014/main" id="{7A49EFD3-A806-4D59-99F1-AA9AFAE4E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071" y="4343400"/>
            <a:ext cx="5636107"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D2F28D1-82F9-40FE-935C-85ECF7660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6" name="Rectangle 45">
            <a:extLst>
              <a:ext uri="{FF2B5EF4-FFF2-40B4-BE49-F238E27FC236}">
                <a16:creationId xmlns:a16="http://schemas.microsoft.com/office/drawing/2014/main" id="{4B670E93-2F53-48FC-AB6C-E99E22D17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 name="Picture 2">
            <a:extLst>
              <a:ext uri="{FF2B5EF4-FFF2-40B4-BE49-F238E27FC236}">
                <a16:creationId xmlns:a16="http://schemas.microsoft.com/office/drawing/2014/main" id="{B0544F5E-7E41-CED0-FF19-5A266F513C14}"/>
              </a:ext>
            </a:extLst>
          </p:cNvPr>
          <p:cNvPicPr>
            <a:picLocks noChangeAspect="1"/>
          </p:cNvPicPr>
          <p:nvPr/>
        </p:nvPicPr>
        <p:blipFill>
          <a:blip r:embed="rId4"/>
          <a:stretch>
            <a:fillRect/>
          </a:stretch>
        </p:blipFill>
        <p:spPr>
          <a:xfrm>
            <a:off x="768848" y="967868"/>
            <a:ext cx="4328172" cy="4497257"/>
          </a:xfrm>
          <a:prstGeom prst="rect">
            <a:avLst/>
          </a:prstGeom>
        </p:spPr>
      </p:pic>
    </p:spTree>
    <p:extLst>
      <p:ext uri="{BB962C8B-B14F-4D97-AF65-F5344CB8AC3E}">
        <p14:creationId xmlns:p14="http://schemas.microsoft.com/office/powerpoint/2010/main" val="371199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A11789-4066-3E98-E1CE-6D15897D9D90}"/>
              </a:ext>
            </a:extLst>
          </p:cNvPr>
          <p:cNvSpPr>
            <a:spLocks noGrp="1"/>
          </p:cNvSpPr>
          <p:nvPr>
            <p:ph type="title"/>
          </p:nvPr>
        </p:nvSpPr>
        <p:spPr>
          <a:xfrm>
            <a:off x="492370" y="605896"/>
            <a:ext cx="3084844" cy="5646208"/>
          </a:xfrm>
        </p:spPr>
        <p:txBody>
          <a:bodyPr anchor="ctr">
            <a:normAutofit/>
          </a:bodyPr>
          <a:lstStyle/>
          <a:p>
            <a:r>
              <a:rPr lang="en-US" sz="4000" b="1" dirty="0">
                <a:solidFill>
                  <a:srgbClr val="FFFFFF"/>
                </a:solidFill>
                <a:latin typeface="+mn-lt"/>
                <a:cs typeface="Times New Roman" panose="02020603050405020304" pitchFamily="18" charset="0"/>
              </a:rPr>
              <a:t>Abstract</a:t>
            </a:r>
            <a:r>
              <a:rPr lang="en-US" sz="3600" b="1" u="sng" dirty="0">
                <a:solidFill>
                  <a:srgbClr val="FFFFFF"/>
                </a:solidFill>
                <a:latin typeface="Times New Roman" panose="02020603050405020304" pitchFamily="18" charset="0"/>
                <a:cs typeface="Times New Roman" panose="02020603050405020304" pitchFamily="18" charset="0"/>
              </a:rPr>
              <a:t> </a:t>
            </a:r>
            <a:endParaRPr lang="en-US" sz="3600" dirty="0">
              <a:solidFill>
                <a:srgbClr val="FFFFFF"/>
              </a:solidFill>
            </a:endParaRPr>
          </a:p>
        </p:txBody>
      </p:sp>
      <p:sp>
        <p:nvSpPr>
          <p:cNvPr id="16" name="Rectangle 15">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A6C82EA-8403-4B84-EE66-2D13701513BF}"/>
              </a:ext>
            </a:extLst>
          </p:cNvPr>
          <p:cNvSpPr>
            <a:spLocks noGrp="1"/>
          </p:cNvSpPr>
          <p:nvPr>
            <p:ph idx="1"/>
          </p:nvPr>
        </p:nvSpPr>
        <p:spPr>
          <a:xfrm>
            <a:off x="4742016" y="605896"/>
            <a:ext cx="6413663" cy="5646208"/>
          </a:xfrm>
        </p:spPr>
        <p:txBody>
          <a:bodyPr anchor="ctr">
            <a:norm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Analyzed healthcare facility data over multiple years to evaluate financial performance.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Significant variability in gross revenue, net income, and patient revenue across different types of facilities and regions.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Focus on improving operational efficiency in facilities with lower revenues and higher costs.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Compiled data from multiple healthcare facilities to assess trends in total income, operating expenses, and net income.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Provide actionable insights for enhancing financial stability and operational effectiveness in healthcare facilities.</a:t>
            </a:r>
          </a:p>
          <a:p>
            <a:endParaRPr lang="en-US" dirty="0"/>
          </a:p>
        </p:txBody>
      </p:sp>
    </p:spTree>
    <p:extLst>
      <p:ext uri="{BB962C8B-B14F-4D97-AF65-F5344CB8AC3E}">
        <p14:creationId xmlns:p14="http://schemas.microsoft.com/office/powerpoint/2010/main" val="2675565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D80B4-093E-C4CF-25C4-35AB53EB578E}"/>
              </a:ext>
            </a:extLst>
          </p:cNvPr>
          <p:cNvSpPr>
            <a:spLocks noGrp="1"/>
          </p:cNvSpPr>
          <p:nvPr>
            <p:ph type="title"/>
          </p:nvPr>
        </p:nvSpPr>
        <p:spPr>
          <a:xfrm>
            <a:off x="5181601" y="634946"/>
            <a:ext cx="6368142" cy="1450757"/>
          </a:xfrm>
        </p:spPr>
        <p:txBody>
          <a:bodyPr>
            <a:normAutofit/>
          </a:bodyPr>
          <a:lstStyle/>
          <a:p>
            <a:r>
              <a:rPr lang="en-US" sz="4000" b="1" dirty="0">
                <a:latin typeface="+mn-lt"/>
                <a:cs typeface="Times New Roman" panose="02020603050405020304" pitchFamily="18" charset="0"/>
              </a:rPr>
              <a:t>Introduction</a:t>
            </a:r>
            <a:br>
              <a:rPr lang="en-US" b="1" u="sng" dirty="0">
                <a:latin typeface="Times New Roman" panose="02020603050405020304" pitchFamily="18" charset="0"/>
                <a:cs typeface="Times New Roman" panose="02020603050405020304" pitchFamily="18" charset="0"/>
              </a:rPr>
            </a:br>
            <a:endParaRPr lang="en-US" dirty="0"/>
          </a:p>
        </p:txBody>
      </p:sp>
      <p:pic>
        <p:nvPicPr>
          <p:cNvPr id="5" name="Picture 4" descr="Digital financial graph">
            <a:extLst>
              <a:ext uri="{FF2B5EF4-FFF2-40B4-BE49-F238E27FC236}">
                <a16:creationId xmlns:a16="http://schemas.microsoft.com/office/drawing/2014/main" id="{73D445B9-4675-8325-A04A-7598B511117D}"/>
              </a:ext>
            </a:extLst>
          </p:cNvPr>
          <p:cNvPicPr>
            <a:picLocks noChangeAspect="1"/>
          </p:cNvPicPr>
          <p:nvPr/>
        </p:nvPicPr>
        <p:blipFill rotWithShape="1">
          <a:blip r:embed="rId2"/>
          <a:srcRect l="38589" r="23303"/>
          <a:stretch/>
        </p:blipFill>
        <p:spPr>
          <a:xfrm>
            <a:off x="20" y="-12128"/>
            <a:ext cx="4654276" cy="6870127"/>
          </a:xfrm>
          <a:prstGeom prst="rect">
            <a:avLst/>
          </a:prstGeom>
        </p:spPr>
      </p:pic>
      <p:cxnSp>
        <p:nvCxnSpPr>
          <p:cNvPr id="13"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C36CC7D-71F8-0C43-E13E-77116A5E6C5A}"/>
              </a:ext>
            </a:extLst>
          </p:cNvPr>
          <p:cNvSpPr>
            <a:spLocks noGrp="1"/>
          </p:cNvSpPr>
          <p:nvPr>
            <p:ph idx="1"/>
          </p:nvPr>
        </p:nvSpPr>
        <p:spPr>
          <a:xfrm>
            <a:off x="5181601" y="2198914"/>
            <a:ext cx="6368142" cy="3670180"/>
          </a:xfrm>
        </p:spPr>
        <p:txBody>
          <a:bodyPr>
            <a:normAutofit fontScale="92500" lnSpcReduction="10000"/>
          </a:bodyPr>
          <a:lstStyle/>
          <a:p>
            <a:r>
              <a:rPr lang="en-US" dirty="0"/>
              <a:t>The U.S. healthcare sector operates in a complex financial setting with different funding sources, regulatory challenges, and high costs. Financial stability is crucial for healthcare administrators to ensure quality care, address staff needs, and invest in necessary technology. This report analyzes the financial performance of over 106,000 health institutions from 2015 to 2021. It focuses on understanding the financial differences between rural and urban health facilities. The goal is to uncover factors that affect the financial health of these institutions and offer insights to help policymakers and strategists make informed decisions. This analysis is critical due to ongoing healthcare reforms and financial uncertainties brought by events like the COVID-19 pandemic.</a:t>
            </a:r>
            <a:br>
              <a:rPr lang="en-US" sz="1700" dirty="0"/>
            </a:br>
            <a:endParaRPr lang="en-US" sz="1700" dirty="0"/>
          </a:p>
        </p:txBody>
      </p:sp>
    </p:spTree>
    <p:extLst>
      <p:ext uri="{BB962C8B-B14F-4D97-AF65-F5344CB8AC3E}">
        <p14:creationId xmlns:p14="http://schemas.microsoft.com/office/powerpoint/2010/main" val="8607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6B82E-01E1-EB06-A6DB-ED032A5C1C94}"/>
              </a:ext>
            </a:extLst>
          </p:cNvPr>
          <p:cNvSpPr>
            <a:spLocks noGrp="1"/>
          </p:cNvSpPr>
          <p:nvPr>
            <p:ph type="title"/>
          </p:nvPr>
        </p:nvSpPr>
        <p:spPr>
          <a:xfrm>
            <a:off x="1097280" y="286603"/>
            <a:ext cx="10058400" cy="1450757"/>
          </a:xfrm>
        </p:spPr>
        <p:txBody>
          <a:bodyPr>
            <a:normAutofit/>
          </a:bodyPr>
          <a:lstStyle/>
          <a:p>
            <a:r>
              <a:rPr lang="en-US" sz="4000" b="1" dirty="0">
                <a:effectLst/>
                <a:latin typeface="+mn-lt"/>
                <a:ea typeface="Calibri" panose="020F0502020204030204" pitchFamily="34" charset="0"/>
                <a:cs typeface="Times New Roman" panose="02020603050405020304" pitchFamily="18" charset="0"/>
              </a:rPr>
              <a:t>Project Objectives</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9018A78C-4D81-E77D-68CE-47C96135DFCE}"/>
              </a:ext>
            </a:extLst>
          </p:cNvPr>
          <p:cNvGraphicFramePr>
            <a:graphicFrameLocks noGrp="1"/>
          </p:cNvGraphicFramePr>
          <p:nvPr>
            <p:ph idx="1"/>
            <p:extLst>
              <p:ext uri="{D42A27DB-BD31-4B8C-83A1-F6EECF244321}">
                <p14:modId xmlns:p14="http://schemas.microsoft.com/office/powerpoint/2010/main" val="438703340"/>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113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6" name="Rectangle 35">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8" name="Straight Connector 37">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5" name="Content Placeholder 4" descr="A diagram of data processing&#10;&#10;Description automatically generated">
            <a:extLst>
              <a:ext uri="{FF2B5EF4-FFF2-40B4-BE49-F238E27FC236}">
                <a16:creationId xmlns:a16="http://schemas.microsoft.com/office/drawing/2014/main" id="{0651ADBE-48AE-42B9-02C1-58FCE019A5D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660" r="23053" b="2"/>
          <a:stretch/>
        </p:blipFill>
        <p:spPr>
          <a:xfrm>
            <a:off x="570939" y="640080"/>
            <a:ext cx="6275667" cy="5577840"/>
          </a:xfrm>
          <a:prstGeom prst="rect">
            <a:avLst/>
          </a:prstGeom>
        </p:spPr>
      </p:pic>
      <p:sp>
        <p:nvSpPr>
          <p:cNvPr id="42" name="Rectangle 41">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1D4AD32-1DAB-F755-5FFC-E86EF33C4F14}"/>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000" b="1" dirty="0">
                <a:solidFill>
                  <a:srgbClr val="FFFFFF"/>
                </a:solidFill>
                <a:effectLst/>
                <a:latin typeface="+mn-lt"/>
              </a:rPr>
              <a:t>Methodology</a:t>
            </a:r>
            <a:endParaRPr lang="en-US" sz="4000" dirty="0">
              <a:solidFill>
                <a:srgbClr val="FFFFFF"/>
              </a:solidFill>
              <a:latin typeface="+mn-lt"/>
            </a:endParaRPr>
          </a:p>
        </p:txBody>
      </p:sp>
      <p:sp>
        <p:nvSpPr>
          <p:cNvPr id="44" name="Rectangle 43">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0626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8970F8A-3CCC-FE60-76E3-7F2CF5A0CE79}"/>
              </a:ext>
            </a:extLst>
          </p:cNvPr>
          <p:cNvSpPr>
            <a:spLocks noGrp="1"/>
          </p:cNvSpPr>
          <p:nvPr>
            <p:ph type="title"/>
          </p:nvPr>
        </p:nvSpPr>
        <p:spPr>
          <a:xfrm>
            <a:off x="492370" y="605896"/>
            <a:ext cx="3084844" cy="5646208"/>
          </a:xfrm>
        </p:spPr>
        <p:txBody>
          <a:bodyPr anchor="ctr">
            <a:normAutofit/>
          </a:bodyPr>
          <a:lstStyle/>
          <a:p>
            <a:r>
              <a:rPr lang="en-US" sz="4000" b="1" dirty="0">
                <a:solidFill>
                  <a:srgbClr val="FFFFFF"/>
                </a:solidFill>
                <a:latin typeface="+mn-lt"/>
                <a:cs typeface="Times New Roman" panose="02020603050405020304" pitchFamily="18" charset="0"/>
              </a:rPr>
              <a:t>Preprocessing</a:t>
            </a:r>
            <a:r>
              <a:rPr lang="en-US" sz="4000" b="1" u="sng" dirty="0">
                <a:solidFill>
                  <a:srgbClr val="FFFFFF"/>
                </a:solidFill>
                <a:latin typeface="+mn-lt"/>
                <a:cs typeface="Times New Roman" panose="02020603050405020304" pitchFamily="18" charset="0"/>
              </a:rPr>
              <a:t> </a:t>
            </a:r>
            <a:r>
              <a:rPr lang="en-US" sz="4000" b="1" dirty="0">
                <a:solidFill>
                  <a:srgbClr val="FFFFFF"/>
                </a:solidFill>
                <a:latin typeface="+mn-lt"/>
                <a:cs typeface="Times New Roman" panose="02020603050405020304" pitchFamily="18" charset="0"/>
              </a:rPr>
              <a:t>Steps</a:t>
            </a:r>
            <a:br>
              <a:rPr lang="en-US" sz="3600" b="1" u="sng" dirty="0">
                <a:solidFill>
                  <a:srgbClr val="FFFFFF"/>
                </a:solidFill>
                <a:latin typeface="Times New Roman" panose="02020603050405020304" pitchFamily="18" charset="0"/>
                <a:cs typeface="Times New Roman" panose="02020603050405020304" pitchFamily="18" charset="0"/>
              </a:rPr>
            </a:br>
            <a:endParaRPr lang="en-US" sz="3600" dirty="0">
              <a:solidFill>
                <a:srgbClr val="FFFFFF"/>
              </a:solidFill>
            </a:endParaRP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D74B2BA8-8C8E-0B45-77CE-64C6BA49CD0C}"/>
              </a:ext>
            </a:extLst>
          </p:cNvPr>
          <p:cNvSpPr>
            <a:spLocks noGrp="1"/>
          </p:cNvSpPr>
          <p:nvPr>
            <p:ph idx="1"/>
          </p:nvPr>
        </p:nvSpPr>
        <p:spPr>
          <a:xfrm>
            <a:off x="4742016" y="605896"/>
            <a:ext cx="6413663" cy="5646208"/>
          </a:xfrm>
        </p:spPr>
        <p:txBody>
          <a:bodyPr anchor="ctr">
            <a:normAutofit/>
          </a:bodyPr>
          <a:lstStyle/>
          <a:p>
            <a:pPr marL="0" indent="0">
              <a:buNone/>
            </a:pPr>
            <a:r>
              <a:rPr lang="en-US" b="1" dirty="0"/>
              <a:t>Datasets: </a:t>
            </a:r>
            <a:r>
              <a:rPr lang="en-US" dirty="0"/>
              <a:t>Using the panda module, the study simple merging cost report datasets from several years into a single data frame with a new column called "Year". </a:t>
            </a:r>
          </a:p>
          <a:p>
            <a:pPr marL="0" indent="0">
              <a:buNone/>
            </a:pPr>
            <a:r>
              <a:rPr lang="en-US" b="1" dirty="0"/>
              <a:t>Managing Missing Values: </a:t>
            </a:r>
            <a:r>
              <a:rPr lang="en-US" dirty="0"/>
              <a:t>Any columns with more than 50% missing values will be deleted from analysis, as will the occurrence in which those values are absent.</a:t>
            </a:r>
          </a:p>
          <a:p>
            <a:pPr marL="0" indent="0">
              <a:buNone/>
            </a:pPr>
            <a:r>
              <a:rPr lang="en-US" dirty="0"/>
              <a:t> </a:t>
            </a:r>
            <a:r>
              <a:rPr lang="en-US" b="1" dirty="0"/>
              <a:t>Duplicate Columns: </a:t>
            </a:r>
            <a:r>
              <a:rPr lang="en-US" dirty="0"/>
              <a:t>After the dataset was cleaned, any two columns containing the Identical information was found and eliminated.</a:t>
            </a:r>
          </a:p>
        </p:txBody>
      </p:sp>
    </p:spTree>
    <p:extLst>
      <p:ext uri="{BB962C8B-B14F-4D97-AF65-F5344CB8AC3E}">
        <p14:creationId xmlns:p14="http://schemas.microsoft.com/office/powerpoint/2010/main" val="186565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1B855F4-B056-9F35-2AAD-A3CEFE910F2D}"/>
              </a:ext>
            </a:extLst>
          </p:cNvPr>
          <p:cNvSpPr>
            <a:spLocks noGrp="1"/>
          </p:cNvSpPr>
          <p:nvPr>
            <p:ph type="title"/>
          </p:nvPr>
        </p:nvSpPr>
        <p:spPr>
          <a:xfrm>
            <a:off x="492370" y="605896"/>
            <a:ext cx="3084844" cy="5646208"/>
          </a:xfrm>
        </p:spPr>
        <p:txBody>
          <a:bodyPr anchor="ctr">
            <a:normAutofit/>
          </a:bodyPr>
          <a:lstStyle/>
          <a:p>
            <a:r>
              <a:rPr lang="en-US" sz="4000" b="1" dirty="0">
                <a:solidFill>
                  <a:srgbClr val="FFFFFF"/>
                </a:solidFill>
                <a:effectLst/>
                <a:latin typeface="+mn-lt"/>
                <a:ea typeface="Calibri" panose="020F0502020204030204" pitchFamily="34" charset="0"/>
              </a:rPr>
              <a:t>Analysis and Findings</a:t>
            </a:r>
            <a:endParaRPr lang="en-US" sz="4000" dirty="0">
              <a:solidFill>
                <a:srgbClr val="FFFFFF"/>
              </a:solidFill>
              <a:latin typeface="+mn-lt"/>
            </a:endParaRP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4B724A10-9213-2B46-D6E3-A798FFB6CF5A}"/>
              </a:ext>
            </a:extLst>
          </p:cNvPr>
          <p:cNvSpPr>
            <a:spLocks noGrp="1"/>
          </p:cNvSpPr>
          <p:nvPr>
            <p:ph idx="1"/>
          </p:nvPr>
        </p:nvSpPr>
        <p:spPr>
          <a:xfrm>
            <a:off x="4742016" y="605896"/>
            <a:ext cx="6413663" cy="5646208"/>
          </a:xfrm>
        </p:spPr>
        <p:txBody>
          <a:bodyPr anchor="ctr">
            <a:normAutofit lnSpcReduction="10000"/>
          </a:bodyPr>
          <a:lstStyle/>
          <a:p>
            <a:pPr marL="0" marR="0" indent="0">
              <a:spcBef>
                <a:spcPts val="0"/>
              </a:spcBef>
              <a:spcAft>
                <a:spcPts val="800"/>
              </a:spcAft>
              <a:buNone/>
            </a:pPr>
            <a:r>
              <a:rPr lang="en-US" dirty="0">
                <a:effectLst/>
                <a:ea typeface="Calibri" panose="020F0502020204030204" pitchFamily="34" charset="0"/>
                <a:cs typeface="Times New Roman" panose="02020603050405020304" pitchFamily="18" charset="0"/>
              </a:rPr>
              <a:t>The analysis of the healthcare facility data focused on several key areas, including financial performance, operational metrics, and regional differences. The use of statistical and machine learning techniques provided insights that are essential for strategic planning and operational improvements.</a:t>
            </a:r>
          </a:p>
          <a:p>
            <a:pPr marL="0" indent="0">
              <a:buNone/>
            </a:pPr>
            <a:r>
              <a:rPr lang="en-US" b="1" dirty="0"/>
              <a:t>Revenue and Expense Analysis</a:t>
            </a:r>
          </a:p>
          <a:p>
            <a:pPr>
              <a:buFont typeface="Arial" panose="020B0604020202020204" pitchFamily="34" charset="0"/>
              <a:buChar char="•"/>
            </a:pPr>
            <a:r>
              <a:rPr lang="en-US" dirty="0"/>
              <a:t> Significant differences in gross revenue and net income across regions and facility types.</a:t>
            </a:r>
          </a:p>
          <a:p>
            <a:pPr>
              <a:buFont typeface="Arial" panose="020B0604020202020204" pitchFamily="34" charset="0"/>
              <a:buChar char="•"/>
            </a:pPr>
            <a:r>
              <a:rPr lang="en-US" dirty="0"/>
              <a:t> Fluctuations in net income highlight the need for robust financial management.</a:t>
            </a:r>
          </a:p>
          <a:p>
            <a:pPr marL="0" indent="0">
              <a:buNone/>
            </a:pPr>
            <a:r>
              <a:rPr lang="en-US" b="1" dirty="0"/>
              <a:t>Operational Efficiency</a:t>
            </a:r>
          </a:p>
          <a:p>
            <a:pPr>
              <a:buFont typeface="Arial" panose="020B0604020202020204" pitchFamily="34" charset="0"/>
              <a:buChar char="•"/>
            </a:pPr>
            <a:r>
              <a:rPr lang="en-US" dirty="0"/>
              <a:t> Larger facilities have stabilized revenues but also higher expenses.</a:t>
            </a:r>
          </a:p>
          <a:p>
            <a:pPr>
              <a:buFont typeface="Arial" panose="020B0604020202020204" pitchFamily="34" charset="0"/>
              <a:buChar char="•"/>
            </a:pPr>
            <a:r>
              <a:rPr lang="en-US" dirty="0"/>
              <a:t> Operational efficiency directly correlates with profitability; more efficient facilities are more profitable.</a:t>
            </a:r>
          </a:p>
          <a:p>
            <a:pPr marL="0" marR="0">
              <a:spcBef>
                <a:spcPts val="0"/>
              </a:spcBef>
              <a:spcAft>
                <a:spcPts val="800"/>
              </a:spcAft>
            </a:pPr>
            <a:endParaRPr lang="en-US" sz="1900" dirty="0">
              <a:effectLst/>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900" dirty="0">
              <a:effectLst/>
              <a:ea typeface="Calibri" panose="020F0502020204030204" pitchFamily="34" charset="0"/>
              <a:cs typeface="Times New Roman" panose="02020603050405020304" pitchFamily="18" charset="0"/>
            </a:endParaRPr>
          </a:p>
          <a:p>
            <a:pPr marL="0" marR="0">
              <a:spcBef>
                <a:spcPts val="0"/>
              </a:spcBef>
              <a:spcAft>
                <a:spcPts val="800"/>
              </a:spcAft>
            </a:pPr>
            <a:endParaRPr lang="en-US" sz="1900" dirty="0">
              <a:ea typeface="Calibri" panose="020F0502020204030204" pitchFamily="34" charset="0"/>
              <a:cs typeface="Times New Roman" panose="02020603050405020304" pitchFamily="18" charset="0"/>
            </a:endParaRPr>
          </a:p>
          <a:p>
            <a:pPr marL="0" marR="0" indent="0">
              <a:spcBef>
                <a:spcPts val="0"/>
              </a:spcBef>
              <a:spcAft>
                <a:spcPts val="800"/>
              </a:spcAft>
              <a:buNone/>
            </a:pPr>
            <a:endParaRPr lang="en-US" sz="19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137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B83A46-D11A-EFCA-F64D-517BAC87E276}"/>
              </a:ext>
            </a:extLst>
          </p:cNvPr>
          <p:cNvSpPr>
            <a:spLocks noGrp="1"/>
          </p:cNvSpPr>
          <p:nvPr>
            <p:ph type="body" idx="1"/>
          </p:nvPr>
        </p:nvSpPr>
        <p:spPr>
          <a:xfrm>
            <a:off x="1097280" y="0"/>
            <a:ext cx="4937760" cy="2356701"/>
          </a:xfrm>
        </p:spPr>
        <p:txBody>
          <a:bodyPr>
            <a:normAutofit/>
          </a:bodyPr>
          <a:lstStyle/>
          <a:p>
            <a:r>
              <a:rPr lang="en-US" b="0" i="0" cap="none" dirty="0">
                <a:solidFill>
                  <a:srgbClr val="0D0D0D"/>
                </a:solidFill>
                <a:effectLst/>
                <a:highlight>
                  <a:srgbClr val="FFFFFF"/>
                </a:highlight>
              </a:rPr>
              <a:t>plot shows the distribution and variation of gross revenue across different years, helping to identify trends or significant changes in revenue generation.</a:t>
            </a:r>
            <a:endParaRPr lang="en-US" cap="none" dirty="0"/>
          </a:p>
        </p:txBody>
      </p:sp>
      <p:pic>
        <p:nvPicPr>
          <p:cNvPr id="10" name="Content Placeholder 9">
            <a:extLst>
              <a:ext uri="{FF2B5EF4-FFF2-40B4-BE49-F238E27FC236}">
                <a16:creationId xmlns:a16="http://schemas.microsoft.com/office/drawing/2014/main" id="{DFEB6355-D28F-2C53-2C5A-9F15369BCF44}"/>
              </a:ext>
            </a:extLst>
          </p:cNvPr>
          <p:cNvPicPr>
            <a:picLocks noGrp="1" noChangeAspect="1"/>
          </p:cNvPicPr>
          <p:nvPr>
            <p:ph sz="half" idx="2"/>
          </p:nvPr>
        </p:nvPicPr>
        <p:blipFill>
          <a:blip r:embed="rId2"/>
          <a:stretch>
            <a:fillRect/>
          </a:stretch>
        </p:blipFill>
        <p:spPr>
          <a:xfrm>
            <a:off x="1096963" y="2226365"/>
            <a:ext cx="4938712" cy="3869707"/>
          </a:xfrm>
        </p:spPr>
      </p:pic>
      <p:sp>
        <p:nvSpPr>
          <p:cNvPr id="5" name="Text Placeholder 4">
            <a:extLst>
              <a:ext uri="{FF2B5EF4-FFF2-40B4-BE49-F238E27FC236}">
                <a16:creationId xmlns:a16="http://schemas.microsoft.com/office/drawing/2014/main" id="{F551B1F6-F02A-F231-AA76-CFFFA85D6FBC}"/>
              </a:ext>
            </a:extLst>
          </p:cNvPr>
          <p:cNvSpPr>
            <a:spLocks noGrp="1"/>
          </p:cNvSpPr>
          <p:nvPr>
            <p:ph type="body" sz="quarter" idx="3"/>
          </p:nvPr>
        </p:nvSpPr>
        <p:spPr>
          <a:xfrm>
            <a:off x="6035040" y="0"/>
            <a:ext cx="5120640" cy="2582334"/>
          </a:xfrm>
        </p:spPr>
        <p:txBody>
          <a:bodyPr>
            <a:normAutofit/>
          </a:bodyPr>
          <a:lstStyle/>
          <a:p>
            <a:r>
              <a:rPr lang="en-US" b="0" i="0" cap="none" dirty="0">
                <a:solidFill>
                  <a:srgbClr val="0D0D0D"/>
                </a:solidFill>
                <a:effectLst/>
                <a:highlight>
                  <a:srgbClr val="FFFFFF"/>
                </a:highlight>
              </a:rPr>
              <a:t>graph illustrates the fluctuations in inpatient revenue over the years, which can be crucial for analyzing operational effectiveness.</a:t>
            </a:r>
            <a:endParaRPr lang="en-US" cap="none" dirty="0"/>
          </a:p>
        </p:txBody>
      </p:sp>
      <p:pic>
        <p:nvPicPr>
          <p:cNvPr id="12" name="Content Placeholder 11">
            <a:extLst>
              <a:ext uri="{FF2B5EF4-FFF2-40B4-BE49-F238E27FC236}">
                <a16:creationId xmlns:a16="http://schemas.microsoft.com/office/drawing/2014/main" id="{E3289E84-5A52-2F5A-94D3-21CBACD8DC63}"/>
              </a:ext>
            </a:extLst>
          </p:cNvPr>
          <p:cNvPicPr>
            <a:picLocks noGrp="1" noChangeAspect="1"/>
          </p:cNvPicPr>
          <p:nvPr>
            <p:ph sz="quarter" idx="4"/>
          </p:nvPr>
        </p:nvPicPr>
        <p:blipFill>
          <a:blip r:embed="rId3"/>
          <a:stretch>
            <a:fillRect/>
          </a:stretch>
        </p:blipFill>
        <p:spPr>
          <a:xfrm>
            <a:off x="6218238" y="2067339"/>
            <a:ext cx="4937125" cy="3770053"/>
          </a:xfrm>
        </p:spPr>
      </p:pic>
    </p:spTree>
    <p:extLst>
      <p:ext uri="{BB962C8B-B14F-4D97-AF65-F5344CB8AC3E}">
        <p14:creationId xmlns:p14="http://schemas.microsoft.com/office/powerpoint/2010/main" val="3457949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B83A46-D11A-EFCA-F64D-517BAC87E276}"/>
              </a:ext>
            </a:extLst>
          </p:cNvPr>
          <p:cNvSpPr>
            <a:spLocks noGrp="1"/>
          </p:cNvSpPr>
          <p:nvPr>
            <p:ph type="body" idx="1"/>
          </p:nvPr>
        </p:nvSpPr>
        <p:spPr>
          <a:xfrm>
            <a:off x="1097280" y="145775"/>
            <a:ext cx="4937760" cy="2352328"/>
          </a:xfrm>
        </p:spPr>
        <p:txBody>
          <a:bodyPr>
            <a:normAutofit/>
          </a:bodyPr>
          <a:lstStyle/>
          <a:p>
            <a:r>
              <a:rPr lang="en-US" b="0" i="0" cap="none" dirty="0">
                <a:solidFill>
                  <a:srgbClr val="0D0D0D"/>
                </a:solidFill>
                <a:effectLst/>
                <a:highlight>
                  <a:srgbClr val="FFFFFF"/>
                </a:highlight>
              </a:rPr>
              <a:t>the net income plot highlights the financial health of facilities year-over-year, pointing out years with unusual profits or losses.</a:t>
            </a:r>
            <a:endParaRPr lang="en-US" cap="none" dirty="0"/>
          </a:p>
        </p:txBody>
      </p:sp>
      <p:sp>
        <p:nvSpPr>
          <p:cNvPr id="5" name="Text Placeholder 4">
            <a:extLst>
              <a:ext uri="{FF2B5EF4-FFF2-40B4-BE49-F238E27FC236}">
                <a16:creationId xmlns:a16="http://schemas.microsoft.com/office/drawing/2014/main" id="{F551B1F6-F02A-F231-AA76-CFFFA85D6FBC}"/>
              </a:ext>
            </a:extLst>
          </p:cNvPr>
          <p:cNvSpPr>
            <a:spLocks noGrp="1"/>
          </p:cNvSpPr>
          <p:nvPr>
            <p:ph type="body" sz="quarter" idx="3"/>
          </p:nvPr>
        </p:nvSpPr>
        <p:spPr>
          <a:xfrm>
            <a:off x="6035040" y="145775"/>
            <a:ext cx="5120640" cy="2352328"/>
          </a:xfrm>
        </p:spPr>
        <p:txBody>
          <a:bodyPr>
            <a:normAutofit/>
          </a:bodyPr>
          <a:lstStyle/>
          <a:p>
            <a:r>
              <a:rPr lang="en-US" b="0" i="0" cap="none" dirty="0">
                <a:solidFill>
                  <a:srgbClr val="0D0D0D"/>
                </a:solidFill>
                <a:effectLst/>
                <a:highlight>
                  <a:srgbClr val="FFFFFF"/>
                </a:highlight>
              </a:rPr>
              <a:t>this visual depicts the changes in the number of beds available, indicating capacity expansions or reductions over time.</a:t>
            </a:r>
            <a:endParaRPr lang="en-US" cap="none" dirty="0"/>
          </a:p>
        </p:txBody>
      </p:sp>
      <p:pic>
        <p:nvPicPr>
          <p:cNvPr id="18" name="Content Placeholder 17">
            <a:extLst>
              <a:ext uri="{FF2B5EF4-FFF2-40B4-BE49-F238E27FC236}">
                <a16:creationId xmlns:a16="http://schemas.microsoft.com/office/drawing/2014/main" id="{AD665E35-BF18-1FF9-AE62-28E12DE2CEB3}"/>
              </a:ext>
            </a:extLst>
          </p:cNvPr>
          <p:cNvPicPr>
            <a:picLocks noGrp="1" noChangeAspect="1"/>
          </p:cNvPicPr>
          <p:nvPr>
            <p:ph sz="half" idx="2"/>
          </p:nvPr>
        </p:nvPicPr>
        <p:blipFill>
          <a:blip r:embed="rId2"/>
          <a:stretch>
            <a:fillRect/>
          </a:stretch>
        </p:blipFill>
        <p:spPr>
          <a:xfrm>
            <a:off x="1096963" y="1934817"/>
            <a:ext cx="4938712" cy="3864817"/>
          </a:xfrm>
        </p:spPr>
      </p:pic>
      <p:pic>
        <p:nvPicPr>
          <p:cNvPr id="20" name="Content Placeholder 19">
            <a:extLst>
              <a:ext uri="{FF2B5EF4-FFF2-40B4-BE49-F238E27FC236}">
                <a16:creationId xmlns:a16="http://schemas.microsoft.com/office/drawing/2014/main" id="{BAD64144-8312-87A8-382C-72FB5BD348E3}"/>
              </a:ext>
            </a:extLst>
          </p:cNvPr>
          <p:cNvPicPr>
            <a:picLocks noGrp="1" noChangeAspect="1"/>
          </p:cNvPicPr>
          <p:nvPr>
            <p:ph sz="quarter" idx="4"/>
          </p:nvPr>
        </p:nvPicPr>
        <p:blipFill>
          <a:blip r:embed="rId3"/>
          <a:stretch>
            <a:fillRect/>
          </a:stretch>
        </p:blipFill>
        <p:spPr>
          <a:xfrm>
            <a:off x="6218238" y="1934817"/>
            <a:ext cx="4937125" cy="3808663"/>
          </a:xfrm>
        </p:spPr>
      </p:pic>
    </p:spTree>
    <p:extLst>
      <p:ext uri="{BB962C8B-B14F-4D97-AF65-F5344CB8AC3E}">
        <p14:creationId xmlns:p14="http://schemas.microsoft.com/office/powerpoint/2010/main" val="166548558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99CC129E395AE45ABA097483B9C7598" ma:contentTypeVersion="4" ma:contentTypeDescription="Create a new document." ma:contentTypeScope="" ma:versionID="ba606b657f560b49a50f8aead2e91160">
  <xsd:schema xmlns:xsd="http://www.w3.org/2001/XMLSchema" xmlns:xs="http://www.w3.org/2001/XMLSchema" xmlns:p="http://schemas.microsoft.com/office/2006/metadata/properties" xmlns:ns3="c91f9356-30a8-424a-80ea-02be7597e1f2" targetNamespace="http://schemas.microsoft.com/office/2006/metadata/properties" ma:root="true" ma:fieldsID="5c251d308bbedcf09024590f94a92a22" ns3:_="">
    <xsd:import namespace="c91f9356-30a8-424a-80ea-02be7597e1f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1f9356-30a8-424a-80ea-02be7597e1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B72FF0-D1A6-4D7C-BA8C-E1FBCD1CE949}">
  <ds:schemaRefs>
    <ds:schemaRef ds:uri="http://purl.org/dc/term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http://www.w3.org/XML/1998/namespace"/>
    <ds:schemaRef ds:uri="http://schemas.microsoft.com/office/2006/metadata/properties"/>
    <ds:schemaRef ds:uri="c91f9356-30a8-424a-80ea-02be7597e1f2"/>
  </ds:schemaRefs>
</ds:datastoreItem>
</file>

<file path=customXml/itemProps2.xml><?xml version="1.0" encoding="utf-8"?>
<ds:datastoreItem xmlns:ds="http://schemas.openxmlformats.org/officeDocument/2006/customXml" ds:itemID="{6BE7EFCF-7023-40D1-99DF-CD916F05D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1f9356-30a8-424a-80ea-02be7597e1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5F5EC7-1E3E-4E93-A9BC-2C36D1229A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659</TotalTime>
  <Words>975</Words>
  <Application>Microsoft Office PowerPoint</Application>
  <PresentationFormat>Widescreen</PresentationFormat>
  <Paragraphs>59</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Calibri Light</vt:lpstr>
      <vt:lpstr>Times New Roman</vt:lpstr>
      <vt:lpstr>Wingdings</vt:lpstr>
      <vt:lpstr>Retrospect</vt:lpstr>
      <vt:lpstr>Comprehensive Report on Nursing Homes</vt:lpstr>
      <vt:lpstr>Abstract </vt:lpstr>
      <vt:lpstr>Introduction </vt:lpstr>
      <vt:lpstr>Project Objectives </vt:lpstr>
      <vt:lpstr>Methodology</vt:lpstr>
      <vt:lpstr>Preprocessing Steps </vt:lpstr>
      <vt:lpstr>Analysis and Findings</vt:lpstr>
      <vt:lpstr>PowerPoint Presentation</vt:lpstr>
      <vt:lpstr>PowerPoint Presentation</vt:lpstr>
      <vt:lpstr>Urban Facilities (U): Represented in blue, making up 72.5% of the total. This shows that the majority of the healthcare facilities in the dataset are located in urban areas.  Rural Facilities (R): Shown in orange, comprising 27.5% of the total. This indicates a smaller proportion of facilities are located in rural areas. </vt:lpstr>
      <vt:lpstr>PowerPoint Presentation</vt:lpstr>
      <vt:lpstr>PowerPoint Presentation</vt:lpstr>
      <vt:lpstr>PowerPoint Presentation</vt:lpstr>
      <vt:lpstr>Logistic Regression Model: 72.55% ROC AUC: : 0.5163909694260952 confusion matrix : ([241, 3789]                                     [293, 10551])   Decision Tree Model: 68.23% ROC AUC: 0.6066154523478924 confusion matrix : ([1778  2252]                                     [2472 8372])   Random Forest Model: 74.93% ROC AUC: 0.755302402764951 confusion matrix : ([1485 2545]                                    [1183 9661]) </vt:lpstr>
      <vt:lpstr>Discussion </vt:lpstr>
      <vt:lpstr>Recommendation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Gollapalle, Sri Sai Manogna</dc:creator>
  <cp:lastModifiedBy>Gollapalle, Sri Sai Manogna</cp:lastModifiedBy>
  <cp:revision>6</cp:revision>
  <dcterms:created xsi:type="dcterms:W3CDTF">2024-05-08T08:51:54Z</dcterms:created>
  <dcterms:modified xsi:type="dcterms:W3CDTF">2024-05-08T19:53:29Z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0x010100C99CC129E395AE45ABA097483B9C7598</vt:lpwstr>
  </property>
</Properties>
</file>