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181CCF-873C-42CC-8039-932345AD569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184099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81CCF-873C-42CC-8039-932345AD569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34491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81CCF-873C-42CC-8039-932345AD569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B63252-A04A-48D6-9C7E-4D2C8E8950F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2146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181CCF-873C-42CC-8039-932345AD569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8631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181CCF-873C-42CC-8039-932345AD569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B63252-A04A-48D6-9C7E-4D2C8E8950F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0499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181CCF-873C-42CC-8039-932345AD569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1505983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81CCF-873C-42CC-8039-932345AD569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461366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81CCF-873C-42CC-8039-932345AD569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159711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181CCF-873C-42CC-8039-932345AD569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271403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81CCF-873C-42CC-8039-932345AD569C}"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277848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81CCF-873C-42CC-8039-932345AD569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31507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181CCF-873C-42CC-8039-932345AD569C}"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427735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181CCF-873C-42CC-8039-932345AD569C}"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234562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81CCF-873C-42CC-8039-932345AD569C}"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413909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181CCF-873C-42CC-8039-932345AD569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32994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181CCF-873C-42CC-8039-932345AD569C}"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B63252-A04A-48D6-9C7E-4D2C8E8950F9}" type="slidenum">
              <a:rPr lang="en-IN" smtClean="0"/>
              <a:t>‹#›</a:t>
            </a:fld>
            <a:endParaRPr lang="en-IN"/>
          </a:p>
        </p:txBody>
      </p:sp>
    </p:spTree>
    <p:extLst>
      <p:ext uri="{BB962C8B-B14F-4D97-AF65-F5344CB8AC3E}">
        <p14:creationId xmlns:p14="http://schemas.microsoft.com/office/powerpoint/2010/main" val="390346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181CCF-873C-42CC-8039-932345AD569C}" type="datetimeFigureOut">
              <a:rPr lang="en-IN" smtClean="0"/>
              <a:t>18-04-2023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B63252-A04A-48D6-9C7E-4D2C8E8950F9}" type="slidenum">
              <a:rPr lang="en-IN" smtClean="0"/>
              <a:t>‹#›</a:t>
            </a:fld>
            <a:endParaRPr lang="en-IN"/>
          </a:p>
        </p:txBody>
      </p:sp>
    </p:spTree>
    <p:extLst>
      <p:ext uri="{BB962C8B-B14F-4D97-AF65-F5344CB8AC3E}">
        <p14:creationId xmlns:p14="http://schemas.microsoft.com/office/powerpoint/2010/main" val="49790550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334D-169F-6F5F-02CE-4CB2A4C030D2}"/>
              </a:ext>
            </a:extLst>
          </p:cNvPr>
          <p:cNvSpPr>
            <a:spLocks noGrp="1"/>
          </p:cNvSpPr>
          <p:nvPr>
            <p:ph type="ctrTitle"/>
          </p:nvPr>
        </p:nvSpPr>
        <p:spPr>
          <a:xfrm>
            <a:off x="1281953" y="611981"/>
            <a:ext cx="9144000" cy="3171125"/>
          </a:xfrm>
        </p:spPr>
        <p:txBody>
          <a:bodyPr>
            <a:normAutofit/>
          </a:bodyPr>
          <a:lstStyle/>
          <a:p>
            <a:r>
              <a:rPr lang="en-US" sz="4800" dirty="0">
                <a:latin typeface="Times New Roman" panose="02020603050405020304" pitchFamily="18" charset="0"/>
                <a:cs typeface="Times New Roman" panose="02020603050405020304" pitchFamily="18" charset="0"/>
              </a:rPr>
              <a:t>Hotel Booking Website using MERN Stack (React, Node.js, and MongoDB)</a:t>
            </a: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BBFD42-68E6-6A21-EDA0-58A0EBC741FE}"/>
              </a:ext>
            </a:extLst>
          </p:cNvPr>
          <p:cNvSpPr>
            <a:spLocks noGrp="1"/>
          </p:cNvSpPr>
          <p:nvPr>
            <p:ph type="subTitle" idx="1"/>
          </p:nvPr>
        </p:nvSpPr>
        <p:spPr>
          <a:xfrm>
            <a:off x="7987553" y="4410635"/>
            <a:ext cx="3517059" cy="1493027"/>
          </a:xfrm>
        </p:spPr>
        <p:txBody>
          <a:bodyPr/>
          <a:lstStyle/>
          <a:p>
            <a:r>
              <a:rPr lang="en-US" dirty="0"/>
              <a:t>Name :- Lekhraj Singh Dangi</a:t>
            </a:r>
          </a:p>
          <a:p>
            <a:r>
              <a:rPr lang="en-US" dirty="0"/>
              <a:t>Reg No :- 12017329</a:t>
            </a:r>
          </a:p>
          <a:p>
            <a:r>
              <a:rPr lang="en-US" dirty="0"/>
              <a:t>Roll No :- A27</a:t>
            </a:r>
            <a:endParaRPr lang="en-IN" dirty="0"/>
          </a:p>
        </p:txBody>
      </p:sp>
    </p:spTree>
    <p:extLst>
      <p:ext uri="{BB962C8B-B14F-4D97-AF65-F5344CB8AC3E}">
        <p14:creationId xmlns:p14="http://schemas.microsoft.com/office/powerpoint/2010/main" val="2632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8B53-A1DA-982C-1584-85AE240444B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EE44D06-8164-EE89-9F4D-C57D3CD6E7A5}"/>
              </a:ext>
            </a:extLst>
          </p:cNvPr>
          <p:cNvSpPr>
            <a:spLocks noGrp="1"/>
          </p:cNvSpPr>
          <p:nvPr>
            <p:ph idx="1"/>
          </p:nvPr>
        </p:nvSpPr>
        <p:spPr>
          <a:xfrm>
            <a:off x="2167871" y="2554880"/>
            <a:ext cx="8915400" cy="3679010"/>
          </a:xfrm>
        </p:spPr>
        <p:txBody>
          <a:bodyPr>
            <a:normAutofit/>
          </a:bodyPr>
          <a:lstStyle/>
          <a:p>
            <a:pPr marL="0" indent="0">
              <a:buNone/>
            </a:pPr>
            <a:r>
              <a:rPr lang="en-US" sz="2000" dirty="0"/>
              <a:t>The Hotel Booking website is a web-based application that allows users to search for hotels, view hotel details, make bookings, and manage their bookings. The application is built using the MERN stack, which includes React.js for the front-end user interface, Node.js and Express.js for the back-end server, and MongoDB for the database.</a:t>
            </a:r>
            <a:endParaRPr lang="en-IN" sz="2000" dirty="0"/>
          </a:p>
        </p:txBody>
      </p:sp>
    </p:spTree>
    <p:extLst>
      <p:ext uri="{BB962C8B-B14F-4D97-AF65-F5344CB8AC3E}">
        <p14:creationId xmlns:p14="http://schemas.microsoft.com/office/powerpoint/2010/main" val="45122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6350-B961-0E23-7BF8-8F8763D177A5}"/>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4133C80D-AC13-AEF0-91C3-E98E7E7F19FB}"/>
              </a:ext>
            </a:extLst>
          </p:cNvPr>
          <p:cNvSpPr>
            <a:spLocks noGrp="1"/>
          </p:cNvSpPr>
          <p:nvPr>
            <p:ph idx="1"/>
          </p:nvPr>
        </p:nvSpPr>
        <p:spPr>
          <a:xfrm>
            <a:off x="1981200" y="1586753"/>
            <a:ext cx="9523412" cy="4324469"/>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React.js: React.js is a popular JavaScript library for building user interfaces. It is used in this project to create the interactive user interface for the hotel booking website. React components are used to create reusable UI elements such as search forms, hotel cards, and booking forms.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Node.js: Node.js is a JavaScript runtime that allows developers to run JavaScript on the server-side. In this project, Node.js is used to build the back-end server that handles API requests from the front-end, communicates with the database, and performs business logic such as handling hotel bookings.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Express.js: Express.js is a popular web framework for Node.js that simplifies the development of server-side applications. It is used in this project to handle routing, create RESTful APIs, and manage middleware for handling authentication, validation, and error handling.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MongoDB: MongoDB is a NoSQL database that stores data in JSON-like documents. It is used in this project to store hotel and booking data. MongoDB's flexibility and scalability make it suitable for handling large amounts of data in a fast and efficient manner.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Mongoose: Mongoose is a popular MongoDB library for Node.js that provides a higher-level abstraction for working with MongoDB. It is used in this project to define data models, perform CRUD (Create, Read, Update, Delete) operations, and establish relationships between data entities such as hotels and bookings.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37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16968-2E55-144C-8643-C63AD2A5B144}"/>
              </a:ext>
            </a:extLst>
          </p:cNvPr>
          <p:cNvSpPr txBox="1"/>
          <p:nvPr/>
        </p:nvSpPr>
        <p:spPr>
          <a:xfrm>
            <a:off x="1649505" y="363915"/>
            <a:ext cx="9995647" cy="6494085"/>
          </a:xfrm>
          <a:prstGeom prst="rect">
            <a:avLst/>
          </a:prstGeom>
          <a:noFill/>
        </p:spPr>
        <p:txBody>
          <a:bodyPr wrap="square" rtlCol="0">
            <a:spAutoFit/>
          </a:bodyPr>
          <a:lstStyle/>
          <a:p>
            <a:r>
              <a:rPr lang="en-US" sz="1600" b="1" i="0" dirty="0">
                <a:solidFill>
                  <a:srgbClr val="374151"/>
                </a:solidFill>
                <a:effectLst/>
                <a:latin typeface="Times New Roman" panose="02020603050405020304" pitchFamily="18" charset="0"/>
                <a:cs typeface="Times New Roman" panose="02020603050405020304" pitchFamily="18" charset="0"/>
              </a:rPr>
              <a:t>React Stripe Checkout </a:t>
            </a:r>
            <a:r>
              <a:rPr lang="en-US" sz="1600" b="0" i="0" dirty="0">
                <a:solidFill>
                  <a:srgbClr val="374151"/>
                </a:solidFill>
                <a:effectLst/>
                <a:latin typeface="Times New Roman" panose="02020603050405020304" pitchFamily="18" charset="0"/>
                <a:cs typeface="Times New Roman" panose="02020603050405020304" pitchFamily="18" charset="0"/>
              </a:rPr>
              <a:t>is a pre-built and customizable React component that simplifies the integration of Stripe's payment processing capabilities into a React web application. It provides a high-level abstraction that handles the complexities of working with Stripe's API and allows developers to easily create a checkout flow for collecting payments from users.</a:t>
            </a: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0" i="0" dirty="0">
                <a:solidFill>
                  <a:srgbClr val="374151"/>
                </a:solidFill>
                <a:effectLst/>
                <a:latin typeface="Times New Roman" panose="02020603050405020304" pitchFamily="18" charset="0"/>
                <a:cs typeface="Times New Roman" panose="02020603050405020304" pitchFamily="18" charset="0"/>
              </a:rPr>
              <a:t>An </a:t>
            </a:r>
            <a:r>
              <a:rPr lang="en-US" sz="1600" b="1" i="0" dirty="0">
                <a:solidFill>
                  <a:srgbClr val="374151"/>
                </a:solidFill>
                <a:effectLst/>
                <a:latin typeface="Times New Roman" panose="02020603050405020304" pitchFamily="18" charset="0"/>
                <a:cs typeface="Times New Roman" panose="02020603050405020304" pitchFamily="18" charset="0"/>
              </a:rPr>
              <a:t>API (Application Programming Interface) </a:t>
            </a:r>
            <a:r>
              <a:rPr lang="en-US" sz="1600" b="0" i="0" dirty="0">
                <a:solidFill>
                  <a:srgbClr val="374151"/>
                </a:solidFill>
                <a:effectLst/>
                <a:latin typeface="Times New Roman" panose="02020603050405020304" pitchFamily="18" charset="0"/>
                <a:cs typeface="Times New Roman" panose="02020603050405020304" pitchFamily="18" charset="0"/>
              </a:rPr>
              <a:t>is a set of rules and conventions that allows software applications to communicate and interact with each other.</a:t>
            </a: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1" i="0" dirty="0">
                <a:solidFill>
                  <a:srgbClr val="374151"/>
                </a:solidFill>
                <a:effectLst/>
                <a:latin typeface="Times New Roman" panose="02020603050405020304" pitchFamily="18" charset="0"/>
                <a:cs typeface="Times New Roman" panose="02020603050405020304" pitchFamily="18" charset="0"/>
              </a:rPr>
              <a:t>React Router DOM</a:t>
            </a:r>
            <a:r>
              <a:rPr lang="en-US" sz="1600" b="0" i="0" dirty="0">
                <a:solidFill>
                  <a:srgbClr val="374151"/>
                </a:solidFill>
                <a:effectLst/>
                <a:latin typeface="Times New Roman" panose="02020603050405020304" pitchFamily="18" charset="0"/>
                <a:cs typeface="Times New Roman" panose="02020603050405020304" pitchFamily="18" charset="0"/>
              </a:rPr>
              <a:t> is a popular routing library for React applications that allows developers to implement client-side routing</a:t>
            </a: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1" i="0" dirty="0">
                <a:solidFill>
                  <a:srgbClr val="374151"/>
                </a:solidFill>
                <a:effectLst/>
                <a:latin typeface="Times New Roman" panose="02020603050405020304" pitchFamily="18" charset="0"/>
                <a:cs typeface="Times New Roman" panose="02020603050405020304" pitchFamily="18" charset="0"/>
              </a:rPr>
              <a:t>Moment</a:t>
            </a:r>
            <a:r>
              <a:rPr lang="en-US" sz="1600" b="0" i="0" dirty="0">
                <a:solidFill>
                  <a:srgbClr val="374151"/>
                </a:solidFill>
                <a:effectLst/>
                <a:latin typeface="Times New Roman" panose="02020603050405020304" pitchFamily="18" charset="0"/>
                <a:cs typeface="Times New Roman" panose="02020603050405020304" pitchFamily="18" charset="0"/>
              </a:rPr>
              <a:t> is a popular JavaScript library for handling, formatting, and manipulating dates and times</a:t>
            </a: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1" i="0" dirty="0" err="1">
                <a:solidFill>
                  <a:srgbClr val="374151"/>
                </a:solidFill>
                <a:effectLst/>
                <a:latin typeface="Times New Roman" panose="02020603050405020304" pitchFamily="18" charset="0"/>
                <a:cs typeface="Times New Roman" panose="02020603050405020304" pitchFamily="18" charset="0"/>
              </a:rPr>
              <a:t>Axios</a:t>
            </a:r>
            <a:r>
              <a:rPr lang="en-US" sz="1600" b="0" i="0" dirty="0">
                <a:solidFill>
                  <a:srgbClr val="374151"/>
                </a:solidFill>
                <a:effectLst/>
                <a:latin typeface="Times New Roman" panose="02020603050405020304" pitchFamily="18" charset="0"/>
                <a:cs typeface="Times New Roman" panose="02020603050405020304" pitchFamily="18" charset="0"/>
              </a:rPr>
              <a:t> is a popular JavaScript library used for making HTTP requests from web browsers or Node.js environments. It provides a simple and convenient way to send and receive data to/from APIs or servers</a:t>
            </a: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1" i="0" dirty="0" err="1">
                <a:solidFill>
                  <a:srgbClr val="374151"/>
                </a:solidFill>
                <a:effectLst/>
                <a:latin typeface="Times New Roman" panose="02020603050405020304" pitchFamily="18" charset="0"/>
                <a:cs typeface="Times New Roman" panose="02020603050405020304" pitchFamily="18" charset="0"/>
              </a:rPr>
              <a:t>SweetAlert</a:t>
            </a:r>
            <a:r>
              <a:rPr lang="en-US" sz="1600" b="1" i="0" dirty="0">
                <a:solidFill>
                  <a:srgbClr val="374151"/>
                </a:solidFill>
                <a:effectLst/>
                <a:latin typeface="Times New Roman" panose="02020603050405020304" pitchFamily="18" charset="0"/>
                <a:cs typeface="Times New Roman" panose="02020603050405020304" pitchFamily="18" charset="0"/>
              </a:rPr>
              <a:t> </a:t>
            </a:r>
            <a:r>
              <a:rPr lang="en-US" sz="1600" b="0" i="0" dirty="0">
                <a:solidFill>
                  <a:srgbClr val="374151"/>
                </a:solidFill>
                <a:effectLst/>
                <a:latin typeface="Times New Roman" panose="02020603050405020304" pitchFamily="18" charset="0"/>
                <a:cs typeface="Times New Roman" panose="02020603050405020304" pitchFamily="18" charset="0"/>
              </a:rPr>
              <a:t>is a JavaScript library that provides customizable, attractive, and responsive alert and modal dialogs for displaying notifications, prompts, and confirmations in web applications</a:t>
            </a: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1" i="0" dirty="0">
                <a:solidFill>
                  <a:srgbClr val="374151"/>
                </a:solidFill>
                <a:effectLst/>
                <a:latin typeface="Times New Roman" panose="02020603050405020304" pitchFamily="18" charset="0"/>
                <a:cs typeface="Times New Roman" panose="02020603050405020304" pitchFamily="18" charset="0"/>
              </a:rPr>
              <a:t>React Spinners </a:t>
            </a:r>
            <a:r>
              <a:rPr lang="en-US" sz="1600" b="0" i="0" dirty="0">
                <a:solidFill>
                  <a:srgbClr val="374151"/>
                </a:solidFill>
                <a:effectLst/>
                <a:latin typeface="Times New Roman" panose="02020603050405020304" pitchFamily="18" charset="0"/>
                <a:cs typeface="Times New Roman" panose="02020603050405020304" pitchFamily="18" charset="0"/>
              </a:rPr>
              <a:t>is a pre-built and customizable React component library that provides a variety of animated loading spinners or loaders that can be easily added to React applications to indicate that content is being loaded or processed</a:t>
            </a: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1" i="0" dirty="0">
                <a:solidFill>
                  <a:srgbClr val="374151"/>
                </a:solidFill>
                <a:effectLst/>
                <a:latin typeface="Times New Roman" panose="02020603050405020304" pitchFamily="18" charset="0"/>
                <a:cs typeface="Times New Roman" panose="02020603050405020304" pitchFamily="18" charset="0"/>
              </a:rPr>
              <a:t>React Bootstrap </a:t>
            </a:r>
            <a:r>
              <a:rPr lang="en-US" sz="1600" b="0" i="0" dirty="0">
                <a:solidFill>
                  <a:srgbClr val="374151"/>
                </a:solidFill>
                <a:effectLst/>
                <a:latin typeface="Times New Roman" panose="02020603050405020304" pitchFamily="18" charset="0"/>
                <a:cs typeface="Times New Roman" panose="02020603050405020304" pitchFamily="18" charset="0"/>
              </a:rPr>
              <a:t>is a popular UI framework that provides pre-built and customizable Bootstrap components for building responsive and modern user interfaces in React applications</a:t>
            </a:r>
          </a:p>
          <a:p>
            <a:endParaRPr lang="en-US" sz="1600" dirty="0">
              <a:solidFill>
                <a:srgbClr val="374151"/>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40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54ECB6-8D2C-8CE0-CD44-2DF62A0B42A5}"/>
              </a:ext>
            </a:extLst>
          </p:cNvPr>
          <p:cNvSpPr txBox="1"/>
          <p:nvPr/>
        </p:nvSpPr>
        <p:spPr>
          <a:xfrm>
            <a:off x="1658470" y="923366"/>
            <a:ext cx="9403977" cy="3785652"/>
          </a:xfrm>
          <a:prstGeom prst="rect">
            <a:avLst/>
          </a:prstGeom>
          <a:noFill/>
        </p:spPr>
        <p:txBody>
          <a:bodyPr wrap="square" rtlCol="0">
            <a:spAutoFit/>
          </a:bodyPr>
          <a:lstStyle/>
          <a:p>
            <a:r>
              <a:rPr lang="en-US" sz="1600" b="1" i="0" dirty="0" err="1">
                <a:solidFill>
                  <a:srgbClr val="374151"/>
                </a:solidFill>
                <a:effectLst/>
                <a:latin typeface="Times New Roman" panose="02020603050405020304" pitchFamily="18" charset="0"/>
                <a:cs typeface="Times New Roman" panose="02020603050405020304" pitchFamily="18" charset="0"/>
              </a:rPr>
              <a:t>useState</a:t>
            </a:r>
            <a:r>
              <a:rPr lang="en-US" sz="1600" b="0" i="0" dirty="0">
                <a:solidFill>
                  <a:srgbClr val="374151"/>
                </a:solidFill>
                <a:effectLst/>
                <a:latin typeface="Times New Roman" panose="02020603050405020304" pitchFamily="18" charset="0"/>
                <a:cs typeface="Times New Roman" panose="02020603050405020304" pitchFamily="18" charset="0"/>
              </a:rPr>
              <a:t> and </a:t>
            </a:r>
            <a:r>
              <a:rPr lang="en-US" sz="1600" b="1" i="0" dirty="0" err="1">
                <a:solidFill>
                  <a:srgbClr val="374151"/>
                </a:solidFill>
                <a:effectLst/>
                <a:latin typeface="Times New Roman" panose="02020603050405020304" pitchFamily="18" charset="0"/>
                <a:cs typeface="Times New Roman" panose="02020603050405020304" pitchFamily="18" charset="0"/>
              </a:rPr>
              <a:t>useEffect</a:t>
            </a:r>
            <a:r>
              <a:rPr lang="en-US" sz="1600" b="0" i="0" dirty="0">
                <a:solidFill>
                  <a:srgbClr val="374151"/>
                </a:solidFill>
                <a:effectLst/>
                <a:latin typeface="Times New Roman" panose="02020603050405020304" pitchFamily="18" charset="0"/>
                <a:cs typeface="Times New Roman" panose="02020603050405020304" pitchFamily="18" charset="0"/>
              </a:rPr>
              <a:t> are two hooks in React that are used for managing state and side effects in functional components, respectively. </a:t>
            </a:r>
            <a:r>
              <a:rPr lang="en-US" sz="1600" b="0" i="0" dirty="0" err="1">
                <a:solidFill>
                  <a:srgbClr val="374151"/>
                </a:solidFill>
                <a:effectLst/>
                <a:latin typeface="Times New Roman" panose="02020603050405020304" pitchFamily="18" charset="0"/>
                <a:cs typeface="Times New Roman" panose="02020603050405020304" pitchFamily="18" charset="0"/>
              </a:rPr>
              <a:t>useState</a:t>
            </a:r>
            <a:r>
              <a:rPr lang="en-US" sz="1600" b="0" i="0" dirty="0">
                <a:solidFill>
                  <a:srgbClr val="374151"/>
                </a:solidFill>
                <a:effectLst/>
                <a:latin typeface="Times New Roman" panose="02020603050405020304" pitchFamily="18" charset="0"/>
                <a:cs typeface="Times New Roman" panose="02020603050405020304" pitchFamily="18" charset="0"/>
              </a:rPr>
              <a:t> allows for adding state to functional components, while </a:t>
            </a:r>
            <a:r>
              <a:rPr lang="en-US" sz="1600" b="0" i="0" dirty="0" err="1">
                <a:solidFill>
                  <a:srgbClr val="374151"/>
                </a:solidFill>
                <a:effectLst/>
                <a:latin typeface="Times New Roman" panose="02020603050405020304" pitchFamily="18" charset="0"/>
                <a:cs typeface="Times New Roman" panose="02020603050405020304" pitchFamily="18" charset="0"/>
              </a:rPr>
              <a:t>useEffect</a:t>
            </a:r>
            <a:r>
              <a:rPr lang="en-US" sz="1600" b="0" i="0" dirty="0">
                <a:solidFill>
                  <a:srgbClr val="374151"/>
                </a:solidFill>
                <a:effectLst/>
                <a:latin typeface="Times New Roman" panose="02020603050405020304" pitchFamily="18" charset="0"/>
                <a:cs typeface="Times New Roman" panose="02020603050405020304" pitchFamily="18" charset="0"/>
              </a:rPr>
              <a:t> is used for handling side effects, such as fetching data, subscribing to events, or updating the DOM</a:t>
            </a:r>
          </a:p>
          <a:p>
            <a:endParaRPr lang="en-US" sz="1600" dirty="0">
              <a:solidFill>
                <a:srgbClr val="374151"/>
              </a:solidFill>
              <a:latin typeface="Times New Roman" panose="02020603050405020304" pitchFamily="18" charset="0"/>
              <a:cs typeface="Times New Roman" panose="02020603050405020304" pitchFamily="18" charset="0"/>
            </a:endParaRPr>
          </a:p>
          <a:p>
            <a:r>
              <a:rPr lang="en-US" sz="1600" b="0" i="0" dirty="0">
                <a:solidFill>
                  <a:srgbClr val="374151"/>
                </a:solidFill>
                <a:effectLst/>
                <a:latin typeface="Times New Roman" panose="02020603050405020304" pitchFamily="18" charset="0"/>
                <a:cs typeface="Times New Roman" panose="02020603050405020304" pitchFamily="18" charset="0"/>
              </a:rPr>
              <a:t>A </a:t>
            </a:r>
            <a:r>
              <a:rPr lang="en-US" sz="1600" b="1" i="0" dirty="0">
                <a:solidFill>
                  <a:srgbClr val="374151"/>
                </a:solidFill>
                <a:effectLst/>
                <a:latin typeface="Times New Roman" panose="02020603050405020304" pitchFamily="18" charset="0"/>
                <a:cs typeface="Times New Roman" panose="02020603050405020304" pitchFamily="18" charset="0"/>
              </a:rPr>
              <a:t>proxy</a:t>
            </a:r>
            <a:r>
              <a:rPr lang="en-US" sz="1600" b="0" i="0" dirty="0">
                <a:solidFill>
                  <a:srgbClr val="374151"/>
                </a:solidFill>
                <a:effectLst/>
                <a:latin typeface="Times New Roman" panose="02020603050405020304" pitchFamily="18" charset="0"/>
                <a:cs typeface="Times New Roman" panose="02020603050405020304" pitchFamily="18" charset="0"/>
              </a:rPr>
              <a:t> is an intermediary server or software that acts as a mediator between clients and servers, facilitating communication and interaction between them. Proxies are used for various purposes, such as routing network traffic, enhancing security, caching, load balancing, and anonymizing requests, among others.</a:t>
            </a:r>
            <a:endParaRPr lang="en-US" sz="1600" dirty="0">
              <a:solidFill>
                <a:srgbClr val="374151"/>
              </a:solidFill>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useUnifiedTopology</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It is an option in MongoDB's Node.js driver that enables the use of the new Server Discovery and Monitoring engine for handling replica set and sharded cluster topologies.</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useNewUrlParser</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It is an option in MongoDB's Node.js driver that allows the use of the new URL parser for parsing MongoDB connection strings, which provides improved support for handling special characters and password encoding.</a:t>
            </a:r>
          </a:p>
          <a:p>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9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076E-6CBE-E240-7D28-069DEA8F5BDA}"/>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6997186C-8416-184B-3E25-E03A5A8B195A}"/>
              </a:ext>
            </a:extLst>
          </p:cNvPr>
          <p:cNvSpPr>
            <a:spLocks noGrp="1"/>
          </p:cNvSpPr>
          <p:nvPr>
            <p:ph idx="1"/>
          </p:nvPr>
        </p:nvSpPr>
        <p:spPr>
          <a:xfrm>
            <a:off x="2499565" y="1586753"/>
            <a:ext cx="8915400" cy="436032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Hotel Search: Users can search for hotels by location, dates, and other criteria. The app displays a list of hotels that match the search criteria, along with their details such as name, image, price, and rating.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Hotel Details: Users can view detailed information about a hotel, including its amenities, room types, and availability. The app displays hotel images, description, and reviews from other users.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Booking Management: Users can create, view, update, and cancel hotel bookings. The app allows users to select room types, specify check-in and check-out dates, and provides a summary of the booking details before confirming the booking.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Authentication and Authorization: The app includes user authentication and authorization features. Users can sign up, sign in, and sign out. Only authenticated users can create and manage bookings. Authentication is implemented using JWT (JSON Web Tokens) for secure authentication and authorization.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Error Handling: The app includes error handling to provide a smooth user experience. It displays error messages for invalid input, server errors, and other issues that may occur during the booking process.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13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EE0A-02DE-24E2-D13E-E1796758092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3676989-3B5B-CF2E-5C32-137311FDAA92}"/>
              </a:ext>
            </a:extLst>
          </p:cNvPr>
          <p:cNvSpPr>
            <a:spLocks noGrp="1"/>
          </p:cNvSpPr>
          <p:nvPr>
            <p:ph idx="1"/>
          </p:nvPr>
        </p:nvSpPr>
        <p:spPr/>
        <p:txBody>
          <a:bodyPr/>
          <a:lstStyle/>
          <a:p>
            <a:pPr marL="0" indent="0">
              <a:buNone/>
            </a:pPr>
            <a:r>
              <a:rPr lang="en-US" dirty="0"/>
              <a:t>The Hotel Booking App developed using the MERN stack is a fully functional web application that allows users to search for hotels, view hotel details, and make bookings. It includes authentication and authorization features for secure user management and error handling for smooth user experience. The MERN stack provides a robust and scalable framework for building modern web applications with JavaScript technologies.</a:t>
            </a:r>
            <a:endParaRPr lang="en-IN" dirty="0"/>
          </a:p>
        </p:txBody>
      </p:sp>
    </p:spTree>
    <p:extLst>
      <p:ext uri="{BB962C8B-B14F-4D97-AF65-F5344CB8AC3E}">
        <p14:creationId xmlns:p14="http://schemas.microsoft.com/office/powerpoint/2010/main" val="28130314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318</TotalTime>
  <Words>1070</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Wisp</vt:lpstr>
      <vt:lpstr>Hotel Booking Website using MERN Stack (React, Node.js, and MongoDB) </vt:lpstr>
      <vt:lpstr>Introduction</vt:lpstr>
      <vt:lpstr>Technologies Used</vt:lpstr>
      <vt:lpstr>PowerPoint Presentation</vt:lpstr>
      <vt:lpstr>PowerPoint Presentation</vt:lpstr>
      <vt:lpstr>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App using MERN Stack (React, Node.js, and MongoDB) </dc:title>
  <dc:creator>Lekhraj Singh Dangi</dc:creator>
  <cp:lastModifiedBy>Lekhraj Singh Dangi</cp:lastModifiedBy>
  <cp:revision>3</cp:revision>
  <dcterms:created xsi:type="dcterms:W3CDTF">2023-04-17T13:38:41Z</dcterms:created>
  <dcterms:modified xsi:type="dcterms:W3CDTF">2023-04-18T05:24:34Z</dcterms:modified>
</cp:coreProperties>
</file>