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9" r:id="rId6"/>
    <p:sldId id="258" r:id="rId7"/>
    <p:sldId id="263" r:id="rId8"/>
    <p:sldId id="262" r:id="rId9"/>
    <p:sldId id="265" r:id="rId10"/>
    <p:sldId id="264" r:id="rId11"/>
    <p:sldId id="266" r:id="rId12"/>
    <p:sldId id="268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792" autoAdjust="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What are Microservices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Benefits of microservices</a:t>
          </a:r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6C02917F-6CAD-4E19-A536-678C707FB139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How to Integrate microservices with API gateway</a:t>
          </a:r>
        </a:p>
      </dgm:t>
    </dgm:pt>
    <dgm:pt modelId="{45D6FEA1-33BB-448E-808A-34AD722EF376}" type="parTrans" cxnId="{8FC1F384-D163-4093-9A34-5834B8CD82ED}">
      <dgm:prSet/>
      <dgm:spPr/>
      <dgm:t>
        <a:bodyPr/>
        <a:lstStyle/>
        <a:p>
          <a:endParaRPr lang="en-IN"/>
        </a:p>
      </dgm:t>
    </dgm:pt>
    <dgm:pt modelId="{210EF69E-6A41-40AB-A928-35681AD6F232}" type="sibTrans" cxnId="{8FC1F384-D163-4093-9A34-5834B8CD82ED}">
      <dgm:prSet/>
      <dgm:spPr/>
      <dgm:t>
        <a:bodyPr/>
        <a:lstStyle/>
        <a:p>
          <a:endParaRPr lang="en-IN"/>
        </a:p>
      </dgm:t>
    </dgm:pt>
    <dgm:pt modelId="{DC78FB66-8064-4A7E-B773-7F65886F38B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Why Implement  API gateway in microservices</a:t>
          </a:r>
        </a:p>
      </dgm:t>
    </dgm:pt>
    <dgm:pt modelId="{DA021847-6EA9-4430-8E2A-EAEA76955953}" type="parTrans" cxnId="{BC253A2D-C3F2-4808-B970-0479A09C0A66}">
      <dgm:prSet/>
      <dgm:spPr/>
      <dgm:t>
        <a:bodyPr/>
        <a:lstStyle/>
        <a:p>
          <a:endParaRPr lang="en-IN"/>
        </a:p>
      </dgm:t>
    </dgm:pt>
    <dgm:pt modelId="{5E1865D2-F36D-49A6-9AAF-3242327B612C}" type="sibTrans" cxnId="{BC253A2D-C3F2-4808-B970-0479A09C0A66}">
      <dgm:prSet/>
      <dgm:spPr/>
      <dgm:t>
        <a:bodyPr/>
        <a:lstStyle/>
        <a:p>
          <a:endParaRPr lang="en-IN"/>
        </a:p>
      </dgm:t>
    </dgm:pt>
    <dgm:pt modelId="{ACFC8990-6E19-4BB9-8150-32AF9DD980E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What is API gateway</a:t>
          </a:r>
        </a:p>
      </dgm:t>
    </dgm:pt>
    <dgm:pt modelId="{C762612D-4D41-4549-9514-77221B9FD530}" type="parTrans" cxnId="{57C970DA-5367-4E85-90DC-8FDCE8F3EA9B}">
      <dgm:prSet/>
      <dgm:spPr/>
      <dgm:t>
        <a:bodyPr/>
        <a:lstStyle/>
        <a:p>
          <a:endParaRPr lang="en-IN"/>
        </a:p>
      </dgm:t>
    </dgm:pt>
    <dgm:pt modelId="{DEC58EDC-69C1-4000-AC75-C73782E7DE1D}" type="sibTrans" cxnId="{57C970DA-5367-4E85-90DC-8FDCE8F3EA9B}">
      <dgm:prSet/>
      <dgm:spPr/>
      <dgm:t>
        <a:bodyPr/>
        <a:lstStyle/>
        <a:p>
          <a:endParaRPr lang="en-IN"/>
        </a:p>
      </dgm:t>
    </dgm:pt>
    <dgm:pt modelId="{AC9B7475-5CA2-4778-8F4B-6CEBAD28E0B1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Benefits of API gateway</a:t>
          </a:r>
        </a:p>
      </dgm:t>
    </dgm:pt>
    <dgm:pt modelId="{70DE78DA-84D8-46BB-B328-C994E146501C}" type="parTrans" cxnId="{73D82D9A-804B-4038-B67A-C36CE0505071}">
      <dgm:prSet/>
      <dgm:spPr/>
      <dgm:t>
        <a:bodyPr/>
        <a:lstStyle/>
        <a:p>
          <a:endParaRPr lang="en-IN"/>
        </a:p>
      </dgm:t>
    </dgm:pt>
    <dgm:pt modelId="{67EB05C5-CFB5-4BFA-B2D4-DBDD18BC7C36}" type="sibTrans" cxnId="{73D82D9A-804B-4038-B67A-C36CE0505071}">
      <dgm:prSet/>
      <dgm:spPr/>
      <dgm:t>
        <a:bodyPr/>
        <a:lstStyle/>
        <a:p>
          <a:endParaRPr lang="en-IN"/>
        </a:p>
      </dgm:t>
    </dgm:pt>
    <dgm:pt modelId="{0309145F-297C-4E4D-8235-C7101AB58E13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What is cloud config server</a:t>
          </a:r>
        </a:p>
      </dgm:t>
    </dgm:pt>
    <dgm:pt modelId="{3D851A51-5FC5-45EB-B7C9-D0DC905E2ED1}" type="parTrans" cxnId="{F82C98BF-40E8-4F79-AE8B-CA079E819000}">
      <dgm:prSet/>
      <dgm:spPr/>
      <dgm:t>
        <a:bodyPr/>
        <a:lstStyle/>
        <a:p>
          <a:endParaRPr lang="en-IN"/>
        </a:p>
      </dgm:t>
    </dgm:pt>
    <dgm:pt modelId="{B985F916-664B-405F-9B19-9F9E9E08104D}" type="sibTrans" cxnId="{F82C98BF-40E8-4F79-AE8B-CA079E819000}">
      <dgm:prSet/>
      <dgm:spPr/>
      <dgm:t>
        <a:bodyPr/>
        <a:lstStyle/>
        <a:p>
          <a:endParaRPr lang="en-IN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7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7"/>
      <dgm:spPr/>
    </dgm:pt>
    <dgm:pt modelId="{429CABD1-4116-474B-81BF-735E2CA9DD00}" type="pres">
      <dgm:prSet presAssocID="{7E5AA53B-3EEE-4DE4-BB81-9044890C2946}" presName="dstNode" presStyleLbl="node1" presStyleIdx="0" presStyleCnt="7"/>
      <dgm:spPr/>
    </dgm:pt>
    <dgm:pt modelId="{58319267-C71E-43C9-94E1-827D0616C7A7}" type="pres">
      <dgm:prSet presAssocID="{6750AC01-D39D-4F3A-9DC8-2A211EE986A2}" presName="text_1" presStyleLbl="node1" presStyleIdx="0" presStyleCnt="7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7" custLinFactNeighborX="-1120" custLinFactNeighborY="5115"/>
      <dgm:spPr/>
    </dgm:pt>
    <dgm:pt modelId="{95DE6538-27BD-44AF-A1A8-CA8F6B10FDD2}" type="pres">
      <dgm:prSet presAssocID="{0BEF68B8-1228-47BB-83B5-7B9CD1E3F84E}" presName="text_2" presStyleLbl="node1" presStyleIdx="1" presStyleCnt="7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7"/>
      <dgm:spPr/>
    </dgm:pt>
    <dgm:pt modelId="{63CB8D88-76C1-4390-8F34-B5E1FC4E95F7}" type="pres">
      <dgm:prSet presAssocID="{ACFC8990-6E19-4BB9-8150-32AF9DD980E8}" presName="text_3" presStyleLbl="node1" presStyleIdx="2" presStyleCnt="7">
        <dgm:presLayoutVars>
          <dgm:bulletEnabled val="1"/>
        </dgm:presLayoutVars>
      </dgm:prSet>
      <dgm:spPr/>
    </dgm:pt>
    <dgm:pt modelId="{5DA6B8B5-37D6-4994-9110-9E8B0D21430F}" type="pres">
      <dgm:prSet presAssocID="{ACFC8990-6E19-4BB9-8150-32AF9DD980E8}" presName="accent_3" presStyleCnt="0"/>
      <dgm:spPr/>
    </dgm:pt>
    <dgm:pt modelId="{33A06C55-EF41-4701-A412-5DC7265C688D}" type="pres">
      <dgm:prSet presAssocID="{ACFC8990-6E19-4BB9-8150-32AF9DD980E8}" presName="accentRepeatNode" presStyleLbl="solidFgAcc1" presStyleIdx="2" presStyleCnt="7"/>
      <dgm:spPr/>
    </dgm:pt>
    <dgm:pt modelId="{C6AFF548-3A00-416A-A41C-79FAC656E159}" type="pres">
      <dgm:prSet presAssocID="{DC78FB66-8064-4A7E-B773-7F65886F38BA}" presName="text_4" presStyleLbl="node1" presStyleIdx="3" presStyleCnt="7" custLinFactNeighborX="537">
        <dgm:presLayoutVars>
          <dgm:bulletEnabled val="1"/>
        </dgm:presLayoutVars>
      </dgm:prSet>
      <dgm:spPr/>
    </dgm:pt>
    <dgm:pt modelId="{7B61214B-400E-431F-9DBD-7B20CB99BC73}" type="pres">
      <dgm:prSet presAssocID="{DC78FB66-8064-4A7E-B773-7F65886F38BA}" presName="accent_4" presStyleCnt="0"/>
      <dgm:spPr/>
    </dgm:pt>
    <dgm:pt modelId="{A38C5EB2-4809-4E63-B40B-8D4F86295584}" type="pres">
      <dgm:prSet presAssocID="{DC78FB66-8064-4A7E-B773-7F65886F38BA}" presName="accentRepeatNode" presStyleLbl="solidFgAcc1" presStyleIdx="3" presStyleCnt="7"/>
      <dgm:spPr/>
    </dgm:pt>
    <dgm:pt modelId="{064E51F3-FFDA-4FED-B946-54365B171DCB}" type="pres">
      <dgm:prSet presAssocID="{AC9B7475-5CA2-4778-8F4B-6CEBAD28E0B1}" presName="text_5" presStyleLbl="node1" presStyleIdx="4" presStyleCnt="7">
        <dgm:presLayoutVars>
          <dgm:bulletEnabled val="1"/>
        </dgm:presLayoutVars>
      </dgm:prSet>
      <dgm:spPr/>
    </dgm:pt>
    <dgm:pt modelId="{4D4F1501-5850-422E-8731-D49256773D0B}" type="pres">
      <dgm:prSet presAssocID="{AC9B7475-5CA2-4778-8F4B-6CEBAD28E0B1}" presName="accent_5" presStyleCnt="0"/>
      <dgm:spPr/>
    </dgm:pt>
    <dgm:pt modelId="{7F891539-D87D-4824-BF42-BE1893FF40AE}" type="pres">
      <dgm:prSet presAssocID="{AC9B7475-5CA2-4778-8F4B-6CEBAD28E0B1}" presName="accentRepeatNode" presStyleLbl="solidFgAcc1" presStyleIdx="4" presStyleCnt="7"/>
      <dgm:spPr/>
    </dgm:pt>
    <dgm:pt modelId="{809101D4-7152-4EF3-B0D6-99CA99089A46}" type="pres">
      <dgm:prSet presAssocID="{0309145F-297C-4E4D-8235-C7101AB58E13}" presName="text_6" presStyleLbl="node1" presStyleIdx="5" presStyleCnt="7">
        <dgm:presLayoutVars>
          <dgm:bulletEnabled val="1"/>
        </dgm:presLayoutVars>
      </dgm:prSet>
      <dgm:spPr/>
    </dgm:pt>
    <dgm:pt modelId="{C2CDBDED-2140-41BF-AD65-18C07338343A}" type="pres">
      <dgm:prSet presAssocID="{0309145F-297C-4E4D-8235-C7101AB58E13}" presName="accent_6" presStyleCnt="0"/>
      <dgm:spPr/>
    </dgm:pt>
    <dgm:pt modelId="{42A8D0AE-536D-434B-8268-5E878808F303}" type="pres">
      <dgm:prSet presAssocID="{0309145F-297C-4E4D-8235-C7101AB58E13}" presName="accentRepeatNode" presStyleLbl="solidFgAcc1" presStyleIdx="5" presStyleCnt="7"/>
      <dgm:spPr/>
    </dgm:pt>
    <dgm:pt modelId="{1AA7ED04-14B6-42A0-8DAC-8F49EFE096BA}" type="pres">
      <dgm:prSet presAssocID="{6C02917F-6CAD-4E19-A536-678C707FB139}" presName="text_7" presStyleLbl="node1" presStyleIdx="6" presStyleCnt="7">
        <dgm:presLayoutVars>
          <dgm:bulletEnabled val="1"/>
        </dgm:presLayoutVars>
      </dgm:prSet>
      <dgm:spPr/>
    </dgm:pt>
    <dgm:pt modelId="{C719F218-E1BF-4568-9A6B-3C42E9EE5B31}" type="pres">
      <dgm:prSet presAssocID="{6C02917F-6CAD-4E19-A536-678C707FB139}" presName="accent_7" presStyleCnt="0"/>
      <dgm:spPr/>
    </dgm:pt>
    <dgm:pt modelId="{84BD2F7C-F6D8-4F23-9A70-2CA74C3CB896}" type="pres">
      <dgm:prSet presAssocID="{6C02917F-6CAD-4E19-A536-678C707FB139}" presName="accentRepeatNode" presStyleLbl="solidFgAcc1" presStyleIdx="6" presStyleCnt="7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E28CEF21-9762-4C9B-A718-0A0A44566E52}" type="presOf" srcId="{6C02917F-6CAD-4E19-A536-678C707FB139}" destId="{1AA7ED04-14B6-42A0-8DAC-8F49EFE096BA}" srcOrd="0" destOrd="0" presId="urn:microsoft.com/office/officeart/2008/layout/VerticalCurvedList"/>
    <dgm:cxn modelId="{BC253A2D-C3F2-4808-B970-0479A09C0A66}" srcId="{7E5AA53B-3EEE-4DE4-BB81-9044890C2946}" destId="{DC78FB66-8064-4A7E-B773-7F65886F38BA}" srcOrd="3" destOrd="0" parTransId="{DA021847-6EA9-4430-8E2A-EAEA76955953}" sibTransId="{5E1865D2-F36D-49A6-9AAF-3242327B612C}"/>
    <dgm:cxn modelId="{66F7673B-28E8-47BD-80A8-E0118A685862}" type="presOf" srcId="{0309145F-297C-4E4D-8235-C7101AB58E13}" destId="{809101D4-7152-4EF3-B0D6-99CA99089A46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9A3C4E78-C255-48E8-89D4-8060F69AF1D9}" type="presOf" srcId="{DC78FB66-8064-4A7E-B773-7F65886F38BA}" destId="{C6AFF548-3A00-416A-A41C-79FAC656E159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8FC1F384-D163-4093-9A34-5834B8CD82ED}" srcId="{7E5AA53B-3EEE-4DE4-BB81-9044890C2946}" destId="{6C02917F-6CAD-4E19-A536-678C707FB139}" srcOrd="6" destOrd="0" parTransId="{45D6FEA1-33BB-448E-808A-34AD722EF376}" sibTransId="{210EF69E-6A41-40AB-A928-35681AD6F232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73D82D9A-804B-4038-B67A-C36CE0505071}" srcId="{7E5AA53B-3EEE-4DE4-BB81-9044890C2946}" destId="{AC9B7475-5CA2-4778-8F4B-6CEBAD28E0B1}" srcOrd="4" destOrd="0" parTransId="{70DE78DA-84D8-46BB-B328-C994E146501C}" sibTransId="{67EB05C5-CFB5-4BFA-B2D4-DBDD18BC7C36}"/>
    <dgm:cxn modelId="{F82C98BF-40E8-4F79-AE8B-CA079E819000}" srcId="{7E5AA53B-3EEE-4DE4-BB81-9044890C2946}" destId="{0309145F-297C-4E4D-8235-C7101AB58E13}" srcOrd="5" destOrd="0" parTransId="{3D851A51-5FC5-45EB-B7C9-D0DC905E2ED1}" sibTransId="{B985F916-664B-405F-9B19-9F9E9E08104D}"/>
    <dgm:cxn modelId="{57C970DA-5367-4E85-90DC-8FDCE8F3EA9B}" srcId="{7E5AA53B-3EEE-4DE4-BB81-9044890C2946}" destId="{ACFC8990-6E19-4BB9-8150-32AF9DD980E8}" srcOrd="2" destOrd="0" parTransId="{C762612D-4D41-4549-9514-77221B9FD530}" sibTransId="{DEC58EDC-69C1-4000-AC75-C73782E7DE1D}"/>
    <dgm:cxn modelId="{B4C120DF-E401-4041-8D92-5E78D29BFB1B}" type="presOf" srcId="{ACFC8990-6E19-4BB9-8150-32AF9DD980E8}" destId="{63CB8D88-76C1-4390-8F34-B5E1FC4E95F7}" srcOrd="0" destOrd="0" presId="urn:microsoft.com/office/officeart/2008/layout/VerticalCurvedList"/>
    <dgm:cxn modelId="{1FD489FC-7843-40E1-A269-BECFA40DEED7}" type="presOf" srcId="{AC9B7475-5CA2-4778-8F4B-6CEBAD28E0B1}" destId="{064E51F3-FFDA-4FED-B946-54365B171DCB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0C4679F7-5C97-4049-8874-C98C66DACB68}" type="presParOf" srcId="{90561C55-3C6E-4D53-85E1-2C50BCDDA392}" destId="{63CB8D88-76C1-4390-8F34-B5E1FC4E95F7}" srcOrd="5" destOrd="0" presId="urn:microsoft.com/office/officeart/2008/layout/VerticalCurvedList"/>
    <dgm:cxn modelId="{4F3BF9FB-CEA1-429E-9638-16C401AADF0B}" type="presParOf" srcId="{90561C55-3C6E-4D53-85E1-2C50BCDDA392}" destId="{5DA6B8B5-37D6-4994-9110-9E8B0D21430F}" srcOrd="6" destOrd="0" presId="urn:microsoft.com/office/officeart/2008/layout/VerticalCurvedList"/>
    <dgm:cxn modelId="{9EB14F17-FE1E-4BE3-8CAE-A2B05A05B993}" type="presParOf" srcId="{5DA6B8B5-37D6-4994-9110-9E8B0D21430F}" destId="{33A06C55-EF41-4701-A412-5DC7265C688D}" srcOrd="0" destOrd="0" presId="urn:microsoft.com/office/officeart/2008/layout/VerticalCurvedList"/>
    <dgm:cxn modelId="{6B6D44C4-5D55-4742-8ECE-C888EE1365D8}" type="presParOf" srcId="{90561C55-3C6E-4D53-85E1-2C50BCDDA392}" destId="{C6AFF548-3A00-416A-A41C-79FAC656E159}" srcOrd="7" destOrd="0" presId="urn:microsoft.com/office/officeart/2008/layout/VerticalCurvedList"/>
    <dgm:cxn modelId="{69B4B20C-73AD-40A6-93D5-B62E70604FAE}" type="presParOf" srcId="{90561C55-3C6E-4D53-85E1-2C50BCDDA392}" destId="{7B61214B-400E-431F-9DBD-7B20CB99BC73}" srcOrd="8" destOrd="0" presId="urn:microsoft.com/office/officeart/2008/layout/VerticalCurvedList"/>
    <dgm:cxn modelId="{1E82F265-FEDA-4043-9BAF-6502DE0B068A}" type="presParOf" srcId="{7B61214B-400E-431F-9DBD-7B20CB99BC73}" destId="{A38C5EB2-4809-4E63-B40B-8D4F86295584}" srcOrd="0" destOrd="0" presId="urn:microsoft.com/office/officeart/2008/layout/VerticalCurvedList"/>
    <dgm:cxn modelId="{B917F221-9FA9-47BD-AA6B-D620AAF6ABBF}" type="presParOf" srcId="{90561C55-3C6E-4D53-85E1-2C50BCDDA392}" destId="{064E51F3-FFDA-4FED-B946-54365B171DCB}" srcOrd="9" destOrd="0" presId="urn:microsoft.com/office/officeart/2008/layout/VerticalCurvedList"/>
    <dgm:cxn modelId="{B2BC4AEC-230A-43C8-A626-3AEE9320A60D}" type="presParOf" srcId="{90561C55-3C6E-4D53-85E1-2C50BCDDA392}" destId="{4D4F1501-5850-422E-8731-D49256773D0B}" srcOrd="10" destOrd="0" presId="urn:microsoft.com/office/officeart/2008/layout/VerticalCurvedList"/>
    <dgm:cxn modelId="{86C3F72F-ED6D-4A9C-BEB6-42BC5F78E17C}" type="presParOf" srcId="{4D4F1501-5850-422E-8731-D49256773D0B}" destId="{7F891539-D87D-4824-BF42-BE1893FF40AE}" srcOrd="0" destOrd="0" presId="urn:microsoft.com/office/officeart/2008/layout/VerticalCurvedList"/>
    <dgm:cxn modelId="{71CC48BC-5B27-44DE-B666-CDD3762ED821}" type="presParOf" srcId="{90561C55-3C6E-4D53-85E1-2C50BCDDA392}" destId="{809101D4-7152-4EF3-B0D6-99CA99089A46}" srcOrd="11" destOrd="0" presId="urn:microsoft.com/office/officeart/2008/layout/VerticalCurvedList"/>
    <dgm:cxn modelId="{D6A127BB-D7F0-4912-90CC-7667669C532D}" type="presParOf" srcId="{90561C55-3C6E-4D53-85E1-2C50BCDDA392}" destId="{C2CDBDED-2140-41BF-AD65-18C07338343A}" srcOrd="12" destOrd="0" presId="urn:microsoft.com/office/officeart/2008/layout/VerticalCurvedList"/>
    <dgm:cxn modelId="{AE135615-91BA-4559-A205-DA54D7B55D7F}" type="presParOf" srcId="{C2CDBDED-2140-41BF-AD65-18C07338343A}" destId="{42A8D0AE-536D-434B-8268-5E878808F303}" srcOrd="0" destOrd="0" presId="urn:microsoft.com/office/officeart/2008/layout/VerticalCurvedList"/>
    <dgm:cxn modelId="{DA9CC09B-430F-4EB1-A429-8210564B922D}" type="presParOf" srcId="{90561C55-3C6E-4D53-85E1-2C50BCDDA392}" destId="{1AA7ED04-14B6-42A0-8DAC-8F49EFE096BA}" srcOrd="13" destOrd="0" presId="urn:microsoft.com/office/officeart/2008/layout/VerticalCurvedList"/>
    <dgm:cxn modelId="{BD4E6991-2376-4865-82D0-1251BBCD5AFD}" type="presParOf" srcId="{90561C55-3C6E-4D53-85E1-2C50BCDDA392}" destId="{C719F218-E1BF-4568-9A6B-3C42E9EE5B31}" srcOrd="14" destOrd="0" presId="urn:microsoft.com/office/officeart/2008/layout/VerticalCurvedList"/>
    <dgm:cxn modelId="{36067998-863E-4EDA-8DCA-39BBA6450619}" type="presParOf" srcId="{C719F218-E1BF-4568-9A6B-3C42E9EE5B31}" destId="{84BD2F7C-F6D8-4F23-9A70-2CA74C3CB89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5561640" y="-851924"/>
          <a:ext cx="6625501" cy="6625501"/>
        </a:xfrm>
        <a:prstGeom prst="blockArc">
          <a:avLst>
            <a:gd name="adj1" fmla="val 18900000"/>
            <a:gd name="adj2" fmla="val 2700000"/>
            <a:gd name="adj3" fmla="val 326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345253" y="223738"/>
          <a:ext cx="6443289" cy="44727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028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What are Microservices	</a:t>
          </a:r>
        </a:p>
      </dsp:txBody>
      <dsp:txXfrm>
        <a:off x="345253" y="223738"/>
        <a:ext cx="6443289" cy="447279"/>
      </dsp:txXfrm>
    </dsp:sp>
    <dsp:sp modelId="{07CB3071-D555-47DA-A36A-69EB91531FD8}">
      <dsp:nvSpPr>
        <dsp:cNvPr id="0" name=""/>
        <dsp:cNvSpPr/>
      </dsp:nvSpPr>
      <dsp:spPr>
        <a:xfrm>
          <a:off x="59442" y="196426"/>
          <a:ext cx="559099" cy="5590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0305" y="895051"/>
          <a:ext cx="6038237" cy="44727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028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Benefits of microservices</a:t>
          </a:r>
        </a:p>
      </dsp:txBody>
      <dsp:txXfrm>
        <a:off x="750305" y="895051"/>
        <a:ext cx="6038237" cy="447279"/>
      </dsp:txXfrm>
    </dsp:sp>
    <dsp:sp modelId="{3F8116AC-FAC3-4E95-9865-93CCFEB191B9}">
      <dsp:nvSpPr>
        <dsp:cNvPr id="0" name=""/>
        <dsp:cNvSpPr/>
      </dsp:nvSpPr>
      <dsp:spPr>
        <a:xfrm>
          <a:off x="470756" y="839141"/>
          <a:ext cx="559099" cy="5590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CB8D88-76C1-4390-8F34-B5E1FC4E95F7}">
      <dsp:nvSpPr>
        <dsp:cNvPr id="0" name=""/>
        <dsp:cNvSpPr/>
      </dsp:nvSpPr>
      <dsp:spPr>
        <a:xfrm>
          <a:off x="972272" y="1565873"/>
          <a:ext cx="5816271" cy="44727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028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What is API gateway</a:t>
          </a:r>
        </a:p>
      </dsp:txBody>
      <dsp:txXfrm>
        <a:off x="972272" y="1565873"/>
        <a:ext cx="5816271" cy="447279"/>
      </dsp:txXfrm>
    </dsp:sp>
    <dsp:sp modelId="{33A06C55-EF41-4701-A412-5DC7265C688D}">
      <dsp:nvSpPr>
        <dsp:cNvPr id="0" name=""/>
        <dsp:cNvSpPr/>
      </dsp:nvSpPr>
      <dsp:spPr>
        <a:xfrm>
          <a:off x="692722" y="1509963"/>
          <a:ext cx="559099" cy="5590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AFF548-3A00-416A-A41C-79FAC656E159}">
      <dsp:nvSpPr>
        <dsp:cNvPr id="0" name=""/>
        <dsp:cNvSpPr/>
      </dsp:nvSpPr>
      <dsp:spPr>
        <a:xfrm>
          <a:off x="1073997" y="2237186"/>
          <a:ext cx="5745399" cy="44727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028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Why Implement  API gateway in microservices</a:t>
          </a:r>
        </a:p>
      </dsp:txBody>
      <dsp:txXfrm>
        <a:off x="1073997" y="2237186"/>
        <a:ext cx="5745399" cy="447279"/>
      </dsp:txXfrm>
    </dsp:sp>
    <dsp:sp modelId="{A38C5EB2-4809-4E63-B40B-8D4F86295584}">
      <dsp:nvSpPr>
        <dsp:cNvPr id="0" name=""/>
        <dsp:cNvSpPr/>
      </dsp:nvSpPr>
      <dsp:spPr>
        <a:xfrm>
          <a:off x="763594" y="2181276"/>
          <a:ext cx="559099" cy="5590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4E51F3-FFDA-4FED-B946-54365B171DCB}">
      <dsp:nvSpPr>
        <dsp:cNvPr id="0" name=""/>
        <dsp:cNvSpPr/>
      </dsp:nvSpPr>
      <dsp:spPr>
        <a:xfrm>
          <a:off x="972272" y="2908500"/>
          <a:ext cx="5816271" cy="44727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028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Benefits of API gateway</a:t>
          </a:r>
        </a:p>
      </dsp:txBody>
      <dsp:txXfrm>
        <a:off x="972272" y="2908500"/>
        <a:ext cx="5816271" cy="447279"/>
      </dsp:txXfrm>
    </dsp:sp>
    <dsp:sp modelId="{7F891539-D87D-4824-BF42-BE1893FF40AE}">
      <dsp:nvSpPr>
        <dsp:cNvPr id="0" name=""/>
        <dsp:cNvSpPr/>
      </dsp:nvSpPr>
      <dsp:spPr>
        <a:xfrm>
          <a:off x="692722" y="2852590"/>
          <a:ext cx="559099" cy="5590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101D4-7152-4EF3-B0D6-99CA99089A46}">
      <dsp:nvSpPr>
        <dsp:cNvPr id="0" name=""/>
        <dsp:cNvSpPr/>
      </dsp:nvSpPr>
      <dsp:spPr>
        <a:xfrm>
          <a:off x="750305" y="3579321"/>
          <a:ext cx="6038237" cy="44727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028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What is cloud config server</a:t>
          </a:r>
        </a:p>
      </dsp:txBody>
      <dsp:txXfrm>
        <a:off x="750305" y="3579321"/>
        <a:ext cx="6038237" cy="447279"/>
      </dsp:txXfrm>
    </dsp:sp>
    <dsp:sp modelId="{42A8D0AE-536D-434B-8268-5E878808F303}">
      <dsp:nvSpPr>
        <dsp:cNvPr id="0" name=""/>
        <dsp:cNvSpPr/>
      </dsp:nvSpPr>
      <dsp:spPr>
        <a:xfrm>
          <a:off x="470756" y="3523411"/>
          <a:ext cx="559099" cy="5590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A7ED04-14B6-42A0-8DAC-8F49EFE096BA}">
      <dsp:nvSpPr>
        <dsp:cNvPr id="0" name=""/>
        <dsp:cNvSpPr/>
      </dsp:nvSpPr>
      <dsp:spPr>
        <a:xfrm>
          <a:off x="345253" y="4250634"/>
          <a:ext cx="6443289" cy="44727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028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How to Integrate microservices with API gateway</a:t>
          </a:r>
        </a:p>
      </dsp:txBody>
      <dsp:txXfrm>
        <a:off x="345253" y="4250634"/>
        <a:ext cx="6443289" cy="447279"/>
      </dsp:txXfrm>
    </dsp:sp>
    <dsp:sp modelId="{84BD2F7C-F6D8-4F23-9A70-2CA74C3CB896}">
      <dsp:nvSpPr>
        <dsp:cNvPr id="0" name=""/>
        <dsp:cNvSpPr/>
      </dsp:nvSpPr>
      <dsp:spPr>
        <a:xfrm>
          <a:off x="65704" y="4194724"/>
          <a:ext cx="559099" cy="5590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8/21/2024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8/21/2024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API GATEWAY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Using spring boot microservices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548640"/>
            <a:ext cx="7213600" cy="618057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agenda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1048102"/>
              </p:ext>
            </p:extLst>
          </p:nvPr>
        </p:nvGraphicFramePr>
        <p:xfrm>
          <a:off x="719571" y="1232567"/>
          <a:ext cx="6854248" cy="49216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US" dirty="0"/>
              <a:t>MICROSERVICES</a:t>
            </a:r>
          </a:p>
        </p:txBody>
      </p:sp>
      <p:pic>
        <p:nvPicPr>
          <p:cNvPr id="13" name="Content Placeholder 12" descr="A diagram of a shopping service&#10;&#10;Description automatically generated">
            <a:extLst>
              <a:ext uri="{FF2B5EF4-FFF2-40B4-BE49-F238E27FC236}">
                <a16:creationId xmlns:a16="http://schemas.microsoft.com/office/drawing/2014/main" id="{BA85CC4A-5240-D790-EB93-7C9B5EB16DA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025" y="2322420"/>
            <a:ext cx="5422900" cy="3443473"/>
          </a:xfrm>
          <a:noFill/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D66421B-1E9D-C6C3-E7C2-28641E855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anchor="ctr">
            <a:normAutofit/>
          </a:bodyPr>
          <a:lstStyle/>
          <a:p>
            <a:r>
              <a:rPr lang="en-US" b="1" dirty="0"/>
              <a:t>Microservices Architecture</a:t>
            </a:r>
            <a:r>
              <a:rPr lang="en-US" dirty="0"/>
              <a:t> is a design approach in software development where an application is composed of small, independent services that communicate with each other over well-defined APIs. Each service is responsible for a specific business function and can be developed, deployed, and scaled independently.</a:t>
            </a:r>
          </a:p>
          <a:p>
            <a:r>
              <a:rPr lang="en-US" b="1" dirty="0"/>
              <a:t>Spring Boot</a:t>
            </a:r>
            <a:r>
              <a:rPr lang="en-US" dirty="0"/>
              <a:t> is a popular framework for building microservices in Java due to its simplicity, speed, and rich ecosystem.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1F80-5C9C-994A-861F-0E3E3C9C7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MICROSERVICES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6A84F-4473-3BC4-ECF9-FE0EFB8F1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SCALABILITY</a:t>
            </a:r>
          </a:p>
          <a:p>
            <a:r>
              <a:rPr lang="en-US" dirty="0"/>
              <a:t>FLEXIBILITY</a:t>
            </a:r>
          </a:p>
          <a:p>
            <a:r>
              <a:rPr lang="en-US" dirty="0"/>
              <a:t>FASTER DEVELOPMENT</a:t>
            </a:r>
          </a:p>
          <a:p>
            <a:r>
              <a:rPr lang="en-US" dirty="0"/>
              <a:t>EASIER MAINTENANCE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997719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US" dirty="0"/>
              <a:t>API GATEWAY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D66421B-1E9D-C6C3-E7C2-28641E8559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US" b="1" dirty="0"/>
              <a:t>API Gateway</a:t>
            </a:r>
            <a:r>
              <a:rPr lang="en-US" dirty="0"/>
              <a:t> is a server that acts as an intermediary between clients (such as web browsers or mobile apps) and microservices in a distributed system. </a:t>
            </a:r>
          </a:p>
          <a:p>
            <a:r>
              <a:rPr lang="en-US" dirty="0"/>
              <a:t>It serves as the single entry point for all client requests, routing them to the appropriate microservice, and handling various cross-cutting concerns such as authentication, authorization, load balancing, caching, and rate limiting.</a:t>
            </a:r>
            <a:endParaRPr lang="en-IN" dirty="0"/>
          </a:p>
        </p:txBody>
      </p:sp>
      <p:pic>
        <p:nvPicPr>
          <p:cNvPr id="15" name="Content Placeholder 14" descr="A diagram of a software application&#10;&#10;Description automatically generated">
            <a:extLst>
              <a:ext uri="{FF2B5EF4-FFF2-40B4-BE49-F238E27FC236}">
                <a16:creationId xmlns:a16="http://schemas.microsoft.com/office/drawing/2014/main" id="{969405B2-D234-DC58-7DFA-9AE020BF2EB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b="12854"/>
          <a:stretch/>
        </p:blipFill>
        <p:spPr>
          <a:xfrm>
            <a:off x="6003583" y="2227264"/>
            <a:ext cx="5801424" cy="3536538"/>
          </a:xfrm>
        </p:spPr>
      </p:pic>
    </p:spTree>
    <p:extLst>
      <p:ext uri="{BB962C8B-B14F-4D97-AF65-F5344CB8AC3E}">
        <p14:creationId xmlns:p14="http://schemas.microsoft.com/office/powerpoint/2010/main" val="42508758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1F80-5C9C-994A-861F-0E3E3C9C7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IMPLEMENT API GATEWAY IN MICROSERVICES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6A84F-4473-3BC4-ECF9-FE0EFB8F1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+mj-lt"/>
              </a:rPr>
              <a:t>An API gateway simplifies the communication between a client and a service, whether that be between a user’s web browser and a server, or between a frontend application and the backend application that it relies on. </a:t>
            </a:r>
          </a:p>
          <a:p>
            <a:r>
              <a:rPr lang="en-US" sz="200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+mj-lt"/>
              </a:rPr>
              <a:t>The main purpose of integrating the API gateway in microservice communication is, API Gateway acts as a single entry point to access services. </a:t>
            </a:r>
            <a:endParaRPr lang="en-IN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36906979"/>
      </p:ext>
    </p:extLst>
  </p:cSld>
  <p:clrMapOvr>
    <a:masterClrMapping/>
  </p:clrMapOvr>
  <p:transition spd="slow">
    <p:wheel spokes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1F80-5C9C-994A-861F-0E3E3C9C7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API GATEWAY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6A84F-4473-3BC4-ECF9-FE0EFB8F1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ENTRY POINT</a:t>
            </a:r>
          </a:p>
          <a:p>
            <a:r>
              <a:rPr lang="en-US" dirty="0"/>
              <a:t>ROUTING</a:t>
            </a:r>
          </a:p>
          <a:p>
            <a:r>
              <a:rPr lang="en-US" dirty="0"/>
              <a:t>CACHING</a:t>
            </a:r>
          </a:p>
          <a:p>
            <a:r>
              <a:rPr lang="en-US" dirty="0"/>
              <a:t>LOAD BALANCING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SERVICE DISCOVERY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0668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1F80-5C9C-994A-861F-0E3E3C9C7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CONFIG SERVER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6A84F-4473-3BC4-ECF9-FE0EFB8F1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Spring Cloud Config Server</a:t>
            </a:r>
            <a:r>
              <a:rPr lang="en-US" dirty="0"/>
              <a:t> is a central configuration management solution that provides server-side and client-side support for externalized configuration in a distributed system. </a:t>
            </a:r>
          </a:p>
          <a:p>
            <a:r>
              <a:rPr lang="en-US" dirty="0"/>
              <a:t>It enables you to manage and serve configuration properties for multiple applications across different environments from a central location.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8436867"/>
      </p:ext>
    </p:extLst>
  </p:cSld>
  <p:clrMapOvr>
    <a:masterClrMapping/>
  </p:clrMapOvr>
  <p:transition spd="slow">
    <p:comb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1F80-5C9C-994A-861F-0E3E3C9C7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integrate microservices with  </a:t>
            </a:r>
            <a:r>
              <a:rPr lang="en-US" dirty="0" err="1"/>
              <a:t>api</a:t>
            </a:r>
            <a:r>
              <a:rPr lang="en-US" dirty="0"/>
              <a:t> gateway and cloud config server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6A84F-4473-3BC4-ECF9-FE0EFB8F1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Set Up the Eureka Server</a:t>
            </a:r>
          </a:p>
          <a:p>
            <a:r>
              <a:rPr lang="en-US" sz="2000" dirty="0"/>
              <a:t>Set Up the Cloud Config Server</a:t>
            </a:r>
          </a:p>
          <a:p>
            <a:r>
              <a:rPr lang="en-IN" sz="2000" dirty="0"/>
              <a:t>Register Microservices with Eureka</a:t>
            </a:r>
            <a:endParaRPr lang="en-US" sz="2000" dirty="0"/>
          </a:p>
          <a:p>
            <a:r>
              <a:rPr lang="en-IN" sz="2000" dirty="0"/>
              <a:t>Configure the API Gateway</a:t>
            </a:r>
          </a:p>
        </p:txBody>
      </p:sp>
    </p:spTree>
    <p:extLst>
      <p:ext uri="{BB962C8B-B14F-4D97-AF65-F5344CB8AC3E}">
        <p14:creationId xmlns:p14="http://schemas.microsoft.com/office/powerpoint/2010/main" val="261367293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91575F-4C21-47C4-8D13-EB9BE66B536F}">
  <ds:schemaRefs>
    <ds:schemaRef ds:uri="http://schemas.microsoft.com/office/2006/documentManagement/types"/>
    <ds:schemaRef ds:uri="http://purl.org/dc/elements/1.1/"/>
    <ds:schemaRef ds:uri="http://www.w3.org/XML/1998/namespace"/>
    <ds:schemaRef ds:uri="http://purl.org/dc/dcmitype/"/>
    <ds:schemaRef ds:uri="http://schemas.microsoft.com/office/infopath/2007/PartnerControls"/>
    <ds:schemaRef ds:uri="http://purl.org/dc/terms/"/>
    <ds:schemaRef ds:uri="http://schemas.microsoft.com/office/2006/metadata/properties"/>
    <ds:schemaRef ds:uri="16c05727-aa75-4e4a-9b5f-8a80a1165891"/>
    <ds:schemaRef ds:uri="http://schemas.openxmlformats.org/package/2006/metadata/core-properties"/>
    <ds:schemaRef ds:uri="230e9df3-be65-4c73-a93b-d1236ebd677e"/>
    <ds:schemaRef ds:uri="71af3243-3dd4-4a8d-8c0d-dd76da1f02a5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182</TotalTime>
  <Words>355</Words>
  <Application>Microsoft Office PowerPoint</Application>
  <PresentationFormat>Widescreen</PresentationFormat>
  <Paragraphs>60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Gill Sans MT</vt:lpstr>
      <vt:lpstr>Wingdings 2</vt:lpstr>
      <vt:lpstr>Custom</vt:lpstr>
      <vt:lpstr>API GATEWAY</vt:lpstr>
      <vt:lpstr>agenda</vt:lpstr>
      <vt:lpstr>MICROSERVICES</vt:lpstr>
      <vt:lpstr>BENEFITS OF MICROSERVICES</vt:lpstr>
      <vt:lpstr>API GATEWAY</vt:lpstr>
      <vt:lpstr>WHY IMPLEMENT API GATEWAY IN MICROSERVICES</vt:lpstr>
      <vt:lpstr>BENEFITS OF API GATEWAY</vt:lpstr>
      <vt:lpstr>CLOUD CONFIG SERVER</vt:lpstr>
      <vt:lpstr>How to integrate microservices with  api gateway and cloud config server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Pavani Lekkala(UST,IN)</dc:creator>
  <cp:lastModifiedBy>Pavani Lekkala(UST,IN)</cp:lastModifiedBy>
  <cp:revision>2</cp:revision>
  <dcterms:created xsi:type="dcterms:W3CDTF">2024-08-21T14:18:23Z</dcterms:created>
  <dcterms:modified xsi:type="dcterms:W3CDTF">2024-08-21T17:20:57Z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