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4660"/>
  </p:normalViewPr>
  <p:slideViewPr>
    <p:cSldViewPr snapToGrid="0">
      <p:cViewPr varScale="1">
        <p:scale>
          <a:sx n="120" d="100"/>
          <a:sy n="120" d="100"/>
        </p:scale>
        <p:origin x="3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0F52DF0-42F5-4D22-B74A-981E668B57FF}" type="datetimeFigureOut">
              <a:rPr lang="en-AU" smtClean="0"/>
              <a:t>28/03/2021</a:t>
            </a:fld>
            <a:endParaRPr lang="en-AU"/>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AU"/>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0DDE726-B8D3-415B-A07A-C17958EC46AF}" type="slidenum">
              <a:rPr lang="en-AU" smtClean="0"/>
              <a:t>‹#›</a:t>
            </a:fld>
            <a:endParaRPr lang="en-AU"/>
          </a:p>
        </p:txBody>
      </p:sp>
    </p:spTree>
    <p:extLst>
      <p:ext uri="{BB962C8B-B14F-4D97-AF65-F5344CB8AC3E}">
        <p14:creationId xmlns:p14="http://schemas.microsoft.com/office/powerpoint/2010/main" val="2377464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52DF0-42F5-4D22-B74A-981E668B57FF}" type="datetimeFigureOut">
              <a:rPr lang="en-AU" smtClean="0"/>
              <a:t>28/03/2021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DDE726-B8D3-415B-A07A-C17958EC46AF}" type="slidenum">
              <a:rPr lang="en-AU" smtClean="0"/>
              <a:t>‹#›</a:t>
            </a:fld>
            <a:endParaRPr lang="en-AU"/>
          </a:p>
        </p:txBody>
      </p:sp>
    </p:spTree>
    <p:extLst>
      <p:ext uri="{BB962C8B-B14F-4D97-AF65-F5344CB8AC3E}">
        <p14:creationId xmlns:p14="http://schemas.microsoft.com/office/powerpoint/2010/main" val="284682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0F52DF0-42F5-4D22-B74A-981E668B57FF}" type="datetimeFigureOut">
              <a:rPr lang="en-AU" smtClean="0"/>
              <a:t>28/03/2021</a:t>
            </a:fld>
            <a:endParaRPr lang="en-AU"/>
          </a:p>
        </p:txBody>
      </p:sp>
      <p:sp>
        <p:nvSpPr>
          <p:cNvPr id="5" name="Footer Placeholder 4"/>
          <p:cNvSpPr>
            <a:spLocks noGrp="1"/>
          </p:cNvSpPr>
          <p:nvPr>
            <p:ph type="ftr" sz="quarter" idx="11"/>
          </p:nvPr>
        </p:nvSpPr>
        <p:spPr>
          <a:xfrm>
            <a:off x="774923" y="5951811"/>
            <a:ext cx="7896279" cy="365125"/>
          </a:xfrm>
        </p:spPr>
        <p:txBody>
          <a:bodyPr/>
          <a:lstStyle/>
          <a:p>
            <a:endParaRPr lang="en-AU"/>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0DDE726-B8D3-415B-A07A-C17958EC46AF}" type="slidenum">
              <a:rPr lang="en-AU" smtClean="0"/>
              <a:t>‹#›</a:t>
            </a:fld>
            <a:endParaRPr lang="en-AU"/>
          </a:p>
        </p:txBody>
      </p:sp>
    </p:spTree>
    <p:extLst>
      <p:ext uri="{BB962C8B-B14F-4D97-AF65-F5344CB8AC3E}">
        <p14:creationId xmlns:p14="http://schemas.microsoft.com/office/powerpoint/2010/main" val="428794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52DF0-42F5-4D22-B74A-981E668B57FF}" type="datetimeFigureOut">
              <a:rPr lang="en-AU" smtClean="0"/>
              <a:t>28/03/2021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558300" y="5956137"/>
            <a:ext cx="1052508" cy="365125"/>
          </a:xfrm>
        </p:spPr>
        <p:txBody>
          <a:bodyPr/>
          <a:lstStyle/>
          <a:p>
            <a:fld id="{30DDE726-B8D3-415B-A07A-C17958EC46AF}" type="slidenum">
              <a:rPr lang="en-AU" smtClean="0"/>
              <a:t>‹#›</a:t>
            </a:fld>
            <a:endParaRPr lang="en-AU"/>
          </a:p>
        </p:txBody>
      </p:sp>
    </p:spTree>
    <p:extLst>
      <p:ext uri="{BB962C8B-B14F-4D97-AF65-F5344CB8AC3E}">
        <p14:creationId xmlns:p14="http://schemas.microsoft.com/office/powerpoint/2010/main" val="84602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0F52DF0-42F5-4D22-B74A-981E668B57FF}" type="datetimeFigureOut">
              <a:rPr lang="en-AU" smtClean="0"/>
              <a:t>28/03/2021</a:t>
            </a:fld>
            <a:endParaRPr lang="en-A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0DDE726-B8D3-415B-A07A-C17958EC46AF}" type="slidenum">
              <a:rPr lang="en-AU" smtClean="0"/>
              <a:t>‹#›</a:t>
            </a:fld>
            <a:endParaRPr lang="en-AU"/>
          </a:p>
        </p:txBody>
      </p:sp>
    </p:spTree>
    <p:extLst>
      <p:ext uri="{BB962C8B-B14F-4D97-AF65-F5344CB8AC3E}">
        <p14:creationId xmlns:p14="http://schemas.microsoft.com/office/powerpoint/2010/main" val="426395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52DF0-42F5-4D22-B74A-981E668B57FF}" type="datetimeFigureOut">
              <a:rPr lang="en-AU" smtClean="0"/>
              <a:t>28/03/2021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DDE726-B8D3-415B-A07A-C17958EC46AF}" type="slidenum">
              <a:rPr lang="en-AU" smtClean="0"/>
              <a:t>‹#›</a:t>
            </a:fld>
            <a:endParaRPr lang="en-AU"/>
          </a:p>
        </p:txBody>
      </p:sp>
    </p:spTree>
    <p:extLst>
      <p:ext uri="{BB962C8B-B14F-4D97-AF65-F5344CB8AC3E}">
        <p14:creationId xmlns:p14="http://schemas.microsoft.com/office/powerpoint/2010/main" val="110990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52DF0-42F5-4D22-B74A-981E668B57FF}" type="datetimeFigureOut">
              <a:rPr lang="en-AU" smtClean="0"/>
              <a:t>28/03/2021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DDE726-B8D3-415B-A07A-C17958EC46AF}" type="slidenum">
              <a:rPr lang="en-AU" smtClean="0"/>
              <a:t>‹#›</a:t>
            </a:fld>
            <a:endParaRPr lang="en-AU"/>
          </a:p>
        </p:txBody>
      </p:sp>
    </p:spTree>
    <p:extLst>
      <p:ext uri="{BB962C8B-B14F-4D97-AF65-F5344CB8AC3E}">
        <p14:creationId xmlns:p14="http://schemas.microsoft.com/office/powerpoint/2010/main" val="390163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52DF0-42F5-4D22-B74A-981E668B57FF}" type="datetimeFigureOut">
              <a:rPr lang="en-AU" smtClean="0"/>
              <a:t>28/03/2021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DDE726-B8D3-415B-A07A-C17958EC46AF}" type="slidenum">
              <a:rPr lang="en-AU" smtClean="0"/>
              <a:t>‹#›</a:t>
            </a:fld>
            <a:endParaRPr lang="en-AU"/>
          </a:p>
        </p:txBody>
      </p:sp>
    </p:spTree>
    <p:extLst>
      <p:ext uri="{BB962C8B-B14F-4D97-AF65-F5344CB8AC3E}">
        <p14:creationId xmlns:p14="http://schemas.microsoft.com/office/powerpoint/2010/main" val="369431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52DF0-42F5-4D22-B74A-981E668B57FF}" type="datetimeFigureOut">
              <a:rPr lang="en-AU" smtClean="0"/>
              <a:t>28/03/2021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0DDE726-B8D3-415B-A07A-C17958EC46AF}" type="slidenum">
              <a:rPr lang="en-AU" smtClean="0"/>
              <a:t>‹#›</a:t>
            </a:fld>
            <a:endParaRPr lang="en-AU"/>
          </a:p>
        </p:txBody>
      </p:sp>
    </p:spTree>
    <p:extLst>
      <p:ext uri="{BB962C8B-B14F-4D97-AF65-F5344CB8AC3E}">
        <p14:creationId xmlns:p14="http://schemas.microsoft.com/office/powerpoint/2010/main" val="8696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0F52DF0-42F5-4D22-B74A-981E668B57FF}" type="datetimeFigureOut">
              <a:rPr lang="en-AU" smtClean="0"/>
              <a:t>28/03/2021</a:t>
            </a:fld>
            <a:endParaRPr lang="en-A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0DDE726-B8D3-415B-A07A-C17958EC46AF}" type="slidenum">
              <a:rPr lang="en-AU" smtClean="0"/>
              <a:t>‹#›</a:t>
            </a:fld>
            <a:endParaRPr lang="en-AU"/>
          </a:p>
        </p:txBody>
      </p:sp>
    </p:spTree>
    <p:extLst>
      <p:ext uri="{BB962C8B-B14F-4D97-AF65-F5344CB8AC3E}">
        <p14:creationId xmlns:p14="http://schemas.microsoft.com/office/powerpoint/2010/main" val="58125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F52DF0-42F5-4D22-B74A-981E668B57FF}" type="datetimeFigureOut">
              <a:rPr lang="en-AU" smtClean="0"/>
              <a:t>28/03/2021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DDE726-B8D3-415B-A07A-C17958EC46AF}" type="slidenum">
              <a:rPr lang="en-AU" smtClean="0"/>
              <a:t>‹#›</a:t>
            </a:fld>
            <a:endParaRPr lang="en-AU"/>
          </a:p>
        </p:txBody>
      </p:sp>
    </p:spTree>
    <p:extLst>
      <p:ext uri="{BB962C8B-B14F-4D97-AF65-F5344CB8AC3E}">
        <p14:creationId xmlns:p14="http://schemas.microsoft.com/office/powerpoint/2010/main" val="209987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0F52DF0-42F5-4D22-B74A-981E668B57FF}" type="datetimeFigureOut">
              <a:rPr lang="en-AU" smtClean="0"/>
              <a:t>28/03/2021</a:t>
            </a:fld>
            <a:endParaRPr lang="en-AU"/>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AU"/>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0DDE726-B8D3-415B-A07A-C17958EC46AF}" type="slidenum">
              <a:rPr lang="en-AU" smtClean="0"/>
              <a:t>‹#›</a:t>
            </a:fld>
            <a:endParaRPr lang="en-AU"/>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589844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rect">
            <a:fillToRect l="100000" t="100000"/>
          </a:path>
        </a:gradFill>
        <a:effectLst/>
      </p:bgPr>
    </p:bg>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3ECD0977-9E34-4F3A-998B-23EA15D43A8E}"/>
              </a:ext>
            </a:extLst>
          </p:cNvPr>
          <p:cNvSpPr/>
          <p:nvPr/>
        </p:nvSpPr>
        <p:spPr>
          <a:xfrm>
            <a:off x="1909713" y="161807"/>
            <a:ext cx="2251100" cy="1759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Rounded Corners 14">
            <a:extLst>
              <a:ext uri="{FF2B5EF4-FFF2-40B4-BE49-F238E27FC236}">
                <a16:creationId xmlns:a16="http://schemas.microsoft.com/office/drawing/2014/main" id="{4BE5036B-1AF8-4DE6-90C3-1CB13B5D61A5}"/>
              </a:ext>
            </a:extLst>
          </p:cNvPr>
          <p:cNvSpPr/>
          <p:nvPr/>
        </p:nvSpPr>
        <p:spPr>
          <a:xfrm>
            <a:off x="82378" y="161808"/>
            <a:ext cx="1754660" cy="1759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69727D57-43F5-483F-9A18-CF83ABE5F384}"/>
              </a:ext>
            </a:extLst>
          </p:cNvPr>
          <p:cNvSpPr txBox="1"/>
          <p:nvPr/>
        </p:nvSpPr>
        <p:spPr>
          <a:xfrm>
            <a:off x="2001006" y="247351"/>
            <a:ext cx="1034257" cy="215444"/>
          </a:xfrm>
          <a:prstGeom prst="rect">
            <a:avLst/>
          </a:prstGeom>
          <a:noFill/>
        </p:spPr>
        <p:txBody>
          <a:bodyPr wrap="none" rtlCol="0">
            <a:spAutoFit/>
          </a:bodyPr>
          <a:lstStyle/>
          <a:p>
            <a:r>
              <a:rPr lang="en-GB" sz="800" dirty="0">
                <a:solidFill>
                  <a:schemeClr val="bg1"/>
                </a:solidFill>
              </a:rPr>
              <a:t>Strategist Archetype</a:t>
            </a:r>
            <a:endParaRPr lang="en-AU" sz="800" dirty="0">
              <a:solidFill>
                <a:schemeClr val="bg1"/>
              </a:solidFill>
            </a:endParaRPr>
          </a:p>
        </p:txBody>
      </p:sp>
      <p:sp>
        <p:nvSpPr>
          <p:cNvPr id="5" name="Rectangle: Rounded Corners 4">
            <a:extLst>
              <a:ext uri="{FF2B5EF4-FFF2-40B4-BE49-F238E27FC236}">
                <a16:creationId xmlns:a16="http://schemas.microsoft.com/office/drawing/2014/main" id="{925B1CBC-2342-4290-8CCB-45EAC2148998}"/>
              </a:ext>
            </a:extLst>
          </p:cNvPr>
          <p:cNvSpPr/>
          <p:nvPr/>
        </p:nvSpPr>
        <p:spPr>
          <a:xfrm>
            <a:off x="536497" y="2557869"/>
            <a:ext cx="1261931" cy="413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“Needs a tutorial”</a:t>
            </a:r>
          </a:p>
          <a:p>
            <a:endParaRPr lang="en-GB" sz="800" dirty="0"/>
          </a:p>
          <a:p>
            <a:r>
              <a:rPr lang="en-GB" sz="800" dirty="0"/>
              <a:t>“Don’t play RPGs”</a:t>
            </a:r>
          </a:p>
          <a:p>
            <a:endParaRPr lang="en-GB" sz="800" dirty="0"/>
          </a:p>
          <a:p>
            <a:r>
              <a:rPr lang="en-GB" sz="800" dirty="0"/>
              <a:t>“Could be more user friendly”</a:t>
            </a:r>
          </a:p>
          <a:p>
            <a:endParaRPr lang="en-GB" sz="800" dirty="0"/>
          </a:p>
          <a:p>
            <a:r>
              <a:rPr lang="en-GB" sz="800" dirty="0"/>
              <a:t>“What is Skulduggery?”</a:t>
            </a:r>
          </a:p>
          <a:p>
            <a:endParaRPr lang="en-GB" sz="800" dirty="0"/>
          </a:p>
          <a:p>
            <a:r>
              <a:rPr lang="en-GB" sz="800" dirty="0"/>
              <a:t>“</a:t>
            </a:r>
            <a:r>
              <a:rPr lang="en-GB" sz="800" dirty="0" err="1"/>
              <a:t>Kinda</a:t>
            </a:r>
            <a:r>
              <a:rPr lang="en-GB" sz="800" dirty="0"/>
              <a:t> cool”</a:t>
            </a:r>
          </a:p>
          <a:p>
            <a:endParaRPr lang="en-GB" sz="800" dirty="0"/>
          </a:p>
          <a:p>
            <a:r>
              <a:rPr lang="en-GB" sz="800" dirty="0"/>
              <a:t>“Got the gist of the game”</a:t>
            </a:r>
          </a:p>
          <a:p>
            <a:endParaRPr lang="en-GB" sz="800" dirty="0"/>
          </a:p>
          <a:p>
            <a:r>
              <a:rPr lang="en-GB" sz="800" dirty="0"/>
              <a:t>“UI is overwhelming so I didn’t read”</a:t>
            </a:r>
          </a:p>
          <a:p>
            <a:endParaRPr lang="en-AU" dirty="0"/>
          </a:p>
        </p:txBody>
      </p:sp>
      <p:sp>
        <p:nvSpPr>
          <p:cNvPr id="6" name="Rectangle: Rounded Corners 5">
            <a:extLst>
              <a:ext uri="{FF2B5EF4-FFF2-40B4-BE49-F238E27FC236}">
                <a16:creationId xmlns:a16="http://schemas.microsoft.com/office/drawing/2014/main" id="{B31BB837-0D06-4F3F-B9E8-2CD2C55F02F6}"/>
              </a:ext>
            </a:extLst>
          </p:cNvPr>
          <p:cNvSpPr/>
          <p:nvPr/>
        </p:nvSpPr>
        <p:spPr>
          <a:xfrm>
            <a:off x="536497" y="2115082"/>
            <a:ext cx="1261931"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i="1" u="sng" dirty="0"/>
              <a:t>Quotes</a:t>
            </a:r>
            <a:endParaRPr lang="en-AU" sz="900" b="1" i="1" u="sng" dirty="0"/>
          </a:p>
        </p:txBody>
      </p:sp>
      <p:sp>
        <p:nvSpPr>
          <p:cNvPr id="8" name="Rectangle: Rounded Corners 7">
            <a:extLst>
              <a:ext uri="{FF2B5EF4-FFF2-40B4-BE49-F238E27FC236}">
                <a16:creationId xmlns:a16="http://schemas.microsoft.com/office/drawing/2014/main" id="{46DE3810-E814-4A87-B98D-C3D1A37BBCD0}"/>
              </a:ext>
            </a:extLst>
          </p:cNvPr>
          <p:cNvSpPr/>
          <p:nvPr/>
        </p:nvSpPr>
        <p:spPr>
          <a:xfrm>
            <a:off x="1932790" y="2557869"/>
            <a:ext cx="2658224" cy="413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David’s gaming experience is focused on casual gameplay, easy and fast to understand.</a:t>
            </a:r>
            <a:br>
              <a:rPr lang="en-GB" sz="800" dirty="0"/>
            </a:br>
            <a:endParaRPr lang="en-GB" sz="800" dirty="0"/>
          </a:p>
          <a:p>
            <a:r>
              <a:rPr lang="en-GB" sz="800" dirty="0"/>
              <a:t>Being very time poor, his heart is in gaming, but finds it frustrating, especially with certain games where1/3</a:t>
            </a:r>
            <a:r>
              <a:rPr lang="en-GB" sz="800" baseline="30000" dirty="0"/>
              <a:t>rd</a:t>
            </a:r>
            <a:r>
              <a:rPr lang="en-GB" sz="800" dirty="0"/>
              <a:t> of his available time for leisure is spent reading through tutorials and stories that take too </a:t>
            </a:r>
            <a:r>
              <a:rPr lang="en-GB" sz="800"/>
              <a:t>much time, and trying </a:t>
            </a:r>
            <a:r>
              <a:rPr lang="en-GB" sz="800" dirty="0"/>
              <a:t>to understand an overcomplex system.</a:t>
            </a:r>
          </a:p>
          <a:p>
            <a:br>
              <a:rPr lang="en-GB" sz="800" dirty="0"/>
            </a:br>
            <a:r>
              <a:rPr lang="en-GB" sz="800" dirty="0"/>
              <a:t>Simple games are the best, but it would be ideal to play RPGs with limited complexity but with a rich world and simple interactions and ideally to share the that experience with his daughter.</a:t>
            </a:r>
            <a:endParaRPr lang="en-AU" dirty="0"/>
          </a:p>
        </p:txBody>
      </p:sp>
      <p:sp>
        <p:nvSpPr>
          <p:cNvPr id="9" name="Rectangle: Rounded Corners 8">
            <a:extLst>
              <a:ext uri="{FF2B5EF4-FFF2-40B4-BE49-F238E27FC236}">
                <a16:creationId xmlns:a16="http://schemas.microsoft.com/office/drawing/2014/main" id="{F4AADB8C-F6D1-4ABC-9EEF-38E984E7889E}"/>
              </a:ext>
            </a:extLst>
          </p:cNvPr>
          <p:cNvSpPr/>
          <p:nvPr/>
        </p:nvSpPr>
        <p:spPr>
          <a:xfrm>
            <a:off x="1932790" y="2115082"/>
            <a:ext cx="2658224"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i="1" u="sng" dirty="0"/>
              <a:t>Observations/Insights</a:t>
            </a:r>
            <a:endParaRPr lang="en-AU" sz="900" b="1" i="1" u="sng" dirty="0"/>
          </a:p>
        </p:txBody>
      </p:sp>
      <p:sp>
        <p:nvSpPr>
          <p:cNvPr id="10" name="TextBox 9">
            <a:extLst>
              <a:ext uri="{FF2B5EF4-FFF2-40B4-BE49-F238E27FC236}">
                <a16:creationId xmlns:a16="http://schemas.microsoft.com/office/drawing/2014/main" id="{D68B5696-6488-4410-9928-EF86BD05DC77}"/>
              </a:ext>
            </a:extLst>
          </p:cNvPr>
          <p:cNvSpPr txBox="1"/>
          <p:nvPr/>
        </p:nvSpPr>
        <p:spPr>
          <a:xfrm>
            <a:off x="4160813" y="-32004"/>
            <a:ext cx="1600118" cy="584775"/>
          </a:xfrm>
          <a:prstGeom prst="rect">
            <a:avLst/>
          </a:prstGeom>
          <a:noFill/>
        </p:spPr>
        <p:txBody>
          <a:bodyPr wrap="none" rtlCol="0">
            <a:spAutoFit/>
          </a:bodyPr>
          <a:lstStyle/>
          <a:p>
            <a:r>
              <a:rPr lang="en-GB" sz="3200" dirty="0">
                <a:solidFill>
                  <a:schemeClr val="bg1"/>
                </a:solidFill>
              </a:rPr>
              <a:t>David Z.</a:t>
            </a:r>
            <a:endParaRPr lang="en-AU" sz="3200" dirty="0">
              <a:solidFill>
                <a:schemeClr val="bg1"/>
              </a:solidFill>
            </a:endParaRPr>
          </a:p>
        </p:txBody>
      </p:sp>
      <p:sp>
        <p:nvSpPr>
          <p:cNvPr id="11" name="Rectangle: Rounded Corners 10">
            <a:extLst>
              <a:ext uri="{FF2B5EF4-FFF2-40B4-BE49-F238E27FC236}">
                <a16:creationId xmlns:a16="http://schemas.microsoft.com/office/drawing/2014/main" id="{24B28A35-A368-4588-B0B8-7F3C1227A7EE}"/>
              </a:ext>
            </a:extLst>
          </p:cNvPr>
          <p:cNvSpPr/>
          <p:nvPr/>
        </p:nvSpPr>
        <p:spPr>
          <a:xfrm>
            <a:off x="4725376" y="2557869"/>
            <a:ext cx="1261931" cy="413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Help sort what tags you should use to complete quests.</a:t>
            </a:r>
          </a:p>
          <a:p>
            <a:endParaRPr lang="en-GB" sz="800" dirty="0"/>
          </a:p>
          <a:p>
            <a:r>
              <a:rPr lang="en-GB" sz="800" dirty="0"/>
              <a:t>Spent time optimizing quests and adventurers</a:t>
            </a:r>
          </a:p>
          <a:p>
            <a:endParaRPr lang="en-GB" sz="800" dirty="0"/>
          </a:p>
          <a:p>
            <a:r>
              <a:rPr lang="en-GB" sz="800" dirty="0"/>
              <a:t>A journey progress bar</a:t>
            </a:r>
          </a:p>
          <a:p>
            <a:endParaRPr lang="en-GB" sz="800" dirty="0"/>
          </a:p>
          <a:p>
            <a:r>
              <a:rPr lang="en-GB" sz="800" dirty="0"/>
              <a:t>Icons of the tags help to understand its purpose</a:t>
            </a:r>
          </a:p>
          <a:p>
            <a:endParaRPr lang="en-GB" sz="800" dirty="0"/>
          </a:p>
          <a:p>
            <a:r>
              <a:rPr lang="en-GB" sz="800" dirty="0"/>
              <a:t>Tried to clarify the tag system at first</a:t>
            </a:r>
          </a:p>
          <a:p>
            <a:endParaRPr lang="en-GB" sz="800" dirty="0"/>
          </a:p>
          <a:p>
            <a:r>
              <a:rPr lang="en-GB" sz="800" dirty="0"/>
              <a:t>Somewhat vague at first</a:t>
            </a:r>
          </a:p>
          <a:p>
            <a:endParaRPr lang="en-GB" sz="800" dirty="0"/>
          </a:p>
          <a:p>
            <a:r>
              <a:rPr lang="en-GB" sz="800" dirty="0"/>
              <a:t>Confused by the terminology used</a:t>
            </a:r>
            <a:endParaRPr lang="en-AU" dirty="0"/>
          </a:p>
        </p:txBody>
      </p:sp>
      <p:sp>
        <p:nvSpPr>
          <p:cNvPr id="12" name="Rectangle: Rounded Corners 11">
            <a:extLst>
              <a:ext uri="{FF2B5EF4-FFF2-40B4-BE49-F238E27FC236}">
                <a16:creationId xmlns:a16="http://schemas.microsoft.com/office/drawing/2014/main" id="{00C601C3-2464-4745-8372-877DC416C1C7}"/>
              </a:ext>
            </a:extLst>
          </p:cNvPr>
          <p:cNvSpPr/>
          <p:nvPr/>
        </p:nvSpPr>
        <p:spPr>
          <a:xfrm>
            <a:off x="4725376" y="2115082"/>
            <a:ext cx="1261931"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i="1" u="sng" dirty="0"/>
              <a:t>Motivations/Drives</a:t>
            </a:r>
            <a:endParaRPr lang="en-AU" sz="900" b="1" i="1" u="sng" dirty="0"/>
          </a:p>
        </p:txBody>
      </p:sp>
      <p:sp>
        <p:nvSpPr>
          <p:cNvPr id="16" name="TextBox 15">
            <a:extLst>
              <a:ext uri="{FF2B5EF4-FFF2-40B4-BE49-F238E27FC236}">
                <a16:creationId xmlns:a16="http://schemas.microsoft.com/office/drawing/2014/main" id="{88F20053-A8AB-4740-88BF-4A243CE55A6B}"/>
              </a:ext>
            </a:extLst>
          </p:cNvPr>
          <p:cNvSpPr txBox="1"/>
          <p:nvPr/>
        </p:nvSpPr>
        <p:spPr>
          <a:xfrm>
            <a:off x="2001006" y="480725"/>
            <a:ext cx="397866" cy="215444"/>
          </a:xfrm>
          <a:prstGeom prst="rect">
            <a:avLst/>
          </a:prstGeom>
          <a:noFill/>
        </p:spPr>
        <p:txBody>
          <a:bodyPr wrap="none" rtlCol="0">
            <a:spAutoFit/>
          </a:bodyPr>
          <a:lstStyle/>
          <a:p>
            <a:r>
              <a:rPr lang="en-GB" sz="800" dirty="0">
                <a:solidFill>
                  <a:schemeClr val="bg1"/>
                </a:solidFill>
              </a:rPr>
              <a:t>Male</a:t>
            </a:r>
            <a:endParaRPr lang="en-AU" sz="800" dirty="0">
              <a:solidFill>
                <a:schemeClr val="bg1"/>
              </a:solidFill>
            </a:endParaRPr>
          </a:p>
        </p:txBody>
      </p:sp>
      <p:sp>
        <p:nvSpPr>
          <p:cNvPr id="17" name="TextBox 16">
            <a:extLst>
              <a:ext uri="{FF2B5EF4-FFF2-40B4-BE49-F238E27FC236}">
                <a16:creationId xmlns:a16="http://schemas.microsoft.com/office/drawing/2014/main" id="{FBA2C245-B53E-485C-B75C-8E405A175C3E}"/>
              </a:ext>
            </a:extLst>
          </p:cNvPr>
          <p:cNvSpPr txBox="1"/>
          <p:nvPr/>
        </p:nvSpPr>
        <p:spPr>
          <a:xfrm>
            <a:off x="2001006" y="714099"/>
            <a:ext cx="287258" cy="215444"/>
          </a:xfrm>
          <a:prstGeom prst="rect">
            <a:avLst/>
          </a:prstGeom>
          <a:noFill/>
        </p:spPr>
        <p:txBody>
          <a:bodyPr wrap="none" rtlCol="0">
            <a:spAutoFit/>
          </a:bodyPr>
          <a:lstStyle/>
          <a:p>
            <a:r>
              <a:rPr lang="en-GB" sz="800" dirty="0">
                <a:solidFill>
                  <a:schemeClr val="bg1"/>
                </a:solidFill>
              </a:rPr>
              <a:t>32</a:t>
            </a:r>
            <a:endParaRPr lang="en-AU" sz="800" dirty="0">
              <a:solidFill>
                <a:schemeClr val="bg1"/>
              </a:solidFill>
            </a:endParaRPr>
          </a:p>
        </p:txBody>
      </p:sp>
      <p:sp>
        <p:nvSpPr>
          <p:cNvPr id="18" name="TextBox 17">
            <a:extLst>
              <a:ext uri="{FF2B5EF4-FFF2-40B4-BE49-F238E27FC236}">
                <a16:creationId xmlns:a16="http://schemas.microsoft.com/office/drawing/2014/main" id="{9ED49504-C91E-4A63-B411-BB5C63C5A64C}"/>
              </a:ext>
            </a:extLst>
          </p:cNvPr>
          <p:cNvSpPr txBox="1"/>
          <p:nvPr/>
        </p:nvSpPr>
        <p:spPr>
          <a:xfrm>
            <a:off x="2001006" y="1180847"/>
            <a:ext cx="2031325" cy="215444"/>
          </a:xfrm>
          <a:prstGeom prst="rect">
            <a:avLst/>
          </a:prstGeom>
          <a:noFill/>
        </p:spPr>
        <p:txBody>
          <a:bodyPr wrap="none" rtlCol="0">
            <a:spAutoFit/>
          </a:bodyPr>
          <a:lstStyle/>
          <a:p>
            <a:r>
              <a:rPr lang="en-GB" sz="800" dirty="0">
                <a:solidFill>
                  <a:schemeClr val="bg1"/>
                </a:solidFill>
              </a:rPr>
              <a:t>High School and Tertiary Education (TAFE IT)</a:t>
            </a:r>
            <a:endParaRPr lang="en-AU" sz="800" dirty="0">
              <a:solidFill>
                <a:schemeClr val="bg1"/>
              </a:solidFill>
            </a:endParaRPr>
          </a:p>
        </p:txBody>
      </p:sp>
      <p:sp>
        <p:nvSpPr>
          <p:cNvPr id="19" name="TextBox 18">
            <a:extLst>
              <a:ext uri="{FF2B5EF4-FFF2-40B4-BE49-F238E27FC236}">
                <a16:creationId xmlns:a16="http://schemas.microsoft.com/office/drawing/2014/main" id="{3B843B72-8A80-4EBA-9642-60D77B4C60ED}"/>
              </a:ext>
            </a:extLst>
          </p:cNvPr>
          <p:cNvSpPr txBox="1"/>
          <p:nvPr/>
        </p:nvSpPr>
        <p:spPr>
          <a:xfrm>
            <a:off x="2001006" y="1414221"/>
            <a:ext cx="1237839" cy="215444"/>
          </a:xfrm>
          <a:prstGeom prst="rect">
            <a:avLst/>
          </a:prstGeom>
          <a:noFill/>
        </p:spPr>
        <p:txBody>
          <a:bodyPr wrap="none" rtlCol="0">
            <a:spAutoFit/>
          </a:bodyPr>
          <a:lstStyle/>
          <a:p>
            <a:r>
              <a:rPr lang="en-GB" sz="800" dirty="0">
                <a:solidFill>
                  <a:schemeClr val="bg1"/>
                </a:solidFill>
              </a:rPr>
              <a:t>Hospitality work (Barista)</a:t>
            </a:r>
            <a:endParaRPr lang="en-AU" sz="800" dirty="0">
              <a:solidFill>
                <a:schemeClr val="bg1"/>
              </a:solidFill>
            </a:endParaRPr>
          </a:p>
        </p:txBody>
      </p:sp>
      <p:sp>
        <p:nvSpPr>
          <p:cNvPr id="22" name="TextBox 21">
            <a:extLst>
              <a:ext uri="{FF2B5EF4-FFF2-40B4-BE49-F238E27FC236}">
                <a16:creationId xmlns:a16="http://schemas.microsoft.com/office/drawing/2014/main" id="{DA1BD2C5-D75A-4BAE-8567-846D6D2BC505}"/>
              </a:ext>
            </a:extLst>
          </p:cNvPr>
          <p:cNvSpPr txBox="1"/>
          <p:nvPr/>
        </p:nvSpPr>
        <p:spPr>
          <a:xfrm>
            <a:off x="2001006" y="1647592"/>
            <a:ext cx="1401346" cy="215444"/>
          </a:xfrm>
          <a:prstGeom prst="rect">
            <a:avLst/>
          </a:prstGeom>
          <a:noFill/>
        </p:spPr>
        <p:txBody>
          <a:bodyPr wrap="none" rtlCol="0">
            <a:spAutoFit/>
          </a:bodyPr>
          <a:lstStyle/>
          <a:p>
            <a:r>
              <a:rPr lang="en-GB" sz="800" dirty="0">
                <a:solidFill>
                  <a:schemeClr val="bg1"/>
                </a:solidFill>
              </a:rPr>
              <a:t>Living with de facto and child</a:t>
            </a:r>
            <a:endParaRPr lang="en-AU" sz="800" dirty="0">
              <a:solidFill>
                <a:schemeClr val="bg1"/>
              </a:solidFill>
            </a:endParaRPr>
          </a:p>
        </p:txBody>
      </p:sp>
      <p:pic>
        <p:nvPicPr>
          <p:cNvPr id="24" name="Picture 23">
            <a:extLst>
              <a:ext uri="{FF2B5EF4-FFF2-40B4-BE49-F238E27FC236}">
                <a16:creationId xmlns:a16="http://schemas.microsoft.com/office/drawing/2014/main" id="{5EEA78E8-BD44-4FAF-A7B6-1A714BF8D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97" y="238898"/>
            <a:ext cx="846421" cy="1605281"/>
          </a:xfrm>
          <a:prstGeom prst="rect">
            <a:avLst/>
          </a:prstGeom>
        </p:spPr>
      </p:pic>
      <p:sp>
        <p:nvSpPr>
          <p:cNvPr id="25" name="TextBox 24">
            <a:extLst>
              <a:ext uri="{FF2B5EF4-FFF2-40B4-BE49-F238E27FC236}">
                <a16:creationId xmlns:a16="http://schemas.microsoft.com/office/drawing/2014/main" id="{8707DC2E-C4EC-4824-8364-08168F6BB400}"/>
              </a:ext>
            </a:extLst>
          </p:cNvPr>
          <p:cNvSpPr txBox="1"/>
          <p:nvPr/>
        </p:nvSpPr>
        <p:spPr>
          <a:xfrm>
            <a:off x="2001006" y="947473"/>
            <a:ext cx="518091" cy="215444"/>
          </a:xfrm>
          <a:prstGeom prst="rect">
            <a:avLst/>
          </a:prstGeom>
          <a:noFill/>
        </p:spPr>
        <p:txBody>
          <a:bodyPr wrap="square" rtlCol="0">
            <a:spAutoFit/>
          </a:bodyPr>
          <a:lstStyle/>
          <a:p>
            <a:r>
              <a:rPr lang="en-GB" sz="800" dirty="0">
                <a:solidFill>
                  <a:schemeClr val="bg1"/>
                </a:solidFill>
              </a:rPr>
              <a:t>Father</a:t>
            </a:r>
            <a:endParaRPr lang="en-AU" sz="800" dirty="0">
              <a:solidFill>
                <a:schemeClr val="bg1"/>
              </a:solidFill>
            </a:endParaRPr>
          </a:p>
        </p:txBody>
      </p:sp>
      <p:sp>
        <p:nvSpPr>
          <p:cNvPr id="27" name="Rectangle: Rounded Corners 26">
            <a:extLst>
              <a:ext uri="{FF2B5EF4-FFF2-40B4-BE49-F238E27FC236}">
                <a16:creationId xmlns:a16="http://schemas.microsoft.com/office/drawing/2014/main" id="{AA3CE8CE-4D78-45BF-B9C3-4243D05DA847}"/>
              </a:ext>
            </a:extLst>
          </p:cNvPr>
          <p:cNvSpPr/>
          <p:nvPr/>
        </p:nvSpPr>
        <p:spPr>
          <a:xfrm>
            <a:off x="6121669" y="2557870"/>
            <a:ext cx="1261931" cy="4138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To be able to fit in gaming while taking care of duties</a:t>
            </a:r>
          </a:p>
        </p:txBody>
      </p:sp>
      <p:sp>
        <p:nvSpPr>
          <p:cNvPr id="28" name="Rectangle: Rounded Corners 27">
            <a:extLst>
              <a:ext uri="{FF2B5EF4-FFF2-40B4-BE49-F238E27FC236}">
                <a16:creationId xmlns:a16="http://schemas.microsoft.com/office/drawing/2014/main" id="{0106BA87-B244-4A22-A14A-8970EC92A941}"/>
              </a:ext>
            </a:extLst>
          </p:cNvPr>
          <p:cNvSpPr/>
          <p:nvPr/>
        </p:nvSpPr>
        <p:spPr>
          <a:xfrm>
            <a:off x="6121669" y="2115082"/>
            <a:ext cx="1261931"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i="1" u="sng" dirty="0"/>
              <a:t>Goals</a:t>
            </a:r>
            <a:endParaRPr lang="en-AU" sz="900" b="1" i="1" u="sng" dirty="0"/>
          </a:p>
        </p:txBody>
      </p:sp>
      <p:sp>
        <p:nvSpPr>
          <p:cNvPr id="29" name="Rectangle: Rounded Corners 28">
            <a:extLst>
              <a:ext uri="{FF2B5EF4-FFF2-40B4-BE49-F238E27FC236}">
                <a16:creationId xmlns:a16="http://schemas.microsoft.com/office/drawing/2014/main" id="{A041A213-EFA3-4973-AF0C-181FB3B91C53}"/>
              </a:ext>
            </a:extLst>
          </p:cNvPr>
          <p:cNvSpPr/>
          <p:nvPr/>
        </p:nvSpPr>
        <p:spPr>
          <a:xfrm>
            <a:off x="7514247" y="2557869"/>
            <a:ext cx="1261931" cy="413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Clarity on how to start and play the game, short and concise (Tutorial).</a:t>
            </a:r>
          </a:p>
          <a:p>
            <a:endParaRPr lang="en-GB" sz="800" dirty="0"/>
          </a:p>
          <a:p>
            <a:r>
              <a:rPr lang="en-GB" sz="800" dirty="0"/>
              <a:t>Some element of story but no wall of texts</a:t>
            </a:r>
          </a:p>
          <a:p>
            <a:endParaRPr lang="en-GB" sz="800" dirty="0"/>
          </a:p>
          <a:p>
            <a:r>
              <a:rPr lang="en-GB" sz="800" dirty="0"/>
              <a:t>Consequence, connections and cohesive stories with permanency (reflections of outcome and effects after quests and references to their actions)</a:t>
            </a:r>
          </a:p>
          <a:p>
            <a:endParaRPr lang="en-GB" sz="800" dirty="0"/>
          </a:p>
          <a:p>
            <a:r>
              <a:rPr lang="en-GB" sz="800" dirty="0"/>
              <a:t>Intuitive controls and UI</a:t>
            </a:r>
          </a:p>
          <a:p>
            <a:endParaRPr lang="en-GB" sz="800" dirty="0"/>
          </a:p>
          <a:p>
            <a:endParaRPr lang="en-AU" dirty="0"/>
          </a:p>
        </p:txBody>
      </p:sp>
      <p:sp>
        <p:nvSpPr>
          <p:cNvPr id="30" name="Rectangle: Rounded Corners 29">
            <a:extLst>
              <a:ext uri="{FF2B5EF4-FFF2-40B4-BE49-F238E27FC236}">
                <a16:creationId xmlns:a16="http://schemas.microsoft.com/office/drawing/2014/main" id="{ACBE9E91-AB4B-404F-BCA7-9BBEB8C9595F}"/>
              </a:ext>
            </a:extLst>
          </p:cNvPr>
          <p:cNvSpPr/>
          <p:nvPr/>
        </p:nvSpPr>
        <p:spPr>
          <a:xfrm>
            <a:off x="7514247" y="2115082"/>
            <a:ext cx="1261931"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i="1" u="sng" dirty="0"/>
              <a:t>Must haves</a:t>
            </a:r>
            <a:endParaRPr lang="en-AU" sz="900" b="1" i="1" u="sng" dirty="0"/>
          </a:p>
        </p:txBody>
      </p:sp>
      <p:sp>
        <p:nvSpPr>
          <p:cNvPr id="31" name="Rectangle: Rounded Corners 30">
            <a:extLst>
              <a:ext uri="{FF2B5EF4-FFF2-40B4-BE49-F238E27FC236}">
                <a16:creationId xmlns:a16="http://schemas.microsoft.com/office/drawing/2014/main" id="{F8BAE9BF-00FF-4EDF-8FBC-0E7BBC35C1FE}"/>
              </a:ext>
            </a:extLst>
          </p:cNvPr>
          <p:cNvSpPr/>
          <p:nvPr/>
        </p:nvSpPr>
        <p:spPr>
          <a:xfrm>
            <a:off x="4267259" y="626226"/>
            <a:ext cx="7388244" cy="1295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David is a family man, as a result his style of games and gaming tend to be short sessions, and playing games that are easy to pick up and learn from the get go, so he would describe himself as time poor,  but has a “gamer heart”, previous to all that, he was a PS1 and PS2 player focusing in first person shooters and music style games like </a:t>
            </a:r>
            <a:r>
              <a:rPr lang="en-GB" sz="800" dirty="0" err="1"/>
              <a:t>Singstar</a:t>
            </a:r>
            <a:r>
              <a:rPr lang="en-GB" sz="800" dirty="0"/>
              <a:t> and Guitar Hero.</a:t>
            </a:r>
            <a:br>
              <a:rPr lang="en-GB" sz="800" dirty="0"/>
            </a:br>
            <a:r>
              <a:rPr lang="en-GB" sz="800" dirty="0"/>
              <a:t>He looks for games that can cater to his current circumstances, which are easy to learn and require little tracking of statistics, games that almost play themselves but satisfy his fantasy gaming needs and games that he could play with his child (6 year </a:t>
            </a:r>
            <a:r>
              <a:rPr lang="en-GB" sz="800"/>
              <a:t>old girl).</a:t>
            </a:r>
            <a:endParaRPr lang="en-AU" dirty="0"/>
          </a:p>
        </p:txBody>
      </p:sp>
      <p:sp>
        <p:nvSpPr>
          <p:cNvPr id="32" name="Rectangle: Rounded Corners 31">
            <a:extLst>
              <a:ext uri="{FF2B5EF4-FFF2-40B4-BE49-F238E27FC236}">
                <a16:creationId xmlns:a16="http://schemas.microsoft.com/office/drawing/2014/main" id="{81D32964-959E-43C7-9D5F-F5AC70B2DD26}"/>
              </a:ext>
            </a:extLst>
          </p:cNvPr>
          <p:cNvSpPr/>
          <p:nvPr/>
        </p:nvSpPr>
        <p:spPr>
          <a:xfrm>
            <a:off x="8906825" y="2557869"/>
            <a:ext cx="1261931" cy="413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dirty="0"/>
              <a:t>Unused or out of context terminology</a:t>
            </a:r>
            <a:endParaRPr lang="en-AU" dirty="0"/>
          </a:p>
        </p:txBody>
      </p:sp>
      <p:sp>
        <p:nvSpPr>
          <p:cNvPr id="33" name="Rectangle: Rounded Corners 32">
            <a:extLst>
              <a:ext uri="{FF2B5EF4-FFF2-40B4-BE49-F238E27FC236}">
                <a16:creationId xmlns:a16="http://schemas.microsoft.com/office/drawing/2014/main" id="{8E054C01-81D5-4B81-AB79-D82394DE1499}"/>
              </a:ext>
            </a:extLst>
          </p:cNvPr>
          <p:cNvSpPr/>
          <p:nvPr/>
        </p:nvSpPr>
        <p:spPr>
          <a:xfrm>
            <a:off x="8906825" y="2115082"/>
            <a:ext cx="1261931"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i="1" u="sng" dirty="0"/>
              <a:t>Avoid</a:t>
            </a:r>
            <a:endParaRPr lang="en-AU" sz="900" b="1" i="1" u="sng" dirty="0"/>
          </a:p>
        </p:txBody>
      </p:sp>
      <p:sp>
        <p:nvSpPr>
          <p:cNvPr id="34" name="Rectangle: Rounded Corners 33">
            <a:extLst>
              <a:ext uri="{FF2B5EF4-FFF2-40B4-BE49-F238E27FC236}">
                <a16:creationId xmlns:a16="http://schemas.microsoft.com/office/drawing/2014/main" id="{CF3602C4-E7F8-4C8B-A8BC-F415B7C4BAD1}"/>
              </a:ext>
            </a:extLst>
          </p:cNvPr>
          <p:cNvSpPr/>
          <p:nvPr/>
        </p:nvSpPr>
        <p:spPr>
          <a:xfrm>
            <a:off x="10299403" y="2557869"/>
            <a:ext cx="1261931" cy="413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800" dirty="0"/>
          </a:p>
          <a:p>
            <a:endParaRPr lang="en-GB" sz="800" dirty="0"/>
          </a:p>
          <a:p>
            <a:endParaRPr lang="en-GB" sz="800" dirty="0"/>
          </a:p>
          <a:p>
            <a:endParaRPr lang="en-AU" dirty="0"/>
          </a:p>
        </p:txBody>
      </p:sp>
      <p:sp>
        <p:nvSpPr>
          <p:cNvPr id="35" name="Rectangle: Rounded Corners 34">
            <a:extLst>
              <a:ext uri="{FF2B5EF4-FFF2-40B4-BE49-F238E27FC236}">
                <a16:creationId xmlns:a16="http://schemas.microsoft.com/office/drawing/2014/main" id="{F24550D9-0DEE-4391-9064-83E9BC7D123D}"/>
              </a:ext>
            </a:extLst>
          </p:cNvPr>
          <p:cNvSpPr/>
          <p:nvPr/>
        </p:nvSpPr>
        <p:spPr>
          <a:xfrm>
            <a:off x="10299403" y="2115082"/>
            <a:ext cx="1261931"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900" b="1" i="1" u="sng" dirty="0"/>
          </a:p>
        </p:txBody>
      </p:sp>
    </p:spTree>
    <p:extLst>
      <p:ext uri="{BB962C8B-B14F-4D97-AF65-F5344CB8AC3E}">
        <p14:creationId xmlns:p14="http://schemas.microsoft.com/office/powerpoint/2010/main" val="42786959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270</TotalTime>
  <Words>293</Words>
  <Application>Microsoft Office PowerPoint</Application>
  <PresentationFormat>Widescreen</PresentationFormat>
  <Paragraphs>55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Gill Sans MT</vt:lpstr>
      <vt:lpstr>Wingdings 2</vt:lpstr>
      <vt:lpstr>Dividend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Gonzalez</dc:creator>
  <cp:lastModifiedBy>Andrew Gonzalez</cp:lastModifiedBy>
  <cp:revision>18</cp:revision>
  <dcterms:created xsi:type="dcterms:W3CDTF">2021-03-27T10:00:18Z</dcterms:created>
  <dcterms:modified xsi:type="dcterms:W3CDTF">2021-03-28T00:50:03Z</dcterms:modified>
</cp:coreProperties>
</file>