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88" r:id="rId3"/>
    <p:sldId id="272" r:id="rId4"/>
    <p:sldId id="273" r:id="rId5"/>
    <p:sldId id="286" r:id="rId6"/>
    <p:sldId id="274" r:id="rId7"/>
    <p:sldId id="275" r:id="rId8"/>
    <p:sldId id="278" r:id="rId9"/>
    <p:sldId id="277" r:id="rId10"/>
    <p:sldId id="283" r:id="rId11"/>
    <p:sldId id="284" r:id="rId12"/>
    <p:sldId id="285" r:id="rId13"/>
    <p:sldId id="287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lay.google.com/store/apps/details?id=com.rooomy.arcore.sir.alpha&amp;hl=en_U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play.google.com/store/apps/details?id=com.visiblebody.atla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play.google.com/store/apps/details?id=com.ebay.mobi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4389038/" TargetMode="External"/><Relationship Id="rId2" Type="http://schemas.openxmlformats.org/officeDocument/2006/relationships/hyperlink" Target="https://www.ncbi.nlm.nih.gov/pmc/articles/PMC2121303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news.com/mach/science/3-ways-virtual-reality-transforming-medical-care-ncna794871" TargetMode="External"/><Relationship Id="rId2" Type="http://schemas.openxmlformats.org/officeDocument/2006/relationships/hyperlink" Target="https://www.burning-glass.com/research-project/visualizing_future_3d_skills_workfor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771550"/>
            <a:ext cx="7632848" cy="1728192"/>
          </a:xfrm>
        </p:spPr>
        <p:txBody>
          <a:bodyPr/>
          <a:lstStyle/>
          <a:p>
            <a:r>
              <a:rPr lang="en-AU" dirty="0"/>
              <a:t>VR and AR in Other Industries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55650" y="2715766"/>
            <a:ext cx="7632774" cy="486320"/>
          </a:xfrm>
        </p:spPr>
        <p:txBody>
          <a:bodyPr/>
          <a:lstStyle/>
          <a:p>
            <a:r>
              <a:rPr lang="en-AU" dirty="0"/>
              <a:t>Virtual and Augmented Realities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D6E7-C4AC-4DB7-BE59-47C03118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113A7-089D-4145-A2B0-40D3458D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968230" cy="33846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Curate by Sotheby’s Realty - AR for Real Estate</a:t>
            </a:r>
          </a:p>
          <a:p>
            <a:pPr lvl="1"/>
            <a:r>
              <a:rPr lang="en-US" dirty="0"/>
              <a:t>Design your future home and shop for home furnishings through an immersive Augmented Reality experience </a:t>
            </a:r>
          </a:p>
          <a:p>
            <a:pPr lvl="1"/>
            <a:r>
              <a:rPr lang="en-US" dirty="0"/>
              <a:t>Built as a visualization tool for homebuyers, renters and real estate agents</a:t>
            </a:r>
          </a:p>
          <a:p>
            <a:pPr lvl="1"/>
            <a:r>
              <a:rPr lang="en-GB" dirty="0"/>
              <a:t>Available on </a:t>
            </a:r>
            <a:r>
              <a:rPr lang="en-GB" dirty="0">
                <a:hlinkClick r:id="rId2"/>
              </a:rPr>
              <a:t>Google Play Store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28C20-1DF0-4D8A-8DE2-44A36FF0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275606"/>
            <a:ext cx="3685030" cy="18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3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1E7D-D00F-4723-84E1-5C002EE3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2CAD-F355-4319-B8FF-873BD2B719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904334" cy="3384649"/>
          </a:xfrm>
        </p:spPr>
        <p:txBody>
          <a:bodyPr>
            <a:normAutofit/>
          </a:bodyPr>
          <a:lstStyle/>
          <a:p>
            <a:r>
              <a:rPr lang="en-US" dirty="0"/>
              <a:t>Human Anatomy Atlas 2021: Complete 3D Human Body</a:t>
            </a:r>
          </a:p>
          <a:p>
            <a:pPr lvl="1"/>
            <a:r>
              <a:rPr lang="en-US" dirty="0"/>
              <a:t>Millions of medical professionals, students, and anatomy enthusiasts use Human Anatomy Atlas to see inside and better understand the human body with AR</a:t>
            </a:r>
          </a:p>
          <a:p>
            <a:pPr lvl="1"/>
            <a:r>
              <a:rPr lang="en-US" dirty="0"/>
              <a:t>Available on the </a:t>
            </a:r>
            <a:r>
              <a:rPr lang="en-US" dirty="0">
                <a:hlinkClick r:id="rId2"/>
              </a:rPr>
              <a:t>Google Play Store</a:t>
            </a:r>
            <a:endParaRPr lang="en-GB" dirty="0"/>
          </a:p>
        </p:txBody>
      </p:sp>
      <p:pic>
        <p:nvPicPr>
          <p:cNvPr id="5" name="Picture 4" descr="A person holding the hands up&#10;&#10;Description automatically generated">
            <a:extLst>
              <a:ext uri="{FF2B5EF4-FFF2-40B4-BE49-F238E27FC236}">
                <a16:creationId xmlns:a16="http://schemas.microsoft.com/office/drawing/2014/main" id="{2ADA0CAD-43B1-437F-A680-F8F51FC6B6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203325"/>
            <a:ext cx="2017649" cy="35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8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856D-B949-4B48-94FD-DE3D6499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A1B45-9518-4215-8F95-ED6F367AD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048350" cy="3384649"/>
          </a:xfrm>
        </p:spPr>
        <p:txBody>
          <a:bodyPr/>
          <a:lstStyle/>
          <a:p>
            <a:r>
              <a:rPr lang="en-US" dirty="0"/>
              <a:t>eBay</a:t>
            </a:r>
          </a:p>
          <a:p>
            <a:pPr lvl="1"/>
            <a:r>
              <a:rPr lang="en-US" dirty="0"/>
              <a:t>Helps sellers figure out the best box to use for shipping their items to buyers</a:t>
            </a:r>
          </a:p>
          <a:p>
            <a:pPr lvl="1"/>
            <a:r>
              <a:rPr lang="en-US" dirty="0"/>
              <a:t>Available on the </a:t>
            </a:r>
            <a:r>
              <a:rPr lang="en-US" dirty="0">
                <a:hlinkClick r:id="rId2"/>
              </a:rPr>
              <a:t>Google Play Store</a:t>
            </a:r>
            <a:endParaRPr lang="en-GB" dirty="0"/>
          </a:p>
        </p:txBody>
      </p:sp>
      <p:pic>
        <p:nvPicPr>
          <p:cNvPr id="5" name="Picture 4" descr="A picture containing large, kite, display, colorful&#10;&#10;Description automatically generated">
            <a:extLst>
              <a:ext uri="{FF2B5EF4-FFF2-40B4-BE49-F238E27FC236}">
                <a16:creationId xmlns:a16="http://schemas.microsoft.com/office/drawing/2014/main" id="{E83550C3-9F52-486A-AE54-8A0491AC1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203325"/>
            <a:ext cx="2633464" cy="26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9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4F1C-9647-4DE7-88AF-19FD9B3D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5BD8-821C-44D3-8133-3EB4686EA9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Virtual Reality: A Distraction Intervention for Chemotherapy</a:t>
            </a:r>
          </a:p>
          <a:p>
            <a:pPr lvl="1"/>
            <a:r>
              <a:rPr lang="en-GB" dirty="0">
                <a:hlinkClick r:id="rId2"/>
              </a:rPr>
              <a:t>https://www.ncbi.nlm.nih.gov/pmc/articles/PMC2121303/</a:t>
            </a:r>
            <a:r>
              <a:rPr lang="en-GB" dirty="0"/>
              <a:t> </a:t>
            </a:r>
          </a:p>
          <a:p>
            <a:r>
              <a:rPr lang="en-US" dirty="0"/>
              <a:t>Virtual Reality Versus Conventional Treatment of Reaching Ability in Chronic Stroke: Clinical Feasibility Study</a:t>
            </a:r>
          </a:p>
          <a:p>
            <a:pPr lvl="1"/>
            <a:r>
              <a:rPr lang="en-GB" dirty="0">
                <a:hlinkClick r:id="rId3"/>
              </a:rPr>
              <a:t>https://www.ncbi.nlm.nih.gov/pmc/articles/PMC4389038/</a:t>
            </a:r>
            <a:r>
              <a:rPr lang="en-GB" dirty="0"/>
              <a:t> </a:t>
            </a:r>
          </a:p>
          <a:p>
            <a:r>
              <a:rPr lang="en-US" dirty="0"/>
              <a:t>The U.S. Army is building a giant VR battlefield to train soldiers virtually</a:t>
            </a:r>
            <a:endParaRPr lang="en-GB" dirty="0"/>
          </a:p>
          <a:p>
            <a:pPr lvl="1"/>
            <a:r>
              <a:rPr lang="en-GB" dirty="0"/>
              <a:t>https://www.digitaltrends.com/cool-tech/synthetic-training-environment-vr-training/#utm_source=r</a:t>
            </a:r>
          </a:p>
        </p:txBody>
      </p:sp>
    </p:spTree>
    <p:extLst>
      <p:ext uri="{BB962C8B-B14F-4D97-AF65-F5344CB8AC3E}">
        <p14:creationId xmlns:p14="http://schemas.microsoft.com/office/powerpoint/2010/main" val="379486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Burning Glass Technologies (2019) </a:t>
            </a:r>
            <a:r>
              <a:rPr lang="en-US" i="1" dirty="0"/>
              <a:t>Visualizing the Future Demand for 3D Graphics and Real-time 3D Across the Economy</a:t>
            </a:r>
            <a:r>
              <a:rPr lang="en-US" dirty="0"/>
              <a:t> [ONLINE] Available at: </a:t>
            </a:r>
            <a:r>
              <a:rPr lang="en-US" dirty="0">
                <a:hlinkClick r:id="rId2"/>
              </a:rPr>
              <a:t>https://www.burning-glass.com/research-project/visualizing_future_3d_skills_workforce/</a:t>
            </a:r>
            <a:r>
              <a:rPr lang="en-US" dirty="0"/>
              <a:t>. [Accessed 31 March 2020]. </a:t>
            </a:r>
          </a:p>
          <a:p>
            <a:r>
              <a:rPr lang="en-US" dirty="0"/>
              <a:t>NBC News. 2020. 3 Ways Virtual Reality Is Transforming Medical Care. [ONLINE] Available at: </a:t>
            </a:r>
            <a:r>
              <a:rPr lang="en-US" dirty="0">
                <a:hlinkClick r:id="rId3"/>
              </a:rPr>
              <a:t>https://www.nbcnews.com/mach/science/3-ways-virtual-reality-transforming-medical-care-ncna794871</a:t>
            </a:r>
            <a:r>
              <a:rPr lang="en-US" dirty="0"/>
              <a:t>. [Accessed 31 March 2020].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8144-E074-4767-8CA8-56356D04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DD8E1-C42A-468B-ABF8-0674E95F3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VR and AR in:</a:t>
            </a:r>
          </a:p>
          <a:p>
            <a:pPr lvl="1"/>
            <a:r>
              <a:rPr lang="en-GB" dirty="0"/>
              <a:t>Medicine and Medical Care</a:t>
            </a:r>
          </a:p>
          <a:p>
            <a:pPr lvl="1"/>
            <a:r>
              <a:rPr lang="en-GB" dirty="0"/>
              <a:t>The Automotive Industry</a:t>
            </a:r>
          </a:p>
          <a:p>
            <a:pPr lvl="1"/>
            <a:r>
              <a:rPr lang="en-GB" dirty="0"/>
              <a:t>Architectural Visualization</a:t>
            </a:r>
          </a:p>
          <a:p>
            <a:pPr lvl="1"/>
            <a:r>
              <a:rPr lang="en-GB" dirty="0"/>
              <a:t>Simulation</a:t>
            </a:r>
          </a:p>
          <a:p>
            <a:r>
              <a:rPr lang="en-GB" dirty="0"/>
              <a:t>Case Studies</a:t>
            </a:r>
          </a:p>
          <a:p>
            <a:r>
              <a:rPr lang="en-GB" dirty="0"/>
              <a:t>Further Reading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39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2B49-2815-48A3-B0AD-97C5A4B8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Future of VR and 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FAE2A-46F3-4D78-92B6-E82424AEFF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Technology is not only reshaping the way people do their existing jobs, it’s opening up a whole world of new ones</a:t>
            </a:r>
          </a:p>
          <a:p>
            <a:endParaRPr lang="en-US" dirty="0"/>
          </a:p>
          <a:p>
            <a:r>
              <a:rPr lang="en-US" dirty="0"/>
              <a:t>Interactive 3D is helping to simulate the real world in a meaningful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76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0CFA-21BA-4EC2-B7F3-CD679E72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D8C44-9301-4ECC-B635-9769051BD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Doctors can practice surgery in virtual environments before ever touching a patient</a:t>
            </a:r>
          </a:p>
          <a:p>
            <a:pPr lvl="1"/>
            <a:r>
              <a:rPr lang="en-US" dirty="0"/>
              <a:t>it’s possible to not only simulate what a surgeon would see during the operation, but also how </a:t>
            </a:r>
            <a:r>
              <a:rPr lang="en-GB" dirty="0"/>
              <a:t>it should feel</a:t>
            </a:r>
          </a:p>
          <a:p>
            <a:pPr lvl="1"/>
            <a:endParaRPr lang="en-GB" dirty="0"/>
          </a:p>
          <a:p>
            <a:r>
              <a:rPr lang="en-US" dirty="0"/>
              <a:t>VR played a vital role in the successful separation of conjoined twins at Masonic Children’s Hospital in Minneapolis</a:t>
            </a:r>
          </a:p>
          <a:p>
            <a:pPr lvl="1"/>
            <a:r>
              <a:rPr lang="en-US" dirty="0"/>
              <a:t>CT, ultrasound and MRI scans allowed doctors to venture inside their organs in VR to identify potential pitfalls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9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3A2D-C976-4A6F-93A8-EAA26F67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Medical 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EED8-6F0C-49F7-978F-9CF5821D2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400278" cy="338464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VR for pain an anxiety</a:t>
            </a:r>
          </a:p>
          <a:p>
            <a:pPr lvl="1"/>
            <a:r>
              <a:rPr lang="en-GB" dirty="0"/>
              <a:t>Patients are using headsets to immerse themselves in a peaceful environment, taking focus off discomfort associated with medical problems and treatment</a:t>
            </a:r>
          </a:p>
          <a:p>
            <a:pPr lvl="1"/>
            <a:r>
              <a:rPr lang="en-GB" dirty="0"/>
              <a:t>Burn patients who played “</a:t>
            </a:r>
            <a:r>
              <a:rPr lang="en-GB" dirty="0" err="1"/>
              <a:t>SnowWorld</a:t>
            </a:r>
            <a:r>
              <a:rPr lang="en-GB" dirty="0"/>
              <a:t>” reported 50% less pain</a:t>
            </a:r>
          </a:p>
          <a:p>
            <a:pPr lvl="1"/>
            <a:r>
              <a:rPr lang="en-GB" dirty="0"/>
              <a:t>Stroke patients showed more improvement in arm and hand movement using VR Rehab compared to conventional rehab</a:t>
            </a:r>
          </a:p>
          <a:p>
            <a:endParaRPr lang="en-GB" dirty="0"/>
          </a:p>
        </p:txBody>
      </p:sp>
      <p:pic>
        <p:nvPicPr>
          <p:cNvPr id="5" name="Picture 4" descr="A picture containing bird, water, swimming, sitting&#10;&#10;Description automatically generated">
            <a:extLst>
              <a:ext uri="{FF2B5EF4-FFF2-40B4-BE49-F238E27FC236}">
                <a16:creationId xmlns:a16="http://schemas.microsoft.com/office/drawing/2014/main" id="{AC6A84AB-472E-474D-A472-E5E47FABB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03325"/>
            <a:ext cx="3200113" cy="1800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0F3EE-110A-4234-B081-60F59AB0D0B9}"/>
              </a:ext>
            </a:extLst>
          </p:cNvPr>
          <p:cNvSpPr txBox="1"/>
          <p:nvPr/>
        </p:nvSpPr>
        <p:spPr>
          <a:xfrm>
            <a:off x="5652120" y="3004319"/>
            <a:ext cx="3272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SnowWorld</a:t>
            </a:r>
            <a:r>
              <a:rPr lang="en-US" dirty="0">
                <a:solidFill>
                  <a:schemeClr val="bg1"/>
                </a:solidFill>
              </a:rPr>
              <a:t> is used to distract a burn patient from pain</a:t>
            </a:r>
          </a:p>
          <a:p>
            <a:r>
              <a:rPr lang="en-US" sz="900" dirty="0">
                <a:solidFill>
                  <a:schemeClr val="bg1"/>
                </a:solidFill>
              </a:rPr>
              <a:t>Source: NBC News, 2020, 3 Ways Virtual Reality Is Transforming Medical Care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2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0A0A-09BC-41F6-B9E2-1EC5BFEF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Automotive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9C099-63F9-477A-8659-3D0453FAE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464174" cy="3384649"/>
          </a:xfrm>
        </p:spPr>
        <p:txBody>
          <a:bodyPr/>
          <a:lstStyle/>
          <a:p>
            <a:r>
              <a:rPr lang="en-US" dirty="0"/>
              <a:t>Car designers no longer have to build full-sized clay models</a:t>
            </a:r>
          </a:p>
          <a:p>
            <a:pPr lvl="1"/>
            <a:r>
              <a:rPr lang="en-US" dirty="0"/>
              <a:t>They can try out and make changes to their designs in a virtual setting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9CFF6-3806-42DB-B09F-CB92214B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203325"/>
            <a:ext cx="4277005" cy="3383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C2A87-6E2C-41DF-8DC5-0FA46347A135}"/>
              </a:ext>
            </a:extLst>
          </p:cNvPr>
          <p:cNvSpPr txBox="1"/>
          <p:nvPr/>
        </p:nvSpPr>
        <p:spPr>
          <a:xfrm>
            <a:off x="4782380" y="458662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Burning Glass Technologies (2019) </a:t>
            </a:r>
            <a:r>
              <a:rPr lang="en-US" sz="800" i="1" dirty="0">
                <a:solidFill>
                  <a:schemeClr val="bg1"/>
                </a:solidFill>
              </a:rPr>
              <a:t>Visualizing the Future Demand for 3D Graphics and Real-time 3D Across the Economy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45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4D25-23A9-40E8-A8A5-88F36866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Architectural Visualization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EB33D-B188-4B22-8D0D-F4BC8B2C08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473889" cy="3384649"/>
          </a:xfrm>
        </p:spPr>
        <p:txBody>
          <a:bodyPr/>
          <a:lstStyle/>
          <a:p>
            <a:r>
              <a:rPr lang="en-GB" dirty="0"/>
              <a:t>Architecture, engineering, or construction</a:t>
            </a:r>
          </a:p>
          <a:p>
            <a:r>
              <a:rPr lang="en-GB" dirty="0"/>
              <a:t>Engineers and artists interpret </a:t>
            </a:r>
            <a:r>
              <a:rPr lang="en-US" dirty="0"/>
              <a:t>architectural designs and translate CAD data into 3D </a:t>
            </a:r>
            <a:r>
              <a:rPr lang="en-GB" dirty="0"/>
              <a:t>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E3D4E-B83A-4C08-9745-C1569742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39" y="1216961"/>
            <a:ext cx="4242071" cy="25789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2F9EF0-A3B1-4B3E-94EB-ECE294D85AF7}"/>
              </a:ext>
            </a:extLst>
          </p:cNvPr>
          <p:cNvSpPr txBox="1"/>
          <p:nvPr/>
        </p:nvSpPr>
        <p:spPr>
          <a:xfrm>
            <a:off x="4716016" y="3809523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Burning Glass Technologies (2019) </a:t>
            </a:r>
            <a:r>
              <a:rPr lang="en-US" sz="800" i="1" dirty="0">
                <a:solidFill>
                  <a:schemeClr val="bg1"/>
                </a:solidFill>
              </a:rPr>
              <a:t>Visualizing the Future Demand for 3D Graphics and Real-time 3D Across the Economy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2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171-B332-4380-B71F-8CB7E48B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85AE-3F2D-40B2-BBC4-9C3B5CECA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264374" cy="338464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Develop worlds for virtual </a:t>
            </a:r>
            <a:r>
              <a:rPr lang="en-US" dirty="0"/>
              <a:t>testing</a:t>
            </a:r>
          </a:p>
          <a:p>
            <a:pPr lvl="1"/>
            <a:r>
              <a:rPr lang="en-US" dirty="0"/>
              <a:t>Enable developers to iterate faster and rely less on </a:t>
            </a:r>
            <a:r>
              <a:rPr lang="en-GB" dirty="0"/>
              <a:t>real-world testing</a:t>
            </a:r>
          </a:p>
          <a:p>
            <a:r>
              <a:rPr lang="en-GB" dirty="0"/>
              <a:t>Applies to medical, automotive, and aerospace industries as well as military training simulations</a:t>
            </a:r>
          </a:p>
          <a:p>
            <a:pPr lvl="1"/>
            <a:r>
              <a:rPr lang="en-US" dirty="0"/>
              <a:t>3D visualizations, dynamic scenarios, and games for training replicating real-world situations</a:t>
            </a:r>
            <a:endParaRPr lang="en-GB" dirty="0"/>
          </a:p>
        </p:txBody>
      </p:sp>
      <p:pic>
        <p:nvPicPr>
          <p:cNvPr id="5" name="Picture 4" descr="A picture containing person, indoor, man, sitting&#10;&#10;Description automatically generated">
            <a:extLst>
              <a:ext uri="{FF2B5EF4-FFF2-40B4-BE49-F238E27FC236}">
                <a16:creationId xmlns:a16="http://schemas.microsoft.com/office/drawing/2014/main" id="{CDAE2611-538A-4058-9A2D-11F3D2A592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203325"/>
            <a:ext cx="2438400" cy="1588008"/>
          </a:xfrm>
          <a:prstGeom prst="rect">
            <a:avLst/>
          </a:prstGeom>
        </p:spPr>
      </p:pic>
      <p:pic>
        <p:nvPicPr>
          <p:cNvPr id="9" name="Picture 8" descr="A picture containing indoor, sitting, table, room&#10;&#10;Description automatically generated">
            <a:extLst>
              <a:ext uri="{FF2B5EF4-FFF2-40B4-BE49-F238E27FC236}">
                <a16:creationId xmlns:a16="http://schemas.microsoft.com/office/drawing/2014/main" id="{95D125E4-5AD0-441A-A4F8-6678B05FA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791333"/>
            <a:ext cx="2438400" cy="207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4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CB-D6D1-46ED-9AF1-7FB672B0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Projected Growth in Skills Demand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E10E5-A41B-409E-A3CD-1EB4ACC8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3" y="1203325"/>
            <a:ext cx="7236296" cy="365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9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10D0031F0BF458937D03CD959F800" ma:contentTypeVersion="9" ma:contentTypeDescription="Create a new document." ma:contentTypeScope="" ma:versionID="cbb05a4d4f7b6f2059d7850957f7dbab">
  <xsd:schema xmlns:xsd="http://www.w3.org/2001/XMLSchema" xmlns:xs="http://www.w3.org/2001/XMLSchema" xmlns:p="http://schemas.microsoft.com/office/2006/metadata/properties" xmlns:ns2="d3e75b01-560b-433b-b252-2f7f4dd541a7" targetNamespace="http://schemas.microsoft.com/office/2006/metadata/properties" ma:root="true" ma:fieldsID="c306911ebd5c8ab5ca8a517a0279b8c5" ns2:_="">
    <xsd:import namespace="d3e75b01-560b-433b-b252-2f7f4dd54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e75b01-560b-433b-b252-2f7f4dd54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84F119-807A-405F-A416-C7BEED1C6FBB}"/>
</file>

<file path=customXml/itemProps2.xml><?xml version="1.0" encoding="utf-8"?>
<ds:datastoreItem xmlns:ds="http://schemas.openxmlformats.org/officeDocument/2006/customXml" ds:itemID="{46075CB9-2706-4C75-B878-676A26DB638D}"/>
</file>

<file path=customXml/itemProps3.xml><?xml version="1.0" encoding="utf-8"?>
<ds:datastoreItem xmlns:ds="http://schemas.openxmlformats.org/officeDocument/2006/customXml" ds:itemID="{9EEAAE62-C85A-49FE-8E0B-D54FFC9872B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659</Words>
  <Application>Microsoft Office PowerPoint</Application>
  <PresentationFormat>On-screen Show (16:9)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VR and AR in Other Industries</vt:lpstr>
      <vt:lpstr>Contents</vt:lpstr>
      <vt:lpstr>The Future of VR and AR</vt:lpstr>
      <vt:lpstr>Medicine</vt:lpstr>
      <vt:lpstr>Medical Care</vt:lpstr>
      <vt:lpstr>Automotive</vt:lpstr>
      <vt:lpstr>Architectural Visualization</vt:lpstr>
      <vt:lpstr>Simulation</vt:lpstr>
      <vt:lpstr>Projected Growth in Skills Demand</vt:lpstr>
      <vt:lpstr>Case Study</vt:lpstr>
      <vt:lpstr>Case Study</vt:lpstr>
      <vt:lpstr>Case Study</vt:lpstr>
      <vt:lpstr>Further Reading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Karl Cizakowsky</cp:lastModifiedBy>
  <cp:revision>37</cp:revision>
  <dcterms:created xsi:type="dcterms:W3CDTF">2014-07-14T04:04:52Z</dcterms:created>
  <dcterms:modified xsi:type="dcterms:W3CDTF">2020-03-31T03:17:59Z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0x01010074F10D0031F0BF458937D03CD959F800</vt:lpwstr>
  </property>
</Properties>
</file>