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66" r:id="rId4"/>
    <p:sldId id="257" r:id="rId5"/>
    <p:sldId id="258" r:id="rId6"/>
    <p:sldId id="269" r:id="rId7"/>
    <p:sldId id="260" r:id="rId8"/>
    <p:sldId id="270" r:id="rId9"/>
    <p:sldId id="279" r:id="rId10"/>
    <p:sldId id="274" r:id="rId11"/>
    <p:sldId id="268" r:id="rId12"/>
    <p:sldId id="273" r:id="rId13"/>
    <p:sldId id="276" r:id="rId14"/>
    <p:sldId id="272" r:id="rId15"/>
    <p:sldId id="271" r:id="rId16"/>
    <p:sldId id="275" r:id="rId17"/>
    <p:sldId id="277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029D6-FCC3-4812-BBFB-F4D86E66A53D}" v="505" dt="2023-11-15T12:20:08.247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46" d="100"/>
          <a:sy n="46" d="100"/>
        </p:scale>
        <p:origin x="68" y="1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D2ADE-C835-4CBA-B17F-997514DACD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56EB3C-E0E0-44B3-9C98-252D0D83563C}">
      <dgm:prSet phldr="0"/>
      <dgm:spPr/>
      <dgm:t>
        <a:bodyPr/>
        <a:lstStyle/>
        <a:p>
          <a:pPr rtl="0"/>
          <a:r>
            <a:rPr lang="en-US" b="1" dirty="0">
              <a:latin typeface="Corbel"/>
              <a:cs typeface="Times New Roman"/>
            </a:rPr>
            <a:t>Enhanced User Experience</a:t>
          </a:r>
          <a:endParaRPr lang="en-US" dirty="0">
            <a:latin typeface="Corbel"/>
            <a:cs typeface="Times New Roman"/>
          </a:endParaRPr>
        </a:p>
      </dgm:t>
    </dgm:pt>
    <dgm:pt modelId="{CE2F4271-2424-422F-84B9-387588A50C4A}" type="parTrans" cxnId="{4D2A3119-2CE8-429C-95C1-FE96DD817D23}">
      <dgm:prSet/>
      <dgm:spPr/>
      <dgm:t>
        <a:bodyPr/>
        <a:lstStyle/>
        <a:p>
          <a:endParaRPr lang="en-US"/>
        </a:p>
      </dgm:t>
    </dgm:pt>
    <dgm:pt modelId="{F575E01B-A539-4122-9158-50EB1E1F7D15}" type="sibTrans" cxnId="{4D2A3119-2CE8-429C-95C1-FE96DD817D23}">
      <dgm:prSet/>
      <dgm:spPr/>
      <dgm:t>
        <a:bodyPr/>
        <a:lstStyle/>
        <a:p>
          <a:endParaRPr lang="en-US"/>
        </a:p>
      </dgm:t>
    </dgm:pt>
    <dgm:pt modelId="{9C796B25-4F4E-4247-AB21-40882F35F637}">
      <dgm:prSet phldr="0"/>
      <dgm:spPr/>
      <dgm:t>
        <a:bodyPr/>
        <a:lstStyle/>
        <a:p>
          <a:pPr rtl="0"/>
          <a:r>
            <a:rPr lang="en-US" b="1" dirty="0"/>
            <a:t>Content Optimization</a:t>
          </a:r>
        </a:p>
      </dgm:t>
    </dgm:pt>
    <dgm:pt modelId="{5D85882E-CBD3-4E4F-A1D3-A075FCB3F8FC}" type="parTrans" cxnId="{7841ED1E-EC07-4951-8994-B2BEF03F2567}">
      <dgm:prSet/>
      <dgm:spPr/>
      <dgm:t>
        <a:bodyPr/>
        <a:lstStyle/>
        <a:p>
          <a:endParaRPr lang="en-US"/>
        </a:p>
      </dgm:t>
    </dgm:pt>
    <dgm:pt modelId="{8720E7A5-3C7C-4B0D-BFCF-982405A69496}" type="sibTrans" cxnId="{7841ED1E-EC07-4951-8994-B2BEF03F2567}">
      <dgm:prSet/>
      <dgm:spPr/>
      <dgm:t>
        <a:bodyPr/>
        <a:lstStyle/>
        <a:p>
          <a:endParaRPr lang="en-US"/>
        </a:p>
      </dgm:t>
    </dgm:pt>
    <dgm:pt modelId="{DACEA587-BDEB-4DD4-9D5E-02AA26D31F86}">
      <dgm:prSet/>
      <dgm:spPr/>
      <dgm:t>
        <a:bodyPr/>
        <a:lstStyle/>
        <a:p>
          <a:pPr rtl="0"/>
          <a:r>
            <a:rPr lang="en-US" b="1" dirty="0"/>
            <a:t>Revenue Generation</a:t>
          </a:r>
        </a:p>
      </dgm:t>
    </dgm:pt>
    <dgm:pt modelId="{07203414-2034-454E-8C87-C60AF8357E9E}" type="parTrans" cxnId="{510F696E-01A9-40C3-86CA-18921D7D8469}">
      <dgm:prSet/>
      <dgm:spPr/>
      <dgm:t>
        <a:bodyPr/>
        <a:lstStyle/>
        <a:p>
          <a:endParaRPr lang="en-US"/>
        </a:p>
      </dgm:t>
    </dgm:pt>
    <dgm:pt modelId="{90C7A349-57A0-44AE-967E-EB9D6D3BD3D5}" type="sibTrans" cxnId="{510F696E-01A9-40C3-86CA-18921D7D8469}">
      <dgm:prSet/>
      <dgm:spPr/>
      <dgm:t>
        <a:bodyPr/>
        <a:lstStyle/>
        <a:p>
          <a:endParaRPr lang="en-US"/>
        </a:p>
      </dgm:t>
    </dgm:pt>
    <dgm:pt modelId="{6629648B-2BE9-4EA8-BD7A-76FD275DF3C9}">
      <dgm:prSet phldr="0"/>
      <dgm:spPr/>
      <dgm:t>
        <a:bodyPr/>
        <a:lstStyle/>
        <a:p>
          <a:pPr rtl="0"/>
          <a:r>
            <a:rPr lang="en-US" b="1" dirty="0"/>
            <a:t>Improved Customer Acquisition and Retention</a:t>
          </a:r>
        </a:p>
      </dgm:t>
    </dgm:pt>
    <dgm:pt modelId="{D5479A3A-3010-4AC0-B141-45AB7A0120C1}" type="parTrans" cxnId="{30A7B416-EF55-408B-834F-0248EECF3158}">
      <dgm:prSet/>
      <dgm:spPr/>
      <dgm:t>
        <a:bodyPr/>
        <a:lstStyle/>
        <a:p>
          <a:endParaRPr lang="en-US"/>
        </a:p>
      </dgm:t>
    </dgm:pt>
    <dgm:pt modelId="{BDB0EBF7-1B3C-4F75-B917-2D340EBB3060}" type="sibTrans" cxnId="{30A7B416-EF55-408B-834F-0248EECF3158}">
      <dgm:prSet/>
      <dgm:spPr/>
      <dgm:t>
        <a:bodyPr/>
        <a:lstStyle/>
        <a:p>
          <a:endParaRPr lang="en-US"/>
        </a:p>
      </dgm:t>
    </dgm:pt>
    <dgm:pt modelId="{CEF160F7-AA22-4CC7-B193-F976A116C6DA}" type="pres">
      <dgm:prSet presAssocID="{779D2ADE-C835-4CBA-B17F-997514DACD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4E5F66-D206-413A-B639-95AE87CE7853}" type="pres">
      <dgm:prSet presAssocID="{7F56EB3C-E0E0-44B3-9C98-252D0D83563C}" presName="hierRoot1" presStyleCnt="0"/>
      <dgm:spPr/>
    </dgm:pt>
    <dgm:pt modelId="{3F95FA3F-BF0A-436E-8755-252D9C432B97}" type="pres">
      <dgm:prSet presAssocID="{7F56EB3C-E0E0-44B3-9C98-252D0D83563C}" presName="composite" presStyleCnt="0"/>
      <dgm:spPr/>
    </dgm:pt>
    <dgm:pt modelId="{4274D1BE-186A-42B0-8CD5-EE3808EC4508}" type="pres">
      <dgm:prSet presAssocID="{7F56EB3C-E0E0-44B3-9C98-252D0D83563C}" presName="background" presStyleLbl="node0" presStyleIdx="0" presStyleCnt="4"/>
      <dgm:spPr/>
    </dgm:pt>
    <dgm:pt modelId="{570ADAFB-FE83-4B81-A131-F8F5C7756673}" type="pres">
      <dgm:prSet presAssocID="{7F56EB3C-E0E0-44B3-9C98-252D0D83563C}" presName="text" presStyleLbl="fgAcc0" presStyleIdx="0" presStyleCnt="4">
        <dgm:presLayoutVars>
          <dgm:chPref val="3"/>
        </dgm:presLayoutVars>
      </dgm:prSet>
      <dgm:spPr/>
    </dgm:pt>
    <dgm:pt modelId="{5CE8A464-6BEB-4AE1-A67E-F4E9B67AEF46}" type="pres">
      <dgm:prSet presAssocID="{7F56EB3C-E0E0-44B3-9C98-252D0D83563C}" presName="hierChild2" presStyleCnt="0"/>
      <dgm:spPr/>
    </dgm:pt>
    <dgm:pt modelId="{85EAFC32-A810-4925-B67C-B3517004D732}" type="pres">
      <dgm:prSet presAssocID="{9C796B25-4F4E-4247-AB21-40882F35F637}" presName="hierRoot1" presStyleCnt="0"/>
      <dgm:spPr/>
    </dgm:pt>
    <dgm:pt modelId="{9DF09A84-2EEC-4A8D-B5F2-AE17DC5086B8}" type="pres">
      <dgm:prSet presAssocID="{9C796B25-4F4E-4247-AB21-40882F35F637}" presName="composite" presStyleCnt="0"/>
      <dgm:spPr/>
    </dgm:pt>
    <dgm:pt modelId="{67412119-3C42-4C30-9DD4-B2D5DB884753}" type="pres">
      <dgm:prSet presAssocID="{9C796B25-4F4E-4247-AB21-40882F35F637}" presName="background" presStyleLbl="node0" presStyleIdx="1" presStyleCnt="4"/>
      <dgm:spPr/>
    </dgm:pt>
    <dgm:pt modelId="{EE699D95-5E86-41DC-A25C-5DACE10AC45A}" type="pres">
      <dgm:prSet presAssocID="{9C796B25-4F4E-4247-AB21-40882F35F637}" presName="text" presStyleLbl="fgAcc0" presStyleIdx="1" presStyleCnt="4">
        <dgm:presLayoutVars>
          <dgm:chPref val="3"/>
        </dgm:presLayoutVars>
      </dgm:prSet>
      <dgm:spPr/>
    </dgm:pt>
    <dgm:pt modelId="{C1EDBC45-CE67-4620-B1DF-769D7C350B9F}" type="pres">
      <dgm:prSet presAssocID="{9C796B25-4F4E-4247-AB21-40882F35F637}" presName="hierChild2" presStyleCnt="0"/>
      <dgm:spPr/>
    </dgm:pt>
    <dgm:pt modelId="{608FC6E4-FCC2-41B9-AACC-25C09D2B4016}" type="pres">
      <dgm:prSet presAssocID="{DACEA587-BDEB-4DD4-9D5E-02AA26D31F86}" presName="hierRoot1" presStyleCnt="0"/>
      <dgm:spPr/>
    </dgm:pt>
    <dgm:pt modelId="{2CFB6AFE-24A9-40E1-B963-E9C66D8185B9}" type="pres">
      <dgm:prSet presAssocID="{DACEA587-BDEB-4DD4-9D5E-02AA26D31F86}" presName="composite" presStyleCnt="0"/>
      <dgm:spPr/>
    </dgm:pt>
    <dgm:pt modelId="{E23DD5FA-DD12-4D71-84DC-E381E9FFC33A}" type="pres">
      <dgm:prSet presAssocID="{DACEA587-BDEB-4DD4-9D5E-02AA26D31F86}" presName="background" presStyleLbl="node0" presStyleIdx="2" presStyleCnt="4"/>
      <dgm:spPr/>
    </dgm:pt>
    <dgm:pt modelId="{A6321E5E-9BC9-4514-87FB-8A6FF8535CCC}" type="pres">
      <dgm:prSet presAssocID="{DACEA587-BDEB-4DD4-9D5E-02AA26D31F86}" presName="text" presStyleLbl="fgAcc0" presStyleIdx="2" presStyleCnt="4">
        <dgm:presLayoutVars>
          <dgm:chPref val="3"/>
        </dgm:presLayoutVars>
      </dgm:prSet>
      <dgm:spPr/>
    </dgm:pt>
    <dgm:pt modelId="{ECF1EE3E-5F87-4E0E-B3F7-7209A5850A85}" type="pres">
      <dgm:prSet presAssocID="{DACEA587-BDEB-4DD4-9D5E-02AA26D31F86}" presName="hierChild2" presStyleCnt="0"/>
      <dgm:spPr/>
    </dgm:pt>
    <dgm:pt modelId="{A2C7C04B-275E-479A-93CE-F9C5894D4DBD}" type="pres">
      <dgm:prSet presAssocID="{6629648B-2BE9-4EA8-BD7A-76FD275DF3C9}" presName="hierRoot1" presStyleCnt="0"/>
      <dgm:spPr/>
    </dgm:pt>
    <dgm:pt modelId="{45C24DB0-A107-42A6-B984-7C842C26BD35}" type="pres">
      <dgm:prSet presAssocID="{6629648B-2BE9-4EA8-BD7A-76FD275DF3C9}" presName="composite" presStyleCnt="0"/>
      <dgm:spPr/>
    </dgm:pt>
    <dgm:pt modelId="{4FEF7CE9-B9C8-41A7-BE1D-1F450B89FEBB}" type="pres">
      <dgm:prSet presAssocID="{6629648B-2BE9-4EA8-BD7A-76FD275DF3C9}" presName="background" presStyleLbl="node0" presStyleIdx="3" presStyleCnt="4"/>
      <dgm:spPr/>
    </dgm:pt>
    <dgm:pt modelId="{2DD3D9AE-96D2-42AF-AB70-7AE07A036841}" type="pres">
      <dgm:prSet presAssocID="{6629648B-2BE9-4EA8-BD7A-76FD275DF3C9}" presName="text" presStyleLbl="fgAcc0" presStyleIdx="3" presStyleCnt="4">
        <dgm:presLayoutVars>
          <dgm:chPref val="3"/>
        </dgm:presLayoutVars>
      </dgm:prSet>
      <dgm:spPr/>
    </dgm:pt>
    <dgm:pt modelId="{C465DD74-7B7E-423F-9929-3B8108D4BCC2}" type="pres">
      <dgm:prSet presAssocID="{6629648B-2BE9-4EA8-BD7A-76FD275DF3C9}" presName="hierChild2" presStyleCnt="0"/>
      <dgm:spPr/>
    </dgm:pt>
  </dgm:ptLst>
  <dgm:cxnLst>
    <dgm:cxn modelId="{30A7B416-EF55-408B-834F-0248EECF3158}" srcId="{779D2ADE-C835-4CBA-B17F-997514DACD89}" destId="{6629648B-2BE9-4EA8-BD7A-76FD275DF3C9}" srcOrd="3" destOrd="0" parTransId="{D5479A3A-3010-4AC0-B141-45AB7A0120C1}" sibTransId="{BDB0EBF7-1B3C-4F75-B917-2D340EBB3060}"/>
    <dgm:cxn modelId="{4D2A3119-2CE8-429C-95C1-FE96DD817D23}" srcId="{779D2ADE-C835-4CBA-B17F-997514DACD89}" destId="{7F56EB3C-E0E0-44B3-9C98-252D0D83563C}" srcOrd="0" destOrd="0" parTransId="{CE2F4271-2424-422F-84B9-387588A50C4A}" sibTransId="{F575E01B-A539-4122-9158-50EB1E1F7D15}"/>
    <dgm:cxn modelId="{7841ED1E-EC07-4951-8994-B2BEF03F2567}" srcId="{779D2ADE-C835-4CBA-B17F-997514DACD89}" destId="{9C796B25-4F4E-4247-AB21-40882F35F637}" srcOrd="1" destOrd="0" parTransId="{5D85882E-CBD3-4E4F-A1D3-A075FCB3F8FC}" sibTransId="{8720E7A5-3C7C-4B0D-BFCF-982405A69496}"/>
    <dgm:cxn modelId="{72408B47-0353-49FF-94B5-7CAE13CA467B}" type="presOf" srcId="{779D2ADE-C835-4CBA-B17F-997514DACD89}" destId="{CEF160F7-AA22-4CC7-B193-F976A116C6DA}" srcOrd="0" destOrd="0" presId="urn:microsoft.com/office/officeart/2005/8/layout/hierarchy1"/>
    <dgm:cxn modelId="{C0645748-B119-4234-A7C9-E2621071C5BA}" type="presOf" srcId="{DACEA587-BDEB-4DD4-9D5E-02AA26D31F86}" destId="{A6321E5E-9BC9-4514-87FB-8A6FF8535CCC}" srcOrd="0" destOrd="0" presId="urn:microsoft.com/office/officeart/2005/8/layout/hierarchy1"/>
    <dgm:cxn modelId="{510F696E-01A9-40C3-86CA-18921D7D8469}" srcId="{779D2ADE-C835-4CBA-B17F-997514DACD89}" destId="{DACEA587-BDEB-4DD4-9D5E-02AA26D31F86}" srcOrd="2" destOrd="0" parTransId="{07203414-2034-454E-8C87-C60AF8357E9E}" sibTransId="{90C7A349-57A0-44AE-967E-EB9D6D3BD3D5}"/>
    <dgm:cxn modelId="{59583A55-0C61-4F10-BE7F-6F6C45A217F4}" type="presOf" srcId="{7F56EB3C-E0E0-44B3-9C98-252D0D83563C}" destId="{570ADAFB-FE83-4B81-A131-F8F5C7756673}" srcOrd="0" destOrd="0" presId="urn:microsoft.com/office/officeart/2005/8/layout/hierarchy1"/>
    <dgm:cxn modelId="{D853777E-E907-4B06-A637-0FB84CBFAEA3}" type="presOf" srcId="{9C796B25-4F4E-4247-AB21-40882F35F637}" destId="{EE699D95-5E86-41DC-A25C-5DACE10AC45A}" srcOrd="0" destOrd="0" presId="urn:microsoft.com/office/officeart/2005/8/layout/hierarchy1"/>
    <dgm:cxn modelId="{CCBE56FA-B1DE-41A2-A26C-230F9C98CC1E}" type="presOf" srcId="{6629648B-2BE9-4EA8-BD7A-76FD275DF3C9}" destId="{2DD3D9AE-96D2-42AF-AB70-7AE07A036841}" srcOrd="0" destOrd="0" presId="urn:microsoft.com/office/officeart/2005/8/layout/hierarchy1"/>
    <dgm:cxn modelId="{7105B2EA-97BE-4AE0-BE3E-8BD0256CCBA5}" type="presParOf" srcId="{CEF160F7-AA22-4CC7-B193-F976A116C6DA}" destId="{4A4E5F66-D206-413A-B639-95AE87CE7853}" srcOrd="0" destOrd="0" presId="urn:microsoft.com/office/officeart/2005/8/layout/hierarchy1"/>
    <dgm:cxn modelId="{B35829A9-1A5B-46B9-9A3D-2BB65EB450D4}" type="presParOf" srcId="{4A4E5F66-D206-413A-B639-95AE87CE7853}" destId="{3F95FA3F-BF0A-436E-8755-252D9C432B97}" srcOrd="0" destOrd="0" presId="urn:microsoft.com/office/officeart/2005/8/layout/hierarchy1"/>
    <dgm:cxn modelId="{9532E13B-330B-4669-9841-2B48DFF87167}" type="presParOf" srcId="{3F95FA3F-BF0A-436E-8755-252D9C432B97}" destId="{4274D1BE-186A-42B0-8CD5-EE3808EC4508}" srcOrd="0" destOrd="0" presId="urn:microsoft.com/office/officeart/2005/8/layout/hierarchy1"/>
    <dgm:cxn modelId="{64BCF8DD-36D1-4661-BC43-931DC38A4299}" type="presParOf" srcId="{3F95FA3F-BF0A-436E-8755-252D9C432B97}" destId="{570ADAFB-FE83-4B81-A131-F8F5C7756673}" srcOrd="1" destOrd="0" presId="urn:microsoft.com/office/officeart/2005/8/layout/hierarchy1"/>
    <dgm:cxn modelId="{882187C0-02E5-4B30-8CEF-4083A644CD7E}" type="presParOf" srcId="{4A4E5F66-D206-413A-B639-95AE87CE7853}" destId="{5CE8A464-6BEB-4AE1-A67E-F4E9B67AEF46}" srcOrd="1" destOrd="0" presId="urn:microsoft.com/office/officeart/2005/8/layout/hierarchy1"/>
    <dgm:cxn modelId="{41F22EC7-6FC5-40D8-89F4-1877101FE40D}" type="presParOf" srcId="{CEF160F7-AA22-4CC7-B193-F976A116C6DA}" destId="{85EAFC32-A810-4925-B67C-B3517004D732}" srcOrd="1" destOrd="0" presId="urn:microsoft.com/office/officeart/2005/8/layout/hierarchy1"/>
    <dgm:cxn modelId="{FF97F725-3504-4C23-B85B-E23513829E75}" type="presParOf" srcId="{85EAFC32-A810-4925-B67C-B3517004D732}" destId="{9DF09A84-2EEC-4A8D-B5F2-AE17DC5086B8}" srcOrd="0" destOrd="0" presId="urn:microsoft.com/office/officeart/2005/8/layout/hierarchy1"/>
    <dgm:cxn modelId="{899A91B4-5FEC-43CD-8954-E493615D1A86}" type="presParOf" srcId="{9DF09A84-2EEC-4A8D-B5F2-AE17DC5086B8}" destId="{67412119-3C42-4C30-9DD4-B2D5DB884753}" srcOrd="0" destOrd="0" presId="urn:microsoft.com/office/officeart/2005/8/layout/hierarchy1"/>
    <dgm:cxn modelId="{1F751584-36FB-47BC-9DDD-278F12670AFB}" type="presParOf" srcId="{9DF09A84-2EEC-4A8D-B5F2-AE17DC5086B8}" destId="{EE699D95-5E86-41DC-A25C-5DACE10AC45A}" srcOrd="1" destOrd="0" presId="urn:microsoft.com/office/officeart/2005/8/layout/hierarchy1"/>
    <dgm:cxn modelId="{E08FFE60-AF9E-4F41-AB0F-7AFF0B1EE08B}" type="presParOf" srcId="{85EAFC32-A810-4925-B67C-B3517004D732}" destId="{C1EDBC45-CE67-4620-B1DF-769D7C350B9F}" srcOrd="1" destOrd="0" presId="urn:microsoft.com/office/officeart/2005/8/layout/hierarchy1"/>
    <dgm:cxn modelId="{57DD8B78-7F97-4BFB-88C3-AE5CAA325ED7}" type="presParOf" srcId="{CEF160F7-AA22-4CC7-B193-F976A116C6DA}" destId="{608FC6E4-FCC2-41B9-AACC-25C09D2B4016}" srcOrd="2" destOrd="0" presId="urn:microsoft.com/office/officeart/2005/8/layout/hierarchy1"/>
    <dgm:cxn modelId="{00170EB0-86BC-4512-A008-9CDABEC51657}" type="presParOf" srcId="{608FC6E4-FCC2-41B9-AACC-25C09D2B4016}" destId="{2CFB6AFE-24A9-40E1-B963-E9C66D8185B9}" srcOrd="0" destOrd="0" presId="urn:microsoft.com/office/officeart/2005/8/layout/hierarchy1"/>
    <dgm:cxn modelId="{4248716C-54D1-4C25-812D-2B16A92A2637}" type="presParOf" srcId="{2CFB6AFE-24A9-40E1-B963-E9C66D8185B9}" destId="{E23DD5FA-DD12-4D71-84DC-E381E9FFC33A}" srcOrd="0" destOrd="0" presId="urn:microsoft.com/office/officeart/2005/8/layout/hierarchy1"/>
    <dgm:cxn modelId="{65DF9DC5-91C3-481B-A289-0EA419D35D7F}" type="presParOf" srcId="{2CFB6AFE-24A9-40E1-B963-E9C66D8185B9}" destId="{A6321E5E-9BC9-4514-87FB-8A6FF8535CCC}" srcOrd="1" destOrd="0" presId="urn:microsoft.com/office/officeart/2005/8/layout/hierarchy1"/>
    <dgm:cxn modelId="{4F2D61B6-33B5-4AE8-B331-69A883A7FC2C}" type="presParOf" srcId="{608FC6E4-FCC2-41B9-AACC-25C09D2B4016}" destId="{ECF1EE3E-5F87-4E0E-B3F7-7209A5850A85}" srcOrd="1" destOrd="0" presId="urn:microsoft.com/office/officeart/2005/8/layout/hierarchy1"/>
    <dgm:cxn modelId="{DC3408B6-8857-4412-BF58-F077E88C9866}" type="presParOf" srcId="{CEF160F7-AA22-4CC7-B193-F976A116C6DA}" destId="{A2C7C04B-275E-479A-93CE-F9C5894D4DBD}" srcOrd="3" destOrd="0" presId="urn:microsoft.com/office/officeart/2005/8/layout/hierarchy1"/>
    <dgm:cxn modelId="{1DD6A57A-4FAE-4E75-A5CD-221C03C0D82A}" type="presParOf" srcId="{A2C7C04B-275E-479A-93CE-F9C5894D4DBD}" destId="{45C24DB0-A107-42A6-B984-7C842C26BD35}" srcOrd="0" destOrd="0" presId="urn:microsoft.com/office/officeart/2005/8/layout/hierarchy1"/>
    <dgm:cxn modelId="{B0F3E7C4-5FAE-4033-A8AE-CEAFE080A92E}" type="presParOf" srcId="{45C24DB0-A107-42A6-B984-7C842C26BD35}" destId="{4FEF7CE9-B9C8-41A7-BE1D-1F450B89FEBB}" srcOrd="0" destOrd="0" presId="urn:microsoft.com/office/officeart/2005/8/layout/hierarchy1"/>
    <dgm:cxn modelId="{DA440306-D441-427F-9A7E-C50701D18AC5}" type="presParOf" srcId="{45C24DB0-A107-42A6-B984-7C842C26BD35}" destId="{2DD3D9AE-96D2-42AF-AB70-7AE07A036841}" srcOrd="1" destOrd="0" presId="urn:microsoft.com/office/officeart/2005/8/layout/hierarchy1"/>
    <dgm:cxn modelId="{C3EBDAD0-5741-4F85-BB27-B7362432B246}" type="presParOf" srcId="{A2C7C04B-275E-479A-93CE-F9C5894D4DBD}" destId="{C465DD74-7B7E-423F-9929-3B8108D4BC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4D1BE-186A-42B0-8CD5-EE3808EC4508}">
      <dsp:nvSpPr>
        <dsp:cNvPr id="0" name=""/>
        <dsp:cNvSpPr/>
      </dsp:nvSpPr>
      <dsp:spPr>
        <a:xfrm>
          <a:off x="2854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ADAFB-FE83-4B81-A131-F8F5C7756673}">
      <dsp:nvSpPr>
        <dsp:cNvPr id="0" name=""/>
        <dsp:cNvSpPr/>
      </dsp:nvSpPr>
      <dsp:spPr>
        <a:xfrm>
          <a:off x="229286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orbel"/>
              <a:cs typeface="Times New Roman"/>
            </a:rPr>
            <a:t>Enhanced User Experience</a:t>
          </a:r>
          <a:endParaRPr lang="en-US" sz="1900" kern="1200" dirty="0">
            <a:latin typeface="Corbel"/>
            <a:cs typeface="Times New Roman"/>
          </a:endParaRPr>
        </a:p>
      </dsp:txBody>
      <dsp:txXfrm>
        <a:off x="267188" y="1046744"/>
        <a:ext cx="1962091" cy="1218259"/>
      </dsp:txXfrm>
    </dsp:sp>
    <dsp:sp modelId="{67412119-3C42-4C30-9DD4-B2D5DB884753}">
      <dsp:nvSpPr>
        <dsp:cNvPr id="0" name=""/>
        <dsp:cNvSpPr/>
      </dsp:nvSpPr>
      <dsp:spPr>
        <a:xfrm>
          <a:off x="2493615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99D95-5E86-41DC-A25C-5DACE10AC45A}">
      <dsp:nvSpPr>
        <dsp:cNvPr id="0" name=""/>
        <dsp:cNvSpPr/>
      </dsp:nvSpPr>
      <dsp:spPr>
        <a:xfrm>
          <a:off x="2720047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Content Optimization</a:t>
          </a:r>
        </a:p>
      </dsp:txBody>
      <dsp:txXfrm>
        <a:off x="2757949" y="1046744"/>
        <a:ext cx="1962091" cy="1218259"/>
      </dsp:txXfrm>
    </dsp:sp>
    <dsp:sp modelId="{E23DD5FA-DD12-4D71-84DC-E381E9FFC33A}">
      <dsp:nvSpPr>
        <dsp:cNvPr id="0" name=""/>
        <dsp:cNvSpPr/>
      </dsp:nvSpPr>
      <dsp:spPr>
        <a:xfrm>
          <a:off x="4984375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21E5E-9BC9-4514-87FB-8A6FF8535CCC}">
      <dsp:nvSpPr>
        <dsp:cNvPr id="0" name=""/>
        <dsp:cNvSpPr/>
      </dsp:nvSpPr>
      <dsp:spPr>
        <a:xfrm>
          <a:off x="5210808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Revenue Generation</a:t>
          </a:r>
        </a:p>
      </dsp:txBody>
      <dsp:txXfrm>
        <a:off x="5248710" y="1046744"/>
        <a:ext cx="1962091" cy="1218259"/>
      </dsp:txXfrm>
    </dsp:sp>
    <dsp:sp modelId="{4FEF7CE9-B9C8-41A7-BE1D-1F450B89FEBB}">
      <dsp:nvSpPr>
        <dsp:cNvPr id="0" name=""/>
        <dsp:cNvSpPr/>
      </dsp:nvSpPr>
      <dsp:spPr>
        <a:xfrm>
          <a:off x="7475136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3D9AE-96D2-42AF-AB70-7AE07A036841}">
      <dsp:nvSpPr>
        <dsp:cNvPr id="0" name=""/>
        <dsp:cNvSpPr/>
      </dsp:nvSpPr>
      <dsp:spPr>
        <a:xfrm>
          <a:off x="7701569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Improved Customer Acquisition and Retention</a:t>
          </a:r>
        </a:p>
      </dsp:txBody>
      <dsp:txXfrm>
        <a:off x="7739471" y="1046744"/>
        <a:ext cx="1962091" cy="1218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11/16/2023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54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0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5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66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23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84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2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5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3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8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6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3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holding a tablet with a variety of logos on it&#10;&#10;Description automatically generated">
            <a:extLst>
              <a:ext uri="{FF2B5EF4-FFF2-40B4-BE49-F238E27FC236}">
                <a16:creationId xmlns:a16="http://schemas.microsoft.com/office/drawing/2014/main" id="{FC867D14-659B-7F75-1ED4-0349209937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4244" r="24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1"/>
              <a:t>Streaming Insights Analyzing OTT Data Trends     </a:t>
            </a:r>
            <a:br>
              <a:rPr lang="en-US" sz="2900" b="1"/>
            </a:br>
            <a:br>
              <a:rPr lang="en-US" sz="2900" b="1"/>
            </a:br>
            <a:br>
              <a:rPr lang="en-US" sz="2900" b="1"/>
            </a:br>
            <a:br>
              <a:rPr lang="en-US" sz="2900" b="1"/>
            </a:br>
            <a:r>
              <a:rPr lang="en-US" sz="2900" b="1"/>
              <a:t>                                                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8EBC5A-8AF4-8B11-FCFD-9A788E35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/>
              <a:t>                                                            Jasmine Emmanuel</a:t>
            </a:r>
            <a:br>
              <a:rPr lang="en-US" sz="1500" b="1"/>
            </a:br>
            <a:r>
              <a:rPr lang="en-US" sz="1500" b="1"/>
              <a:t>                                                                                                                                                                                      Lekshmi Venu</a:t>
            </a:r>
            <a:endParaRPr lang="en-GB" sz="1500"/>
          </a:p>
          <a:p>
            <a:pPr>
              <a:lnSpc>
                <a:spcPct val="90000"/>
              </a:lnSpc>
            </a:pPr>
            <a:br>
              <a:rPr lang="en-US" sz="1500" b="1"/>
            </a:br>
            <a:r>
              <a:rPr lang="en-US" sz="1500" b="1"/>
              <a:t>                                                                                    Rolls John</a:t>
            </a:r>
            <a:endParaRPr lang="en-GB" sz="1500"/>
          </a:p>
          <a:p>
            <a:pPr>
              <a:lnSpc>
                <a:spcPct val="90000"/>
              </a:lnSpc>
            </a:pPr>
            <a:endParaRPr lang="en-GB" sz="15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35141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04664"/>
            <a:ext cx="10018713" cy="726976"/>
          </a:xfrm>
        </p:spPr>
        <p:txBody>
          <a:bodyPr/>
          <a:lstStyle/>
          <a:p>
            <a:r>
              <a:rPr lang="en-GB" dirty="0"/>
              <a:t>Dashboard of OTT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268760"/>
            <a:ext cx="9793088" cy="5301208"/>
          </a:xfrm>
        </p:spPr>
      </p:pic>
    </p:spTree>
    <p:extLst>
      <p:ext uri="{BB962C8B-B14F-4D97-AF65-F5344CB8AC3E}">
        <p14:creationId xmlns:p14="http://schemas.microsoft.com/office/powerpoint/2010/main" val="69480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5440" y="188641"/>
            <a:ext cx="10018713" cy="792088"/>
          </a:xfrm>
        </p:spPr>
        <p:txBody>
          <a:bodyPr/>
          <a:lstStyle/>
          <a:p>
            <a:pPr algn="ctr"/>
            <a:r>
              <a:rPr lang="en-GB" dirty="0"/>
              <a:t>Analyse User with Gender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11</a:t>
            </a:fld>
            <a:endParaRPr lang="en-GB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340768"/>
            <a:ext cx="10225136" cy="5400600"/>
          </a:xfrm>
        </p:spPr>
      </p:pic>
    </p:spTree>
    <p:extLst>
      <p:ext uri="{BB962C8B-B14F-4D97-AF65-F5344CB8AC3E}">
        <p14:creationId xmlns:p14="http://schemas.microsoft.com/office/powerpoint/2010/main" val="321373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59496" y="260648"/>
            <a:ext cx="10018713" cy="1159023"/>
          </a:xfrm>
        </p:spPr>
        <p:txBody>
          <a:bodyPr>
            <a:normAutofit/>
          </a:bodyPr>
          <a:lstStyle/>
          <a:p>
            <a:r>
              <a:rPr lang="en-GB" sz="2400" dirty="0"/>
              <a:t>Analyse users under different age group with  Genre of Video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86" y="1196752"/>
            <a:ext cx="10344662" cy="5472608"/>
          </a:xfrm>
        </p:spPr>
      </p:pic>
    </p:spTree>
    <p:extLst>
      <p:ext uri="{BB962C8B-B14F-4D97-AF65-F5344CB8AC3E}">
        <p14:creationId xmlns:p14="http://schemas.microsoft.com/office/powerpoint/2010/main" val="334855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476672"/>
            <a:ext cx="10018713" cy="582960"/>
          </a:xfrm>
        </p:spPr>
        <p:txBody>
          <a:bodyPr>
            <a:normAutofit/>
          </a:bodyPr>
          <a:lstStyle/>
          <a:p>
            <a:r>
              <a:rPr lang="en-GB" sz="2000" dirty="0"/>
              <a:t>Rating of </a:t>
            </a:r>
            <a:r>
              <a:rPr lang="en-GB" sz="2000" dirty="0" err="1"/>
              <a:t>Ott</a:t>
            </a:r>
            <a:r>
              <a:rPr lang="en-GB" sz="2000" dirty="0"/>
              <a:t> platform with different age group users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035697"/>
            <a:ext cx="9937104" cy="5609728"/>
          </a:xfrm>
        </p:spPr>
      </p:pic>
    </p:spTree>
    <p:extLst>
      <p:ext uri="{BB962C8B-B14F-4D97-AF65-F5344CB8AC3E}">
        <p14:creationId xmlns:p14="http://schemas.microsoft.com/office/powerpoint/2010/main" val="250074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5440" y="188641"/>
            <a:ext cx="10018713" cy="792088"/>
          </a:xfrm>
        </p:spPr>
        <p:txBody>
          <a:bodyPr/>
          <a:lstStyle/>
          <a:p>
            <a:pPr algn="ctr"/>
            <a:r>
              <a:rPr lang="en-GB" dirty="0"/>
              <a:t>subscription status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14</a:t>
            </a:fld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55" y="1268760"/>
            <a:ext cx="8856984" cy="5256584"/>
          </a:xfrm>
        </p:spPr>
      </p:pic>
    </p:spTree>
    <p:extLst>
      <p:ext uri="{BB962C8B-B14F-4D97-AF65-F5344CB8AC3E}">
        <p14:creationId xmlns:p14="http://schemas.microsoft.com/office/powerpoint/2010/main" val="26277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17" y="188640"/>
            <a:ext cx="10018713" cy="798984"/>
          </a:xfrm>
        </p:spPr>
        <p:txBody>
          <a:bodyPr>
            <a:normAutofit/>
          </a:bodyPr>
          <a:lstStyle/>
          <a:p>
            <a:r>
              <a:rPr lang="en-GB" sz="2400" dirty="0"/>
              <a:t>Analyse the devices used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124744"/>
            <a:ext cx="10018713" cy="5472608"/>
          </a:xfrm>
        </p:spPr>
      </p:pic>
    </p:spTree>
    <p:extLst>
      <p:ext uri="{BB962C8B-B14F-4D97-AF65-F5344CB8AC3E}">
        <p14:creationId xmlns:p14="http://schemas.microsoft.com/office/powerpoint/2010/main" val="268878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260648"/>
            <a:ext cx="10018713" cy="582960"/>
          </a:xfrm>
        </p:spPr>
        <p:txBody>
          <a:bodyPr>
            <a:normAutofit/>
          </a:bodyPr>
          <a:lstStyle/>
          <a:p>
            <a:r>
              <a:rPr lang="en-GB" sz="2400" dirty="0"/>
              <a:t>Quality of video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052736"/>
            <a:ext cx="9433048" cy="5544616"/>
          </a:xfrm>
        </p:spPr>
      </p:pic>
    </p:spTree>
    <p:extLst>
      <p:ext uri="{BB962C8B-B14F-4D97-AF65-F5344CB8AC3E}">
        <p14:creationId xmlns:p14="http://schemas.microsoft.com/office/powerpoint/2010/main" val="329513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188640"/>
            <a:ext cx="10018713" cy="510951"/>
          </a:xfrm>
        </p:spPr>
        <p:txBody>
          <a:bodyPr>
            <a:normAutofit/>
          </a:bodyPr>
          <a:lstStyle/>
          <a:p>
            <a:r>
              <a:rPr lang="en-GB" sz="2000" dirty="0"/>
              <a:t>Analyse the interaction of users with different Age group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124744"/>
            <a:ext cx="9217024" cy="5544616"/>
          </a:xfrm>
        </p:spPr>
      </p:pic>
    </p:spTree>
    <p:extLst>
      <p:ext uri="{BB962C8B-B14F-4D97-AF65-F5344CB8AC3E}">
        <p14:creationId xmlns:p14="http://schemas.microsoft.com/office/powerpoint/2010/main" val="288643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18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D5A26-7E91-C553-747D-CFE35671AB48}"/>
              </a:ext>
            </a:extLst>
          </p:cNvPr>
          <p:cNvSpPr txBox="1"/>
          <p:nvPr/>
        </p:nvSpPr>
        <p:spPr>
          <a:xfrm>
            <a:off x="1055440" y="2887471"/>
            <a:ext cx="10447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/>
          </a:p>
          <a:p>
            <a:r>
              <a:rPr lang="en-GB" b="1" dirty="0" err="1"/>
              <a:t>Sagemaker</a:t>
            </a:r>
            <a:r>
              <a:rPr lang="en-GB" b="1" dirty="0"/>
              <a:t>:</a:t>
            </a:r>
          </a:p>
          <a:p>
            <a:r>
              <a:rPr lang="en-GB" b="1" dirty="0"/>
              <a:t>	</a:t>
            </a:r>
            <a:r>
              <a:rPr lang="en-GB" dirty="0"/>
              <a:t>AWS has an AI modelling tool which we can use to create, train and deploy machine learning models. This will allow us to predict future trends.</a:t>
            </a:r>
          </a:p>
          <a:p>
            <a:endParaRPr lang="en-GB" dirty="0"/>
          </a:p>
          <a:p>
            <a:r>
              <a:rPr lang="en-GB" dirty="0"/>
              <a:t> </a:t>
            </a:r>
            <a:endParaRPr lang="en-GB" b="1" dirty="0"/>
          </a:p>
        </p:txBody>
      </p:sp>
      <p:pic>
        <p:nvPicPr>
          <p:cNvPr id="1028" name="Picture 4" descr="Tuning your Model HyperParameters with AWS SageMaker | by Rodrigo Dutcosky  | AWS in Plain English">
            <a:extLst>
              <a:ext uri="{FF2B5EF4-FFF2-40B4-BE49-F238E27FC236}">
                <a16:creationId xmlns:a16="http://schemas.microsoft.com/office/drawing/2014/main" id="{C338EAEF-A9C7-91C5-4E80-02EDA948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786636"/>
            <a:ext cx="3505198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7728" y="2420888"/>
            <a:ext cx="4745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810" y="1979082"/>
            <a:ext cx="10018713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Business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Pipeline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Findings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94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33529"/>
          </a:xfrm>
        </p:spPr>
        <p:txBody>
          <a:bodyPr/>
          <a:lstStyle/>
          <a:p>
            <a:pPr algn="ctr"/>
            <a:r>
              <a:rPr lang="en-GB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87450"/>
            <a:ext cx="10018713" cy="3703750"/>
          </a:xfrm>
        </p:spPr>
        <p:txBody>
          <a:bodyPr/>
          <a:lstStyle/>
          <a:p>
            <a:pPr algn="just"/>
            <a:endParaRPr lang="en-GB" sz="2000" dirty="0"/>
          </a:p>
          <a:p>
            <a:pPr algn="just">
              <a:buClr>
                <a:srgbClr val="1287C3"/>
              </a:buClr>
            </a:pPr>
            <a:endParaRPr lang="en-GB" dirty="0"/>
          </a:p>
          <a:p>
            <a:pPr marL="0" indent="0" algn="just">
              <a:buNone/>
            </a:pPr>
            <a:endParaRPr lang="en-GB" sz="12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DCB75A1-3E5B-4427-6B63-A04614C4C74B}"/>
              </a:ext>
            </a:extLst>
          </p:cNvPr>
          <p:cNvSpPr txBox="1"/>
          <p:nvPr/>
        </p:nvSpPr>
        <p:spPr>
          <a:xfrm>
            <a:off x="1483217" y="2009105"/>
            <a:ext cx="10212946" cy="48013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74151"/>
                </a:solidFill>
                <a:latin typeface="Times New Roman"/>
                <a:cs typeface="Times New Roman"/>
              </a:rPr>
              <a:t>OTT" stands for Over-the-Top and refers to the delivery of video, audio, and other media content over the internet, bypassing traditional distribution methods like cable or satellite TV. </a:t>
            </a:r>
          </a:p>
          <a:p>
            <a:endParaRPr lang="en-US" dirty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Content Analytics  :</a:t>
            </a:r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OTT platforms analyze data related to content performance, including viewer ratings, viewer retention, popular genres, trending content, and the success of original productions.</a:t>
            </a:r>
            <a:endParaRPr lang="en-US" dirty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74151"/>
              </a:solidFill>
              <a:latin typeface="Times New Roman"/>
            </a:endParaRPr>
          </a:p>
          <a:p>
            <a:endParaRPr lang="en-US" dirty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Recommendation Systems:</a:t>
            </a:r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 OTT platforms leverage data to create recommendation algorithms that suggest content tailored to individual user preferences. </a:t>
            </a:r>
            <a:endParaRPr lang="en-US"/>
          </a:p>
          <a:p>
            <a:endParaRPr lang="en-US" dirty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74151"/>
              </a:solidFill>
              <a:latin typeface="Söhne"/>
              <a:cs typeface="Times New Roman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1590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481" y="342363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Business values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31375A4-56A4-47D6-9801-1991572033F7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A99D7E8-CBB4-DC4D-5F0E-C67D1792B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285325"/>
              </p:ext>
            </p:extLst>
          </p:nvPr>
        </p:nvGraphicFramePr>
        <p:xfrm>
          <a:off x="1395804" y="1878901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90858"/>
            <a:ext cx="10018713" cy="3124201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all required data from source-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-Data cleaning and aggregation that prepares it for analysis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and transformed data is loaded into the end target.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831" y="1228859"/>
            <a:ext cx="10018713" cy="36071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 for analysis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cleaning and handle the outliers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                          - </a:t>
            </a:r>
            <a:r>
              <a:rPr lang="en-US" dirty="0">
                <a:latin typeface="Times New Roman"/>
                <a:cs typeface="Times New Roman"/>
              </a:rPr>
              <a:t>Perform required transformations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             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patterns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- Communicate information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- Explore data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- Make Informed decisions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8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7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127448" y="2664093"/>
            <a:ext cx="2160240" cy="3384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637308" y="2664092"/>
            <a:ext cx="1512168" cy="3384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60244" y="416250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76120" y="2664093"/>
            <a:ext cx="1368152" cy="1340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176120" y="4698228"/>
            <a:ext cx="1368152" cy="1340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12424" y="2664092"/>
            <a:ext cx="1368152" cy="1340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Data Science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Machine Learning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4135" y="4698227"/>
            <a:ext cx="1368152" cy="1340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Business Intelligence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Analytics</a:t>
            </a:r>
          </a:p>
        </p:txBody>
      </p:sp>
      <p:sp>
        <p:nvSpPr>
          <p:cNvPr id="14" name="Oval 13"/>
          <p:cNvSpPr/>
          <p:nvPr/>
        </p:nvSpPr>
        <p:spPr>
          <a:xfrm>
            <a:off x="7644172" y="311855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644172" y="513923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420036" y="41490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stCxn id="4" idx="3"/>
            <a:endCxn id="8" idx="2"/>
          </p:cNvCxnSpPr>
          <p:nvPr/>
        </p:nvCxnSpPr>
        <p:spPr>
          <a:xfrm>
            <a:off x="3287688" y="4356281"/>
            <a:ext cx="1972556" cy="2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6"/>
            <a:endCxn id="16" idx="2"/>
          </p:cNvCxnSpPr>
          <p:nvPr/>
        </p:nvCxnSpPr>
        <p:spPr>
          <a:xfrm flipV="1">
            <a:off x="5692292" y="4365104"/>
            <a:ext cx="727744" cy="1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820448" y="3359557"/>
            <a:ext cx="855360" cy="87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5"/>
            <a:endCxn id="15" idx="2"/>
          </p:cNvCxnSpPr>
          <p:nvPr/>
        </p:nvCxnSpPr>
        <p:spPr>
          <a:xfrm>
            <a:off x="6788812" y="4517856"/>
            <a:ext cx="855360" cy="83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76220" y="3140968"/>
            <a:ext cx="46805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6"/>
          </p:cNvCxnSpPr>
          <p:nvPr/>
        </p:nvCxnSpPr>
        <p:spPr>
          <a:xfrm>
            <a:off x="8076220" y="5355254"/>
            <a:ext cx="468052" cy="16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544272" y="3118553"/>
            <a:ext cx="1368152" cy="2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544272" y="5517232"/>
            <a:ext cx="1359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67408" y="2276872"/>
            <a:ext cx="10945216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476760" y="3932543"/>
            <a:ext cx="7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Batch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76770" y="231853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Ingestion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86284" y="23395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ETL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48801" y="6237312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Source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61290" y="6151926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Raw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63507" y="6237312"/>
            <a:ext cx="103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Curated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676086" y="6237312"/>
            <a:ext cx="182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Consumer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50" y="3809109"/>
            <a:ext cx="1138840" cy="113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06" y="3666434"/>
            <a:ext cx="875721" cy="864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2043587"/>
            <a:ext cx="864096" cy="8453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998211"/>
            <a:ext cx="864096" cy="8453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81" y="3380608"/>
            <a:ext cx="719683" cy="7196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4778838"/>
            <a:ext cx="912577" cy="8273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4782165"/>
            <a:ext cx="827380" cy="827380"/>
          </a:xfrm>
          <a:prstGeom prst="rect">
            <a:avLst/>
          </a:prstGeom>
        </p:spPr>
      </p:pic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7104112" y="2420888"/>
            <a:ext cx="2987620" cy="109115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5" idx="1"/>
          </p:cNvCxnSpPr>
          <p:nvPr/>
        </p:nvCxnSpPr>
        <p:spPr>
          <a:xfrm>
            <a:off x="8592753" y="5192528"/>
            <a:ext cx="671599" cy="332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68009" y="165570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Curated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6012" y="1685654"/>
            <a:ext cx="86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Raw 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85628" y="409848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Glue Crawler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96404" y="562439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Glue Catalog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8368" y="5624396"/>
            <a:ext cx="899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Athena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63739" y="2534187"/>
            <a:ext cx="123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Visualization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50056" y="3158592"/>
            <a:ext cx="86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Ingestion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44788" y="3061251"/>
            <a:ext cx="1246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Transformation</a:t>
            </a:r>
          </a:p>
        </p:txBody>
      </p:sp>
      <p:cxnSp>
        <p:nvCxnSpPr>
          <p:cNvPr id="51" name="Elbow Connector 50"/>
          <p:cNvCxnSpPr>
            <a:stCxn id="15" idx="0"/>
            <a:endCxn id="11" idx="2"/>
          </p:cNvCxnSpPr>
          <p:nvPr/>
        </p:nvCxnSpPr>
        <p:spPr>
          <a:xfrm rot="5400000" flipH="1" flipV="1">
            <a:off x="5985573" y="3056222"/>
            <a:ext cx="899149" cy="4738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3"/>
            <a:endCxn id="9" idx="2"/>
          </p:cNvCxnSpPr>
          <p:nvPr/>
        </p:nvCxnSpPr>
        <p:spPr>
          <a:xfrm flipV="1">
            <a:off x="3418527" y="2888940"/>
            <a:ext cx="877273" cy="12095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9" idx="3"/>
          </p:cNvCxnSpPr>
          <p:nvPr/>
        </p:nvCxnSpPr>
        <p:spPr>
          <a:xfrm>
            <a:off x="4727848" y="2466264"/>
            <a:ext cx="864096" cy="120017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12" idx="0"/>
          </p:cNvCxnSpPr>
          <p:nvPr/>
        </p:nvCxnSpPr>
        <p:spPr>
          <a:xfrm>
            <a:off x="7081384" y="2605296"/>
            <a:ext cx="1031039" cy="7753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0"/>
          </p:cNvCxnSpPr>
          <p:nvPr/>
        </p:nvCxnSpPr>
        <p:spPr>
          <a:xfrm>
            <a:off x="8136464" y="4100291"/>
            <a:ext cx="1" cy="6785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37191" y="3512041"/>
            <a:ext cx="91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Batch data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11" y="1228375"/>
            <a:ext cx="671197" cy="70457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567750" y="4847184"/>
            <a:ext cx="760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Analysis</a:t>
            </a:r>
          </a:p>
        </p:txBody>
      </p:sp>
      <p:cxnSp>
        <p:nvCxnSpPr>
          <p:cNvPr id="90" name="Elbow Connector 89"/>
          <p:cNvCxnSpPr>
            <a:stCxn id="102" idx="0"/>
          </p:cNvCxnSpPr>
          <p:nvPr/>
        </p:nvCxnSpPr>
        <p:spPr>
          <a:xfrm rot="5400000" flipH="1" flipV="1">
            <a:off x="2783070" y="4761564"/>
            <a:ext cx="517932" cy="83136"/>
          </a:xfrm>
          <a:prstGeom prst="bentConnector3">
            <a:avLst>
              <a:gd name="adj1" fmla="val 8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70" y="2504152"/>
            <a:ext cx="533236" cy="533236"/>
          </a:xfrm>
          <a:prstGeom prst="rect">
            <a:avLst/>
          </a:prstGeom>
        </p:spPr>
      </p:pic>
      <p:cxnSp>
        <p:nvCxnSpPr>
          <p:cNvPr id="94" name="Elbow Connector 93"/>
          <p:cNvCxnSpPr/>
          <p:nvPr/>
        </p:nvCxnSpPr>
        <p:spPr>
          <a:xfrm rot="16200000" flipH="1">
            <a:off x="1732550" y="3293208"/>
            <a:ext cx="478780" cy="11223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2"/>
          </p:cNvCxnSpPr>
          <p:nvPr/>
        </p:nvCxnSpPr>
        <p:spPr>
          <a:xfrm flipH="1">
            <a:off x="2957175" y="3037388"/>
            <a:ext cx="6313" cy="604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615291" y="5062098"/>
            <a:ext cx="770354" cy="429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2556181" y="5105743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S3 trigger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108" name="Slide Number Placeholder 1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t>8</a:t>
            </a:fld>
            <a:endParaRPr lang="en-GB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8" y="3650540"/>
            <a:ext cx="864096" cy="84535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66" y="2811794"/>
            <a:ext cx="807147" cy="80714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1224248"/>
            <a:ext cx="807147" cy="8071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48" y="3742713"/>
            <a:ext cx="1561764" cy="8708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732" y="2886504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83432" y="2204864"/>
            <a:ext cx="10018713" cy="1752599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27990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0</TotalTime>
  <Words>339</Words>
  <Application>Microsoft Office PowerPoint</Application>
  <PresentationFormat>Widescreen</PresentationFormat>
  <Paragraphs>97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Söhne</vt:lpstr>
      <vt:lpstr>Arial</vt:lpstr>
      <vt:lpstr>Corbel</vt:lpstr>
      <vt:lpstr>Franklin Gothic Medium</vt:lpstr>
      <vt:lpstr>Times New Roman</vt:lpstr>
      <vt:lpstr>Wingdings</vt:lpstr>
      <vt:lpstr>Parallax</vt:lpstr>
      <vt:lpstr>Streaming Insights Analyzing OTT Data Trends                                                          </vt:lpstr>
      <vt:lpstr>Contents</vt:lpstr>
      <vt:lpstr>Introduction</vt:lpstr>
      <vt:lpstr>Business values</vt:lpstr>
      <vt:lpstr>Problem Statement</vt:lpstr>
      <vt:lpstr>PowerPoint Presentation</vt:lpstr>
      <vt:lpstr>Pipeline</vt:lpstr>
      <vt:lpstr>PowerPoint Presentation</vt:lpstr>
      <vt:lpstr>Results</vt:lpstr>
      <vt:lpstr>Dashboard of OTT Data Analysis</vt:lpstr>
      <vt:lpstr>Analyse User with Gender</vt:lpstr>
      <vt:lpstr>Analyse users under different age group with  Genre of Video</vt:lpstr>
      <vt:lpstr>Rating of Ott platform with different age group users</vt:lpstr>
      <vt:lpstr>subscription status</vt:lpstr>
      <vt:lpstr>Analyse the devices used</vt:lpstr>
      <vt:lpstr>Quality of video</vt:lpstr>
      <vt:lpstr>Analyse the interaction of users with different Age group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Informatics  &amp;  Smart Hospitals</dc:title>
  <dc:creator>Microsoft account</dc:creator>
  <cp:lastModifiedBy>Jasmine Emmanuel</cp:lastModifiedBy>
  <cp:revision>166</cp:revision>
  <dcterms:created xsi:type="dcterms:W3CDTF">2023-08-14T10:12:13Z</dcterms:created>
  <dcterms:modified xsi:type="dcterms:W3CDTF">2023-11-16T13:42:27Z</dcterms:modified>
</cp:coreProperties>
</file>