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Default Extension="docx" ContentType="application/vnd.openxmlformats-officedocument.wordprocessingml.document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2" autoAdjust="0"/>
    <p:restoredTop sz="94673" autoAdjust="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1F2BB-63A4-431E-B1FB-159BD3607DB5}" type="datetimeFigureOut">
              <a:rPr lang="en-US" smtClean="0"/>
              <a:pPr/>
              <a:t>1/12/2022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24651-A137-4F0D-9CFD-B458A696E2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1F2BB-63A4-431E-B1FB-159BD3607DB5}" type="datetimeFigureOut">
              <a:rPr lang="en-US" smtClean="0"/>
              <a:pPr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24651-A137-4F0D-9CFD-B458A696E2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1F2BB-63A4-431E-B1FB-159BD3607DB5}" type="datetimeFigureOut">
              <a:rPr lang="en-US" smtClean="0"/>
              <a:pPr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24651-A137-4F0D-9CFD-B458A696E2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1F2BB-63A4-431E-B1FB-159BD3607DB5}" type="datetimeFigureOut">
              <a:rPr lang="en-US" smtClean="0"/>
              <a:pPr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24651-A137-4F0D-9CFD-B458A696E2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1F2BB-63A4-431E-B1FB-159BD3607DB5}" type="datetimeFigureOut">
              <a:rPr lang="en-US" smtClean="0"/>
              <a:pPr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24651-A137-4F0D-9CFD-B458A696E2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1F2BB-63A4-431E-B1FB-159BD3607DB5}" type="datetimeFigureOut">
              <a:rPr lang="en-US" smtClean="0"/>
              <a:pPr/>
              <a:t>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24651-A137-4F0D-9CFD-B458A696E2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1F2BB-63A4-431E-B1FB-159BD3607DB5}" type="datetimeFigureOut">
              <a:rPr lang="en-US" smtClean="0"/>
              <a:pPr/>
              <a:t>1/12/2022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24651-A137-4F0D-9CFD-B458A696E2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1F2BB-63A4-431E-B1FB-159BD3607DB5}" type="datetimeFigureOut">
              <a:rPr lang="en-US" smtClean="0"/>
              <a:pPr/>
              <a:t>1/12/2022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24651-A137-4F0D-9CFD-B458A696E2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1F2BB-63A4-431E-B1FB-159BD3607DB5}" type="datetimeFigureOut">
              <a:rPr lang="en-US" smtClean="0"/>
              <a:pPr/>
              <a:t>1/12/2022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24651-A137-4F0D-9CFD-B458A696E2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1F2BB-63A4-431E-B1FB-159BD3607DB5}" type="datetimeFigureOut">
              <a:rPr lang="en-US" smtClean="0"/>
              <a:pPr/>
              <a:t>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24651-A137-4F0D-9CFD-B458A696E2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1F2BB-63A4-431E-B1FB-159BD3607DB5}" type="datetimeFigureOut">
              <a:rPr lang="en-US" smtClean="0"/>
              <a:pPr/>
              <a:t>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9B24651-A137-4F0D-9CFD-B458A696E24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B21F2BB-63A4-431E-B1FB-159BD3607DB5}" type="datetimeFigureOut">
              <a:rPr lang="en-US" smtClean="0"/>
              <a:pPr/>
              <a:t>1/12/2022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9B24651-A137-4F0D-9CFD-B458A696E241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066800"/>
            <a:ext cx="8610600" cy="1752600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en-US" dirty="0" smtClean="0"/>
              <a:t>Predicting Austin House Prices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Spring Board Data Science Project</a:t>
            </a:r>
          </a:p>
          <a:p>
            <a:r>
              <a:rPr lang="en-US" dirty="0" smtClean="0"/>
              <a:t>January 2022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913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Conclusion and Future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Most important features-</a:t>
            </a:r>
            <a:r>
              <a:rPr lang="en-US" dirty="0" smtClean="0"/>
              <a:t> </a:t>
            </a:r>
            <a:r>
              <a:rPr lang="en-US" dirty="0" smtClean="0"/>
              <a:t>Living </a:t>
            </a:r>
            <a:r>
              <a:rPr lang="en-US" dirty="0" smtClean="0"/>
              <a:t>area in square feet, location of the house represented by zip code and the lot size in square </a:t>
            </a:r>
            <a:r>
              <a:rPr lang="en-US" dirty="0" smtClean="0"/>
              <a:t>feet</a:t>
            </a:r>
          </a:p>
          <a:p>
            <a:r>
              <a:rPr lang="en-US" dirty="0" smtClean="0"/>
              <a:t>Least important features-</a:t>
            </a:r>
            <a:r>
              <a:rPr lang="en-US" dirty="0" smtClean="0"/>
              <a:t> </a:t>
            </a:r>
            <a:r>
              <a:rPr lang="en-US" dirty="0" smtClean="0"/>
              <a:t>House view, </a:t>
            </a:r>
            <a:r>
              <a:rPr lang="en-US" dirty="0" smtClean="0"/>
              <a:t>number of water front features, heating facilities, number of primary schools </a:t>
            </a:r>
            <a:r>
              <a:rPr lang="en-US" dirty="0" smtClean="0"/>
              <a:t>middle </a:t>
            </a:r>
            <a:r>
              <a:rPr lang="en-US" dirty="0" smtClean="0"/>
              <a:t>schools in the </a:t>
            </a:r>
            <a:r>
              <a:rPr lang="en-US" dirty="0" smtClean="0"/>
              <a:t>location</a:t>
            </a:r>
          </a:p>
          <a:p>
            <a:r>
              <a:rPr lang="en-US" dirty="0" smtClean="0"/>
              <a:t>Able to identify good deals and bad deals based on the model</a:t>
            </a:r>
          </a:p>
          <a:p>
            <a:r>
              <a:rPr lang="en-US" dirty="0" smtClean="0"/>
              <a:t>Possibility of including </a:t>
            </a:r>
            <a:r>
              <a:rPr lang="en-US" dirty="0" smtClean="0"/>
              <a:t>boosting </a:t>
            </a:r>
            <a:r>
              <a:rPr lang="en-US" dirty="0" smtClean="0"/>
              <a:t>and </a:t>
            </a:r>
            <a:r>
              <a:rPr lang="en-US" dirty="0" smtClean="0"/>
              <a:t>bagging models </a:t>
            </a:r>
            <a:r>
              <a:rPr lang="en-US" dirty="0" smtClean="0"/>
              <a:t>for improving model performance</a:t>
            </a:r>
          </a:p>
          <a:p>
            <a:r>
              <a:rPr lang="en-US" dirty="0" smtClean="0"/>
              <a:t>Reduction of features using principal component analysis for improved model performance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676401"/>
            <a:ext cx="2212848" cy="838200"/>
          </a:xfrm>
        </p:spPr>
        <p:txBody>
          <a:bodyPr/>
          <a:lstStyle/>
          <a:p>
            <a:r>
              <a:rPr lang="en-US" dirty="0" smtClean="0"/>
              <a:t>The Problem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304800" y="2438400"/>
            <a:ext cx="1752600" cy="2590801"/>
          </a:xfrm>
        </p:spPr>
        <p:txBody>
          <a:bodyPr>
            <a:normAutofit/>
          </a:bodyPr>
          <a:lstStyle/>
          <a:p>
            <a:r>
              <a:rPr lang="en-US" dirty="0" smtClean="0"/>
              <a:t>Austin-10th hottest real estate market in the U.S and second most expensive real estate market in Texas</a:t>
            </a:r>
          </a:p>
          <a:p>
            <a:endParaRPr lang="en-US" dirty="0" smtClean="0"/>
          </a:p>
          <a:p>
            <a:r>
              <a:rPr lang="en-US" dirty="0" smtClean="0"/>
              <a:t>Austin house prices-10percent higher than fair market prices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95400" y="5562600"/>
            <a:ext cx="487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factors affect Austin House Sale prices?</a:t>
            </a:r>
          </a:p>
          <a:p>
            <a:r>
              <a:rPr lang="en-US" dirty="0" smtClean="0"/>
              <a:t>Which deals can be considered good or bad?</a:t>
            </a:r>
          </a:p>
        </p:txBody>
      </p:sp>
      <p:pic>
        <p:nvPicPr>
          <p:cNvPr id="15363" name="Picture 3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/>
          <a:srcRect l="17374" r="17374"/>
          <a:stretch>
            <a:fillRect/>
          </a:stretch>
        </p:blipFill>
        <p:spPr bwMode="auto">
          <a:xfrm rot="437356">
            <a:off x="3015503" y="650975"/>
            <a:ext cx="5761108" cy="4907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might care?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Home buyers</a:t>
            </a:r>
          </a:p>
          <a:p>
            <a:r>
              <a:rPr lang="en-US" dirty="0" smtClean="0"/>
              <a:t>Home sellers</a:t>
            </a:r>
          </a:p>
          <a:p>
            <a:r>
              <a:rPr lang="en-US" dirty="0" smtClean="0"/>
              <a:t>Lending Companies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What factors might affect house prices?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Location of homes</a:t>
            </a:r>
          </a:p>
          <a:p>
            <a:r>
              <a:rPr lang="en-US" dirty="0" smtClean="0"/>
              <a:t>Amenities and facilities available at each home </a:t>
            </a:r>
          </a:p>
          <a:p>
            <a:r>
              <a:rPr lang="en-US" dirty="0" smtClean="0"/>
              <a:t>Year built</a:t>
            </a:r>
          </a:p>
          <a:p>
            <a:r>
              <a:rPr lang="en-US" dirty="0" smtClean="0"/>
              <a:t>School characteristics in the neighborhood</a:t>
            </a:r>
          </a:p>
          <a:p>
            <a:r>
              <a:rPr lang="en-US" dirty="0" smtClean="0"/>
              <a:t>School </a:t>
            </a:r>
            <a:r>
              <a:rPr lang="en-US" dirty="0" smtClean="0"/>
              <a:t>rating</a:t>
            </a:r>
          </a:p>
          <a:p>
            <a:r>
              <a:rPr lang="en-US" dirty="0" smtClean="0"/>
              <a:t>Data Source-</a:t>
            </a:r>
            <a:r>
              <a:rPr lang="en-US" dirty="0" err="1" smtClean="0"/>
              <a:t>Zillow</a:t>
            </a:r>
            <a:r>
              <a:rPr lang="en-US" dirty="0" smtClean="0"/>
              <a:t> </a:t>
            </a:r>
            <a:r>
              <a:rPr lang="en-US" dirty="0" smtClean="0"/>
              <a:t>database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Period: January 2018 to January2021</a:t>
            </a:r>
          </a:p>
          <a:p>
            <a:r>
              <a:rPr lang="en-US" dirty="0" smtClean="0"/>
              <a:t> Initial dataset:15171 rows and 47 columns</a:t>
            </a:r>
          </a:p>
          <a:p>
            <a:r>
              <a:rPr lang="en-US" dirty="0" smtClean="0"/>
              <a:t>Excluded all other than single family homes</a:t>
            </a:r>
          </a:p>
          <a:p>
            <a:r>
              <a:rPr lang="en-US" dirty="0" smtClean="0"/>
              <a:t>Final dataset:13703 rows and 47 columns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Wrangling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missing values</a:t>
            </a:r>
          </a:p>
          <a:p>
            <a:r>
              <a:rPr lang="en-US" dirty="0" smtClean="0"/>
              <a:t>No duplicate values</a:t>
            </a:r>
          </a:p>
          <a:p>
            <a:r>
              <a:rPr lang="en-US" dirty="0" smtClean="0"/>
              <a:t>Included only single family types</a:t>
            </a:r>
          </a:p>
          <a:p>
            <a:r>
              <a:rPr lang="en-US" dirty="0" smtClean="0"/>
              <a:t>Outlier detection and removal</a:t>
            </a:r>
          </a:p>
          <a:p>
            <a:r>
              <a:rPr lang="en-US" dirty="0" smtClean="0"/>
              <a:t>Conversion of non numerical to numerical variables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5400" b="1" dirty="0" smtClean="0"/>
              <a:t> </a:t>
            </a:r>
            <a:r>
              <a:rPr lang="en-US" sz="3600" b="1" dirty="0" smtClean="0"/>
              <a:t>Feature Engineering and Exploratory Data Analysis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486400"/>
          </a:xfrm>
        </p:spPr>
        <p:txBody>
          <a:bodyPr/>
          <a:lstStyle/>
          <a:p>
            <a:r>
              <a:rPr lang="en-US" sz="1200" dirty="0" smtClean="0"/>
              <a:t>Location as represented by </a:t>
            </a:r>
            <a:r>
              <a:rPr lang="en-US" sz="1200" dirty="0" err="1" smtClean="0"/>
              <a:t>zipcodes</a:t>
            </a:r>
            <a:r>
              <a:rPr lang="en-US" sz="1200" dirty="0" smtClean="0"/>
              <a:t> found to have significant effect on price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1400" dirty="0" smtClean="0"/>
              <a:t>                             “Has Association” no effect on price</a:t>
            </a:r>
          </a:p>
          <a:p>
            <a:endParaRPr lang="en-US" dirty="0"/>
          </a:p>
        </p:txBody>
      </p:sp>
      <p:pic>
        <p:nvPicPr>
          <p:cNvPr id="4" name="Picture 3" descr="download (1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295400"/>
            <a:ext cx="5180953" cy="2209800"/>
          </a:xfrm>
          <a:prstGeom prst="rect">
            <a:avLst/>
          </a:prstGeom>
        </p:spPr>
      </p:pic>
      <p:pic>
        <p:nvPicPr>
          <p:cNvPr id="5" name="Picture 4" descr="download (2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3733800"/>
            <a:ext cx="5180953" cy="2438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675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Target variable=Latest Home </a:t>
            </a:r>
            <a:r>
              <a:rPr lang="en-US" dirty="0" smtClean="0"/>
              <a:t>Price</a:t>
            </a:r>
            <a:endParaRPr lang="en-US" dirty="0" smtClean="0"/>
          </a:p>
          <a:p>
            <a:r>
              <a:rPr lang="en-US" dirty="0" smtClean="0"/>
              <a:t>30 features </a:t>
            </a:r>
            <a:r>
              <a:rPr lang="en-US" dirty="0" smtClean="0"/>
              <a:t>in the final model</a:t>
            </a:r>
            <a:endParaRPr lang="en-US" dirty="0" smtClean="0"/>
          </a:p>
          <a:p>
            <a:r>
              <a:rPr lang="en-US" dirty="0" smtClean="0"/>
              <a:t>Linear regression(baseline model),Support Vector Regression and Decision Tree </a:t>
            </a:r>
            <a:r>
              <a:rPr lang="en-US" dirty="0" smtClean="0"/>
              <a:t>Regression</a:t>
            </a:r>
          </a:p>
          <a:p>
            <a:r>
              <a:rPr lang="en-US" dirty="0" smtClean="0"/>
              <a:t>Linear Regression-90.5 percent score on train data, 52.3 percent score on test data</a:t>
            </a:r>
          </a:p>
          <a:p>
            <a:r>
              <a:rPr lang="en-US" dirty="0" smtClean="0"/>
              <a:t>Support Vector Regression-0.5percent on train data and -0.3 percent on train data</a:t>
            </a:r>
          </a:p>
          <a:p>
            <a:r>
              <a:rPr lang="en-US" dirty="0" smtClean="0"/>
              <a:t>Decision tree regression-99.9percent on train data and 45.3 percent on test data</a:t>
            </a:r>
          </a:p>
          <a:p>
            <a:r>
              <a:rPr lang="en-US" dirty="0" err="1" smtClean="0"/>
              <a:t>Hypertuned</a:t>
            </a:r>
            <a:r>
              <a:rPr lang="en-US" dirty="0" smtClean="0"/>
              <a:t> decision tree model-</a:t>
            </a:r>
            <a:r>
              <a:rPr lang="en-US" dirty="0" smtClean="0"/>
              <a:t> 77.1 percent on train data and 68.8 percent on test data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/>
          <a:lstStyle/>
          <a:p>
            <a:r>
              <a:rPr lang="en-US" dirty="0" smtClean="0"/>
              <a:t>Model 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r>
              <a:rPr lang="en-US" dirty="0" smtClean="0"/>
              <a:t>Error Metrics</a:t>
            </a:r>
          </a:p>
          <a:p>
            <a:endParaRPr lang="en-US" dirty="0"/>
          </a:p>
        </p:txBody>
      </p:sp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762001" y="2286000"/>
          <a:ext cx="5181600" cy="2054225"/>
        </p:xfrm>
        <a:graphic>
          <a:graphicData uri="http://schemas.openxmlformats.org/presentationml/2006/ole">
            <p:oleObj spid="_x0000_s1028" name="Document" r:id="rId3" imgW="6203159" imgH="1822654" progId="Word.Document.12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85800" y="4267200"/>
            <a:ext cx="5410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Final model-Hyper tuned decision tree model based on the scores and error metrics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531</TotalTime>
  <Words>346</Words>
  <Application>Microsoft Office PowerPoint</Application>
  <PresentationFormat>On-screen Show (4:3)</PresentationFormat>
  <Paragraphs>58</Paragraphs>
  <Slides>10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Flow</vt:lpstr>
      <vt:lpstr>Microsoft Office Word Document</vt:lpstr>
      <vt:lpstr>Predicting Austin House Prices</vt:lpstr>
      <vt:lpstr>The Problem </vt:lpstr>
      <vt:lpstr>Who might care?</vt:lpstr>
      <vt:lpstr>What factors might affect house prices?</vt:lpstr>
      <vt:lpstr>Data information</vt:lpstr>
      <vt:lpstr>Data Wrangling</vt:lpstr>
      <vt:lpstr>  Feature Engineering and Exploratory Data Analysis</vt:lpstr>
      <vt:lpstr>Modeling</vt:lpstr>
      <vt:lpstr>Model Comparison</vt:lpstr>
      <vt:lpstr>Conclusion and Future Research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Austin House Prices</dc:title>
  <dc:creator>Lakme Nair</dc:creator>
  <cp:lastModifiedBy>Lakme Nair</cp:lastModifiedBy>
  <cp:revision>58</cp:revision>
  <dcterms:created xsi:type="dcterms:W3CDTF">2022-01-10T18:44:05Z</dcterms:created>
  <dcterms:modified xsi:type="dcterms:W3CDTF">2022-01-12T19:48:54Z</dcterms:modified>
</cp:coreProperties>
</file>