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21F2BB-63A4-431E-B1FB-159BD3607DB5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8610600" cy="1752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Predicting Loan Repayment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Spring Board Data Science Project</a:t>
            </a:r>
          </a:p>
          <a:p>
            <a:r>
              <a:rPr lang="en-US" dirty="0" smtClean="0"/>
              <a:t>March 2022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 and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important features- </a:t>
            </a:r>
            <a:r>
              <a:rPr lang="en-US" dirty="0" smtClean="0"/>
              <a:t>purpose </a:t>
            </a:r>
            <a:r>
              <a:rPr lang="en-US" dirty="0" smtClean="0"/>
              <a:t>of loan, home ownership, grade, income category and fico </a:t>
            </a:r>
            <a:r>
              <a:rPr lang="en-US" dirty="0" smtClean="0"/>
              <a:t>score</a:t>
            </a:r>
          </a:p>
          <a:p>
            <a:r>
              <a:rPr lang="en-US" dirty="0" err="1" smtClean="0"/>
              <a:t>dti</a:t>
            </a:r>
            <a:r>
              <a:rPr lang="en-US" dirty="0" smtClean="0"/>
              <a:t>, employment length, revolving balance, hardship status etc </a:t>
            </a:r>
            <a:r>
              <a:rPr lang="en-US" dirty="0" smtClean="0"/>
              <a:t> </a:t>
            </a:r>
            <a:r>
              <a:rPr lang="en-US" dirty="0" smtClean="0"/>
              <a:t>not included in the final model based on preliminary analyses</a:t>
            </a:r>
            <a:endParaRPr lang="en-US" dirty="0" smtClean="0"/>
          </a:p>
          <a:p>
            <a:r>
              <a:rPr lang="en-US" dirty="0" smtClean="0"/>
              <a:t>Able to identify </a:t>
            </a:r>
            <a:r>
              <a:rPr lang="en-US" dirty="0" smtClean="0"/>
              <a:t>those loans that are likely to have chances for default, based on the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Possibility </a:t>
            </a:r>
            <a:r>
              <a:rPr lang="en-US" dirty="0" smtClean="0"/>
              <a:t>of including boosting </a:t>
            </a:r>
            <a:r>
              <a:rPr lang="en-US" dirty="0" smtClean="0"/>
              <a:t>models and SVM for </a:t>
            </a:r>
            <a:r>
              <a:rPr lang="en-US" dirty="0" smtClean="0"/>
              <a:t>improving model performance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find the optimized threshold for the models, the maximum profit needs to be located based on the revenue and cost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6401"/>
            <a:ext cx="2212848" cy="838200"/>
          </a:xfrm>
        </p:spPr>
        <p:txBody>
          <a:bodyPr/>
          <a:lstStyle/>
          <a:p>
            <a:r>
              <a:rPr lang="en-US" dirty="0" smtClean="0"/>
              <a:t>The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800" y="2438400"/>
            <a:ext cx="1752600" cy="2590801"/>
          </a:xfrm>
        </p:spPr>
        <p:txBody>
          <a:bodyPr>
            <a:normAutofit/>
          </a:bodyPr>
          <a:lstStyle/>
          <a:p>
            <a:r>
              <a:rPr lang="en-US" dirty="0" smtClean="0"/>
              <a:t>Lending club, the fin tech market place bank, headquartered in San Francisco, California </a:t>
            </a:r>
          </a:p>
          <a:p>
            <a:r>
              <a:rPr lang="en-US" dirty="0" smtClean="0"/>
              <a:t>The company has to make a decision on loan application for loan approval based on the applicant’s profile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55626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can lending club  make decisions on issuing loans, so that the risk can be lowered, and the profit can be maximized?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might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lending club management</a:t>
            </a:r>
          </a:p>
          <a:p>
            <a:r>
              <a:rPr lang="en-US" dirty="0" smtClean="0"/>
              <a:t>Customers</a:t>
            </a:r>
          </a:p>
          <a:p>
            <a:r>
              <a:rPr lang="en-US" dirty="0" smtClean="0"/>
              <a:t>Members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factors might affect loan repayment?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Annual income</a:t>
            </a:r>
          </a:p>
          <a:p>
            <a:r>
              <a:rPr lang="en-US" dirty="0" smtClean="0"/>
              <a:t>Employment ,Home Ownership</a:t>
            </a:r>
          </a:p>
          <a:p>
            <a:r>
              <a:rPr lang="en-US" dirty="0" smtClean="0"/>
              <a:t>FICO Score</a:t>
            </a:r>
          </a:p>
          <a:p>
            <a:r>
              <a:rPr lang="en-US" dirty="0" smtClean="0"/>
              <a:t>Purpose, Grade, interest rates</a:t>
            </a:r>
          </a:p>
          <a:p>
            <a:r>
              <a:rPr lang="en-US" dirty="0" smtClean="0"/>
              <a:t>DTI</a:t>
            </a:r>
          </a:p>
          <a:p>
            <a:r>
              <a:rPr lang="en-US" dirty="0" smtClean="0"/>
              <a:t>Data Source-Lending Club database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dataset:1048576 rows and 136 columns</a:t>
            </a:r>
          </a:p>
          <a:p>
            <a:r>
              <a:rPr lang="en-US" dirty="0" smtClean="0"/>
              <a:t>Included only  loans for which status is either fully paid or default</a:t>
            </a:r>
          </a:p>
          <a:p>
            <a:r>
              <a:rPr lang="en-US" dirty="0" smtClean="0"/>
              <a:t>Final dataset:482616 rows and 104 columns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all columns which are theoretically not supposed to have a relationship with loan status and also which has  more than 80 percent missing values </a:t>
            </a:r>
          </a:p>
          <a:p>
            <a:r>
              <a:rPr lang="en-US" dirty="0" smtClean="0"/>
              <a:t>No duplicate values</a:t>
            </a:r>
          </a:p>
          <a:p>
            <a:r>
              <a:rPr lang="en-US" dirty="0" smtClean="0"/>
              <a:t>Outlier detection and removal</a:t>
            </a:r>
          </a:p>
          <a:p>
            <a:r>
              <a:rPr lang="en-US" dirty="0" smtClean="0"/>
              <a:t>Conversion of non numerical to numerical variables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b="1" dirty="0" smtClean="0"/>
              <a:t> </a:t>
            </a:r>
            <a:r>
              <a:rPr lang="en-US" sz="3600" b="1" dirty="0" smtClean="0"/>
              <a:t>Feature Engineering and Exploratory Data Analysis</a:t>
            </a:r>
            <a:endParaRPr lang="en-US" sz="3600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90800"/>
            <a:ext cx="4473328" cy="208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1219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 group  a new feature by regrouping income into categories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 group having significant association with loan status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6482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Similarly </a:t>
            </a:r>
            <a:r>
              <a:rPr lang="en-US" smtClean="0"/>
              <a:t>,visualization </a:t>
            </a:r>
            <a:r>
              <a:rPr lang="en-US" dirty="0" smtClean="0"/>
              <a:t>plots show association between fico range, purpose, grade and homeownership variables with loan status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257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correlation between loan status variable and the numerical variables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Target variable=Loan Status(“0” as fully paid and “1” as default )</a:t>
            </a:r>
          </a:p>
          <a:p>
            <a:r>
              <a:rPr lang="en-US" dirty="0" smtClean="0"/>
              <a:t>6 features in the final model</a:t>
            </a:r>
          </a:p>
          <a:p>
            <a:r>
              <a:rPr lang="en-US" dirty="0" smtClean="0"/>
              <a:t>Random Forest, Logistic Regression and Decision Tree Classifiers </a:t>
            </a:r>
          </a:p>
          <a:p>
            <a:r>
              <a:rPr lang="en-US" dirty="0" smtClean="0"/>
              <a:t>Precision, recall and f1 score are all zero with all the three classifiers since the data is highly unbalanced.</a:t>
            </a:r>
          </a:p>
          <a:p>
            <a:r>
              <a:rPr lang="en-US" dirty="0" smtClean="0"/>
              <a:t>Data balance using SMOTE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65760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Final model-Logistic Regression Model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400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66800" y="1371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</a:t>
            </a:r>
            <a:r>
              <a:rPr lang="en-US" dirty="0" smtClean="0"/>
              <a:t>Metrics(Final Models)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3434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logistic regression can classify 75% of the applicants that will default when compared with 25 percent of default by random forest and decision tree after </a:t>
            </a:r>
            <a:r>
              <a:rPr lang="en-US" dirty="0" smtClean="0"/>
              <a:t>re sampling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703</TotalTime>
  <Words>410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Predicting Loan Repayment</vt:lpstr>
      <vt:lpstr>The Problem </vt:lpstr>
      <vt:lpstr>Who might care?</vt:lpstr>
      <vt:lpstr>What factors might affect loan repayment?</vt:lpstr>
      <vt:lpstr>Data information</vt:lpstr>
      <vt:lpstr>Data Wrangling</vt:lpstr>
      <vt:lpstr>  Feature Engineering and Exploratory Data Analysis</vt:lpstr>
      <vt:lpstr>Modeling</vt:lpstr>
      <vt:lpstr>Model Comparison</vt:lpstr>
      <vt:lpstr>Conclusion and Future Research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Austin House Prices</dc:title>
  <dc:creator>Lakme Nair</dc:creator>
  <cp:lastModifiedBy>Lakme Nair</cp:lastModifiedBy>
  <cp:revision>77</cp:revision>
  <dcterms:created xsi:type="dcterms:W3CDTF">2022-01-10T18:44:05Z</dcterms:created>
  <dcterms:modified xsi:type="dcterms:W3CDTF">2022-03-14T23:47:12Z</dcterms:modified>
</cp:coreProperties>
</file>