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7B27-93B9-42FE-A793-DAF9DB42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FCB26-46F3-438C-A55B-427A89E0C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E99F-B39C-44A4-A3C1-1B6EC0B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70A-1C63-408A-AD0B-8BEACC8E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83A7-3E51-4248-B6E7-A02E5B62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760A-A594-4892-AD27-3DE5E28C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05346-0A45-4255-9002-EB97DA1F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70E4-AC17-4EFC-81AC-A8D02E5B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4BA2-DE32-4FC6-B045-D558516F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B2EC-3A0B-46CF-820A-5B91C876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9AFA2-3D5C-43FB-9C0C-D66603933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B2FF-367C-4385-B5F4-0B8CB847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5B55-701A-46C6-8218-758591E5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D080-80DA-4350-B71B-D2EC7E6A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545C-70AF-48DC-A8E9-F5374979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C41-F06F-436F-85A6-994551A4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849F-C28A-48EA-89E0-A8589E32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253D-2874-48E1-902A-CD52EE4F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ED0B-C9C4-4287-A635-E1EE23E5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F2C1-28CE-476E-9BE5-9C456269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911D-6C2E-4F82-9261-234920E7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0833-3D00-4DAF-A459-D71635AA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820E-B965-4596-A0C8-9A229722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F92A-3679-4FC6-9525-64383BF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BC3-7429-4DEB-A323-90B275CD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9278-6AA5-40BE-9C6F-D5671983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3C99-E3BE-46E7-A5AD-565CAC731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C5E88-0662-468B-BA67-1E52072A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3C0C-4A56-438D-B498-866C8ADE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0DC5-DF6F-4D92-A0AC-F810FD4D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B082-667B-4B99-BE58-4BF24F7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665-E1A3-491F-B5CA-A09446ED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161C-D034-4A29-8B84-F03C030A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A5034-7352-47DC-88AE-B1209651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D3BCB-4F3E-46ED-9179-1A8AAC0AB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D4C48-B936-4F13-88BA-9B1984372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90B47-EDDD-46F8-9DD9-2AFAFD6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C272A-1263-47F5-AE3C-57656466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FF36-8171-4128-B6AD-2FFBDA41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632-6742-4022-9DAE-C3EDEAF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83481-38E2-4D0B-8017-2E1504B7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147F-8DF4-45F3-9736-E140CFE6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A8E28-022E-4EBB-AB5F-675F4C8A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40BA5-016E-43D9-8AEB-263BFACB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DB929-8A96-4724-BEB8-6822EBD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45820-FAB7-44EB-B6A2-2B99B043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930-A061-42FC-A884-C2A9036C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B3F-D7C8-40C3-B4A6-4B516DE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5EF4-223E-4546-B878-19025DE2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F8CA-2A91-433D-9BF0-F737CF7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997BD-AD86-418E-B07A-03FE7E3A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2DA5-1A21-49AE-B644-A2139CF4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8460-363D-4FE2-B14A-1DFE700C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F5A48-C404-45CB-870B-EAE58DE2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FD28-C638-4803-8834-D223E5E3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C8C9-59E0-4E22-A219-9FE35C8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0F81-3D64-4E18-B5DE-018DDB17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14D76-391B-4E2F-966D-D9CCE564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D9AE6-470F-499D-BFA6-4D1D6CF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4F1B-CE43-4A08-B4EB-1DDE04F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3B3D-3AFB-41D0-ABCC-726B8690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71C7-06EC-4BAA-BA85-2B4454FFA3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94A37-D9AC-49AE-AE84-DCC78CF6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C34E-06B9-4327-980B-9F01AACEC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94AD-8C3F-4CF9-818C-C2F00163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E714-71D8-40BE-886E-B9E1AEBAA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Ticket Pricing Strategy for Big Mountain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80DF-25CD-43E9-8582-EF8420179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0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9923-0579-4FCB-A8AF-978D7C3C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5967-71FB-4729-8FD2-6D3C243F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Mountain suspects  about return maximization relative to its position in the market.</a:t>
            </a:r>
          </a:p>
          <a:p>
            <a:r>
              <a:rPr lang="en-US" dirty="0"/>
              <a:t>What is the best pricing strategy  to maximize the returns compared to its competitors?</a:t>
            </a:r>
          </a:p>
          <a:p>
            <a:r>
              <a:rPr lang="en-US" dirty="0"/>
              <a:t>Which facilities matters the most to visitors and which ones they are likely to pay more?</a:t>
            </a:r>
          </a:p>
          <a:p>
            <a:r>
              <a:rPr lang="en-US" dirty="0"/>
              <a:t>Build a predictive model for ticket price based on several facilities, or properties, boasted by resorts </a:t>
            </a:r>
          </a:p>
          <a:p>
            <a:r>
              <a:rPr lang="en-US" dirty="0"/>
              <a:t>Recommendations for Big Mountain's pricing and future facility investment plans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5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C0F3-75B1-43AF-8489-ED158894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1B2-480A-45E1-A96C-EC81060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r>
              <a:rPr lang="en-US" dirty="0"/>
              <a:t>Scope for increase in the price given the facilities in the Big Mountain resort</a:t>
            </a:r>
          </a:p>
          <a:p>
            <a:r>
              <a:rPr lang="en-US" dirty="0"/>
              <a:t>At present Big Mountain charges 81while the modelled price is 94.22</a:t>
            </a:r>
          </a:p>
          <a:p>
            <a:r>
              <a:rPr lang="en-US" dirty="0"/>
              <a:t>Additional operating cost of the new chair lift per ticket can be covered with this rise in prices</a:t>
            </a:r>
          </a:p>
          <a:p>
            <a:r>
              <a:rPr lang="en-US" dirty="0"/>
              <a:t>Increasing the vertical drop by 150 feet, and installing an additional chair lift is recommended because it increases support for ticket price by $1.94.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9C7B-6429-4187-A344-AFECB5EC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3664-9EB7-4FDD-AE5A-C91ACF86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19"/>
            <a:ext cx="10515600" cy="4603344"/>
          </a:xfrm>
        </p:spPr>
        <p:txBody>
          <a:bodyPr>
            <a:normAutofit/>
          </a:bodyPr>
          <a:lstStyle/>
          <a:p>
            <a:r>
              <a:rPr lang="en-US" dirty="0"/>
              <a:t>Significant difference in the average ticket price across different states</a:t>
            </a:r>
          </a:p>
          <a:p>
            <a:r>
              <a:rPr lang="en-US" dirty="0"/>
              <a:t>The target feature is Weekend ticket price</a:t>
            </a:r>
          </a:p>
          <a:p>
            <a:r>
              <a:rPr lang="en-US" dirty="0"/>
              <a:t>To account for the heterogeneity of the features in the ski data set, the data is scaled, which is then used for PCA transformation</a:t>
            </a:r>
          </a:p>
          <a:p>
            <a:r>
              <a:rPr lang="en-US" dirty="0"/>
              <a:t>The first two components seem to account for over 75% of the variance.</a:t>
            </a:r>
          </a:p>
          <a:p>
            <a:r>
              <a:rPr lang="en-US" dirty="0"/>
              <a:t>In the first two components, there is a spread of states across the first component. </a:t>
            </a:r>
          </a:p>
          <a:p>
            <a:r>
              <a:rPr lang="en-US" dirty="0"/>
              <a:t>The state summary features data  is merged with  the ski resort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E1C5-E894-477F-9619-9AFC051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3BC8-EF09-44AE-91BA-474DF73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 map for this merged data and scatter plot gives an indication that vertical drop, </a:t>
            </a:r>
            <a:r>
              <a:rPr lang="en-US" dirty="0" err="1"/>
              <a:t>fastQuads</a:t>
            </a:r>
            <a:r>
              <a:rPr lang="en-US" dirty="0"/>
              <a:t>, Runs, total chairs and resortsper100kcapita can be very useful in predicting ticket prices in the further analyses</a:t>
            </a:r>
          </a:p>
          <a:p>
            <a:r>
              <a:rPr lang="en-US" dirty="0"/>
              <a:t>Comparing the performance of both linear regression model and random forest regressor, it has been found that the random forest model has a lower cross-validation mean absolute error by almost $1 and exhibits less variability. Thus, random forest regressor is used for modeling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0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782E-A01A-415C-A4C9-294CDF11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lang="en-US" dirty="0"/>
              <a:t>Modeling results and analysis(continued)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B712-B795-4C4F-9AB7-A32AB9C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4720303"/>
          </a:xfrm>
        </p:spPr>
        <p:txBody>
          <a:bodyPr/>
          <a:lstStyle/>
          <a:p>
            <a:r>
              <a:rPr lang="en-US" dirty="0"/>
              <a:t>The sensitivity of  price changes to various resort parameters is explored using three different scenarios</a:t>
            </a:r>
          </a:p>
          <a:p>
            <a:r>
              <a:rPr lang="en-US" dirty="0"/>
              <a:t>Closing </a:t>
            </a:r>
            <a:r>
              <a:rPr lang="en-US" dirty="0" err="1"/>
              <a:t>upto</a:t>
            </a:r>
            <a:r>
              <a:rPr lang="en-US" dirty="0"/>
              <a:t> 10 of the least used runs-Scenario1</a:t>
            </a:r>
          </a:p>
          <a:p>
            <a:r>
              <a:rPr lang="en-US" dirty="0"/>
              <a:t>Adding a run, increasing the vertical drop by 150 feet, and installing an additional chair lift-Scenario 2</a:t>
            </a:r>
          </a:p>
          <a:p>
            <a:r>
              <a:rPr lang="en-US" dirty="0"/>
              <a:t> Repeating the previous one but adding 2 acres of snow making-Scenario 3</a:t>
            </a:r>
          </a:p>
          <a:p>
            <a:r>
              <a:rPr lang="en-US" dirty="0"/>
              <a:t> Increasing the longest run by .2 miles and guaranteeing its snow coverage by adding 4 acres of snow making capability-Scenario 4</a:t>
            </a:r>
          </a:p>
          <a:p>
            <a:r>
              <a:rPr lang="en-US" dirty="0"/>
              <a:t>Second scenario is recommended as per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639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3F2C-721F-4C83-8CDF-419A0D17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77E7-7A20-4368-9553-A5B1C265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4879791"/>
          </a:xfrm>
        </p:spPr>
        <p:txBody>
          <a:bodyPr/>
          <a:lstStyle/>
          <a:p>
            <a:r>
              <a:rPr lang="en-US" dirty="0"/>
              <a:t>A pricing strategy that can maximize the returns is recommended based on the predictive model using random forest regressor</a:t>
            </a:r>
          </a:p>
          <a:p>
            <a:r>
              <a:rPr lang="en-US" dirty="0"/>
              <a:t> The price can be increased  up to 94.22 per ticket as per our model while the current  price is only 81</a:t>
            </a:r>
          </a:p>
          <a:p>
            <a:r>
              <a:rPr lang="en-US" dirty="0"/>
              <a:t>The suggested pricing strategy can cover the additional costs of new chair   lift per ticket</a:t>
            </a:r>
          </a:p>
          <a:p>
            <a:r>
              <a:rPr lang="en-US" dirty="0"/>
              <a:t>Adding a run, increasing the vertical drop by 150 feet and installing an additional chair lift are recommended since they can increase support for ticket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1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Ticket Pricing Strategy for Big Mountain</vt:lpstr>
      <vt:lpstr>Problem Identification</vt:lpstr>
      <vt:lpstr>Recommendation and key findings</vt:lpstr>
      <vt:lpstr>Modeling results and analysis</vt:lpstr>
      <vt:lpstr>Modeling results and analysis(continued)</vt:lpstr>
      <vt:lpstr>Modeling results and analysis(continued)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Pricing Strategy for Big Mountain</dc:title>
  <dc:creator>leksh</dc:creator>
  <cp:lastModifiedBy>leksh</cp:lastModifiedBy>
  <cp:revision>11</cp:revision>
  <dcterms:created xsi:type="dcterms:W3CDTF">2021-03-15T19:28:54Z</dcterms:created>
  <dcterms:modified xsi:type="dcterms:W3CDTF">2021-03-15T23:52:25Z</dcterms:modified>
</cp:coreProperties>
</file>