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92" d="100"/>
          <a:sy n="92" d="100"/>
        </p:scale>
        <p:origin x="84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$888,000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IMPROVEMENT</c:v>
                </c:pt>
                <c:pt idx="2">
                  <c:v>RETAIL BUSINESS INSURANCE</c:v>
                </c:pt>
                <c:pt idx="3">
                  <c:v>COFFEE SUPPLIES INVENTORY</c:v>
                </c:pt>
                <c:pt idx="4">
                  <c:v>MARKETING</c:v>
                </c:pt>
                <c:pt idx="5">
                  <c:v>WORKING CAPITAL</c:v>
                </c:pt>
                <c:pt idx="6">
                  <c:v>WEBSITE DEVELOPMENT</c:v>
                </c:pt>
                <c:pt idx="7">
                  <c:v>MISCELLANEOUS COSTS</c:v>
                </c:pt>
                <c:pt idx="8">
                  <c:v>INITIAL LEASE PAYMENTS</c:v>
                </c:pt>
                <c:pt idx="9">
                  <c:v>LEASE DEPOSIT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healthcare</a:t>
            </a:r>
            <a:br>
              <a:rPr lang="en-US" dirty="0"/>
            </a:br>
            <a:r>
              <a:rPr lang="en-US" dirty="0"/>
              <a:t>OFFICE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Investor Opportunity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BUSINESS RATIOS DURING THE PAST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9027"/>
              </p:ext>
            </p:extLst>
          </p:nvPr>
        </p:nvGraphicFramePr>
        <p:xfrm>
          <a:off x="630000" y="1825625"/>
          <a:ext cx="531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FINANCIAL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RATIOS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7269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LIQUIDITY RATIOS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ACID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CASH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ASSETS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232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056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Success Ratios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Contoso Suites – 10 MILE</a:t>
            </a:r>
            <a:br>
              <a:rPr lang="en-US" sz="1200" dirty="0"/>
            </a:br>
            <a:r>
              <a:rPr lang="en-US" sz="1200" dirty="0"/>
              <a:t>Started practicing in 2002. Main market is primarily business executives in the downtown financial district. Not very competitive on pricing. Standard business hours from 9:00AM to 5:00PM Mon-Fri.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n-US" sz="1200" dirty="0"/>
            </a:br>
            <a:r>
              <a:rPr lang="en-US" sz="1200" dirty="0"/>
              <a:t>Started practicing in 2005. Very innovative in technology and service offerings. Pricing standard to market. Practices pediatrics as well as general dentistry. Offers a </a:t>
            </a:r>
            <a:r>
              <a:rPr lang="en-US" sz="1200"/>
              <a:t>“kids’ </a:t>
            </a:r>
            <a:r>
              <a:rPr lang="en-US" sz="1200" dirty="0"/>
              <a:t>corner” for parents.</a:t>
            </a:r>
          </a:p>
          <a:p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n-US" sz="1200" dirty="0"/>
            </a:br>
            <a:r>
              <a:rPr lang="en-US" sz="1200" dirty="0"/>
              <a:t>Chain company. Standard hours. Reviews reveal customer service is lacking. Main target market is geared towards seniors and office specializes in dental implants and surgeries.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6" name="Picture Placeholder 11" descr="Placeholder Logo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Picture Placeholder 13" descr="Placeholder Logo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Picture Placeholder 15" descr="Placeholder Logo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 descr="Icon Stethoscope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2576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Administrative Startup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Website Development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Miscellaneous Costs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1400801" y="1807623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Initial Lease Payments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Medical Equipment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Start Up Fees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Retail Business Insurance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Lease Deposit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nilsson@example.com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678-555-0100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SERVICE REPRESENTATIVE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Our mission is to become the recognized leader in its target market for providing healthcare and service tailored to each patient’s individual needs and expectations in Rochester, 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64.4%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US Population Who Visit their GP Regularly*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$124B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$175,000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Doctor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296F-AA3C-49C5-A7FD-020BBA80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*Based on 1st year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44428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22%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797796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67448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45%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38%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10%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443032" y="3533970"/>
            <a:ext cx="88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Pediatrics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631054" y="353397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General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245146" y="3533970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Cosmetic Procedures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684382" y="3533970"/>
            <a:ext cx="118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Orthodontics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915717" y="35339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Emergency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02939"/>
              </p:ext>
            </p:extLst>
          </p:nvPr>
        </p:nvGraphicFramePr>
        <p:xfrm>
          <a:off x="630000" y="4037026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Services 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1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GROWTH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2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3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Pediatrics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$230,880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$253,968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$279,364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General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$506,160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8%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$546,652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$601,317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Cosmetic Procedures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$44,400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$48,840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$53,724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Orthodontics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$115,440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$123,520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$132,166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Emergency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$35,520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$37,296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$39,160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$888,000*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$70000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$1,010,276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$1,105,731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dirty="0"/>
              <a:t>Mon - Fri: 6:00AM to 9:00PM </a:t>
            </a:r>
            <a:br>
              <a:rPr lang="en-US" dirty="0"/>
            </a:br>
            <a:r>
              <a:rPr lang="en-US" dirty="0"/>
              <a:t>Sat: 8:00AM-7:00PM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dirty="0"/>
              <a:t>Extended </a:t>
            </a:r>
            <a:br>
              <a:rPr lang="en-US" dirty="0"/>
            </a:br>
            <a:r>
              <a:rPr lang="en-US" dirty="0"/>
              <a:t>Office Hours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/>
              <a:t>Pediatric and Family </a:t>
            </a:r>
            <a:br>
              <a:rPr lang="en-US" dirty="0"/>
            </a:br>
            <a:r>
              <a:rPr lang="en-US" dirty="0"/>
              <a:t>Medical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/>
              <a:t>In-house </a:t>
            </a:r>
            <a:br>
              <a:rPr lang="en-US" dirty="0"/>
            </a:br>
            <a:r>
              <a:rPr lang="en-US" dirty="0"/>
              <a:t>Specialist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Surplus Medical </a:t>
            </a:r>
            <a:br>
              <a:rPr lang="en-US" dirty="0"/>
            </a:br>
            <a:r>
              <a:rPr lang="en-US" dirty="0"/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General Check Ups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Biological Analysis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Cosmetic Procedures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 YEAR SALES FORECAST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99230"/>
              </p:ext>
            </p:extLst>
          </p:nvPr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3 YEAR SALES</a:t>
                      </a:r>
                      <a:r>
                        <a:rPr lang="en-US" sz="900" baseline="0" dirty="0">
                          <a:latin typeface="+mn-lt"/>
                        </a:rPr>
                        <a:t> SUMMARY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YR1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YR2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YR3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TOTAL SALES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$888,000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$1,065,600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$1,278,720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TOTAL</a:t>
                      </a:r>
                      <a:r>
                        <a:rPr lang="en-US" sz="900" baseline="0" dirty="0">
                          <a:latin typeface="+mn-lt"/>
                        </a:rPr>
                        <a:t> COGS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$634,824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$666,565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$699,893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NET PROFIT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$253,176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$549,600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$578.827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54096"/>
              </p:ext>
            </p:extLst>
          </p:nvPr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007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TIMELINE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</a:rPr>
                <a:t>MILESTONE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July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August</a:t>
              </a: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Co-Owner / Specialist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US" dirty="0"/>
              <a:t>Co-Owner / Marketing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Jens Martensson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Surgeon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August Berggren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/>
          <a:lstStyle/>
          <a:p>
            <a:r>
              <a:rPr lang="en-US" noProof="1"/>
              <a:t>Ian Karlsson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/>
              <a:t>Victoria Nilsson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Profile Photo of a Woman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Picture Placeholder 27" descr="Profile Photo of a Woman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995" y="3977948"/>
            <a:ext cx="906304" cy="1206290"/>
          </a:xfrm>
        </p:spPr>
      </p:pic>
      <p:pic>
        <p:nvPicPr>
          <p:cNvPr id="32" name="Picture Placeholder 31" descr="Profile Photo of a Woman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781</Words>
  <Application>Microsoft Office PowerPoint</Application>
  <PresentationFormat>Widescreen</PresentationFormat>
  <Paragraphs>241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Lato</vt:lpstr>
      <vt:lpstr>Office Theme</vt:lpstr>
      <vt:lpstr>YOUR healthcare OFFICE solution</vt:lpstr>
      <vt:lpstr>OUR BIG  IDEA</vt:lpstr>
      <vt:lpstr>Industry outlook</vt:lpstr>
      <vt:lpstr>THE MARKET</vt:lpstr>
      <vt:lpstr>OUR SERVICES</vt:lpstr>
      <vt:lpstr>REVENUE MODEL</vt:lpstr>
      <vt:lpstr>SALES FORECAST</vt:lpstr>
      <vt:lpstr>KEY TIMELINE GOALS</vt:lpstr>
      <vt:lpstr>THE TEAM</vt:lpstr>
      <vt:lpstr>BUSINESS RATIOS</vt:lpstr>
      <vt:lpstr>MAJOR COMPETITORS</vt:lpstr>
      <vt:lpstr>FUNDING</vt:lpstr>
      <vt:lpstr>REQUIRED FUNDING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2020-06-10T13:15:37Z</dcterms:created>
  <dcterms:modified xsi:type="dcterms:W3CDTF">2020-06-10T13:15:57Z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