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handoutMasterIdLst>
    <p:handoutMasterId r:id="rId28"/>
  </p:handoutMasterIdLst>
  <p:sldIdLst>
    <p:sldId id="294" r:id="rId3"/>
    <p:sldId id="295" r:id="rId4"/>
    <p:sldId id="272" r:id="rId5"/>
    <p:sldId id="275" r:id="rId6"/>
    <p:sldId id="304" r:id="rId7"/>
    <p:sldId id="276" r:id="rId8"/>
    <p:sldId id="277" r:id="rId9"/>
    <p:sldId id="299" r:id="rId10"/>
    <p:sldId id="291" r:id="rId11"/>
    <p:sldId id="311" r:id="rId12"/>
    <p:sldId id="312" r:id="rId13"/>
    <p:sldId id="314" r:id="rId14"/>
    <p:sldId id="307" r:id="rId15"/>
    <p:sldId id="308" r:id="rId16"/>
    <p:sldId id="310" r:id="rId17"/>
    <p:sldId id="309" r:id="rId18"/>
    <p:sldId id="301" r:id="rId19"/>
    <p:sldId id="298" r:id="rId20"/>
    <p:sldId id="286" r:id="rId21"/>
    <p:sldId id="288" r:id="rId22"/>
    <p:sldId id="315" r:id="rId23"/>
    <p:sldId id="282" r:id="rId24"/>
    <p:sldId id="283"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7/4/2020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7/4/2020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7/4/2020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7/4/2020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25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48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606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49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50300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7311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7/4/2020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00765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0421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819233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88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1311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09467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25771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18022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7646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77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7/4/2020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500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946576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9802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7/4/2020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7/4/2020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7/4/2020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7/4/2020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7/4/2020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7/4/2020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69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tore.fut-electronics.com/products/wifi-esp8266-12-serial-ttl-module-esp-12" TargetMode="External"/><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hyperlink" Target="http://http/www.lua.org/about.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Placeholder 7" descr="Arial image of table with medical instruments, medicine, a clipboard, and other medical equipment">
            <a:extLst>
              <a:ext uri="{FF2B5EF4-FFF2-40B4-BE49-F238E27FC236}">
                <a16:creationId xmlns:a16="http://schemas.microsoft.com/office/drawing/2014/main" id="{D539620F-F6C2-4E88-990E-E1C2983B8ED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681135" y="942344"/>
            <a:ext cx="11103429" cy="5103943"/>
          </a:xfrm>
        </p:spPr>
      </p:pic>
      <p:sp>
        <p:nvSpPr>
          <p:cNvPr id="5" name="Rectangle 4">
            <a:extLst>
              <a:ext uri="{FF2B5EF4-FFF2-40B4-BE49-F238E27FC236}">
                <a16:creationId xmlns:a16="http://schemas.microsoft.com/office/drawing/2014/main" id="{9E62A5B1-112A-46CE-AC5B-7DCF1561BA58}"/>
              </a:ext>
              <a:ext uri="{C183D7F6-B498-43B3-948B-1728B52AA6E4}">
                <adec:decorative xmlns:adec="http://schemas.microsoft.com/office/drawing/2017/decorative" val="1"/>
              </a:ext>
            </a:extLst>
          </p:cNvPr>
          <p:cNvSpPr/>
          <p:nvPr/>
        </p:nvSpPr>
        <p:spPr bwMode="invGray">
          <a:xfrm rot="5400000">
            <a:off x="3987072" y="585636"/>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968432D9-724F-4DDC-BFB5-A9BD9DB38D04}"/>
              </a:ext>
            </a:extLst>
          </p:cNvPr>
          <p:cNvSpPr/>
          <p:nvPr/>
        </p:nvSpPr>
        <p:spPr>
          <a:xfrm>
            <a:off x="5542384" y="2155572"/>
            <a:ext cx="4198775" cy="1938992"/>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S6 MCA</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PROJECT</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PRESENTATION</a:t>
            </a:r>
            <a:endParaRPr lang="en-IN" sz="4000" b="1" dirty="0"/>
          </a:p>
        </p:txBody>
      </p:sp>
    </p:spTree>
    <p:extLst>
      <p:ext uri="{BB962C8B-B14F-4D97-AF65-F5344CB8AC3E}">
        <p14:creationId xmlns:p14="http://schemas.microsoft.com/office/powerpoint/2010/main" val="1550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784-29C4-4230-824C-B8553A2928F2}"/>
              </a:ext>
            </a:extLst>
          </p:cNvPr>
          <p:cNvSpPr>
            <a:spLocks noGrp="1"/>
          </p:cNvSpPr>
          <p:nvPr>
            <p:ph type="title"/>
          </p:nvPr>
        </p:nvSpPr>
        <p:spPr>
          <a:xfrm>
            <a:off x="2109108" y="226821"/>
            <a:ext cx="4004388" cy="578807"/>
          </a:xfrm>
        </p:spPr>
        <p:txBody>
          <a:bodyPr/>
          <a:lstStyle/>
          <a:p>
            <a:r>
              <a:rPr lang="en-US" b="1" dirty="0">
                <a:solidFill>
                  <a:srgbClr val="FF0000"/>
                </a:solidFill>
                <a:latin typeface="Times New Roman" panose="02020603050405020304" pitchFamily="18" charset="0"/>
                <a:cs typeface="Times New Roman" panose="02020603050405020304" pitchFamily="18" charset="0"/>
              </a:rPr>
              <a:t>BLOCK DIAGRAM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BA82D-9BBC-4EBA-A8A8-A691B97C4EAC}"/>
              </a:ext>
            </a:extLst>
          </p:cNvPr>
          <p:cNvSpPr>
            <a:spLocks noGrp="1"/>
          </p:cNvSpPr>
          <p:nvPr>
            <p:ph idx="1"/>
          </p:nvPr>
        </p:nvSpPr>
        <p:spPr>
          <a:xfrm>
            <a:off x="205273" y="0"/>
            <a:ext cx="11986727" cy="6858000"/>
          </a:xfrm>
        </p:spPr>
        <p:txBody>
          <a:bodyPr/>
          <a:lstStyle/>
          <a:p>
            <a:pPr marL="0" indent="0">
              <a:buNone/>
            </a:pPr>
            <a:r>
              <a:rPr lang="en-US" dirty="0"/>
              <a:t>                                                                                               </a:t>
            </a:r>
            <a:r>
              <a:rPr lang="en-IN" dirty="0"/>
              <a:t>             </a:t>
            </a:r>
          </a:p>
          <a:p>
            <a:pPr marL="0" indent="0">
              <a:buNone/>
            </a:pPr>
            <a:r>
              <a:rPr lang="en-IN" dirty="0"/>
              <a:t>                                                                                                                               </a:t>
            </a:r>
            <a:r>
              <a:rPr lang="en-IN" sz="1400" dirty="0">
                <a:latin typeface="Times New Roman" panose="02020603050405020304" pitchFamily="18" charset="0"/>
                <a:cs typeface="Times New Roman" panose="02020603050405020304" pitchFamily="18" charset="0"/>
              </a:rPr>
              <a:t>when integrated with healthcare provider                                                                                                      </a:t>
            </a: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latin typeface="Times New Roman" panose="02020603050405020304" pitchFamily="18" charset="0"/>
                <a:cs typeface="Times New Roman" panose="02020603050405020304" pitchFamily="18" charset="0"/>
              </a:rPr>
              <a:t>                                                                                                            Blocks inside the dotted line will be applicable when connected healthcare provider</a:t>
            </a:r>
          </a:p>
        </p:txBody>
      </p:sp>
      <p:sp>
        <p:nvSpPr>
          <p:cNvPr id="4" name="Rectangle 3">
            <a:extLst>
              <a:ext uri="{FF2B5EF4-FFF2-40B4-BE49-F238E27FC236}">
                <a16:creationId xmlns:a16="http://schemas.microsoft.com/office/drawing/2014/main" id="{E06A4F05-C7F0-4EF5-95A1-6AEE4B4136A6}"/>
              </a:ext>
            </a:extLst>
          </p:cNvPr>
          <p:cNvSpPr/>
          <p:nvPr/>
        </p:nvSpPr>
        <p:spPr>
          <a:xfrm>
            <a:off x="342218" y="2056550"/>
            <a:ext cx="2221272" cy="76511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Temperature Sensor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7B199E3-C8F7-4ED6-951E-AAFD2A272DCD}"/>
              </a:ext>
            </a:extLst>
          </p:cNvPr>
          <p:cNvSpPr/>
          <p:nvPr/>
        </p:nvSpPr>
        <p:spPr>
          <a:xfrm>
            <a:off x="429599" y="3074633"/>
            <a:ext cx="2155567"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Heart beat pulse sensor Amped</a:t>
            </a:r>
            <a:endParaRPr lang="en-IN" dirty="0">
              <a:solidFill>
                <a:schemeClr val="bg1"/>
              </a:solidFill>
            </a:endParaRPr>
          </a:p>
        </p:txBody>
      </p:sp>
      <p:sp>
        <p:nvSpPr>
          <p:cNvPr id="7" name="Rectangle 6">
            <a:extLst>
              <a:ext uri="{FF2B5EF4-FFF2-40B4-BE49-F238E27FC236}">
                <a16:creationId xmlns:a16="http://schemas.microsoft.com/office/drawing/2014/main" id="{B5537D14-C5E5-4BAB-B500-85C146B1C093}"/>
              </a:ext>
            </a:extLst>
          </p:cNvPr>
          <p:cNvSpPr/>
          <p:nvPr/>
        </p:nvSpPr>
        <p:spPr>
          <a:xfrm>
            <a:off x="1570072" y="5268151"/>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Oxygen Level</a:t>
            </a:r>
            <a:endParaRPr lang="en-IN" dirty="0">
              <a:solidFill>
                <a:schemeClr val="bg1"/>
              </a:solidFill>
            </a:endParaRPr>
          </a:p>
        </p:txBody>
      </p:sp>
      <p:sp>
        <p:nvSpPr>
          <p:cNvPr id="8" name="Rectangle 7">
            <a:extLst>
              <a:ext uri="{FF2B5EF4-FFF2-40B4-BE49-F238E27FC236}">
                <a16:creationId xmlns:a16="http://schemas.microsoft.com/office/drawing/2014/main" id="{8FFC81D8-8EC7-4430-8E69-315D4B9ABD1B}"/>
              </a:ext>
            </a:extLst>
          </p:cNvPr>
          <p:cNvSpPr/>
          <p:nvPr/>
        </p:nvSpPr>
        <p:spPr>
          <a:xfrm>
            <a:off x="1995393" y="4283019"/>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Pulse Rate</a:t>
            </a:r>
            <a:endParaRPr lang="en-IN" dirty="0">
              <a:solidFill>
                <a:schemeClr val="bg1"/>
              </a:solidFill>
            </a:endParaRPr>
          </a:p>
        </p:txBody>
      </p:sp>
      <p:sp>
        <p:nvSpPr>
          <p:cNvPr id="10" name="Rectangle: Rounded Corners 9">
            <a:extLst>
              <a:ext uri="{FF2B5EF4-FFF2-40B4-BE49-F238E27FC236}">
                <a16:creationId xmlns:a16="http://schemas.microsoft.com/office/drawing/2014/main" id="{A4842B15-38A6-4FF5-8364-A5C51FC50AAD}"/>
              </a:ext>
            </a:extLst>
          </p:cNvPr>
          <p:cNvSpPr/>
          <p:nvPr/>
        </p:nvSpPr>
        <p:spPr>
          <a:xfrm>
            <a:off x="3318024" y="2740467"/>
            <a:ext cx="1752589" cy="64847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NodeMCU</a:t>
            </a:r>
            <a:endParaRPr lang="en-IN" dirty="0">
              <a:solidFill>
                <a:schemeClr val="bg1"/>
              </a:solidFill>
            </a:endParaRPr>
          </a:p>
        </p:txBody>
      </p:sp>
      <p:sp>
        <p:nvSpPr>
          <p:cNvPr id="11" name="Rectangle: Rounded Corners 10">
            <a:extLst>
              <a:ext uri="{FF2B5EF4-FFF2-40B4-BE49-F238E27FC236}">
                <a16:creationId xmlns:a16="http://schemas.microsoft.com/office/drawing/2014/main" id="{E6EA0923-A21B-4383-8F8A-6C18F9B96AB8}"/>
              </a:ext>
            </a:extLst>
          </p:cNvPr>
          <p:cNvSpPr/>
          <p:nvPr/>
        </p:nvSpPr>
        <p:spPr>
          <a:xfrm>
            <a:off x="4687273" y="4114914"/>
            <a:ext cx="1614196" cy="2214578"/>
          </a:xfrm>
          <a:prstGeom prst="roundRect">
            <a:avLst>
              <a:gd name="adj" fmla="val 16667"/>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Upload sensor data to Thingspeak Using NODE MCU</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2" name="Rectangle 11">
            <a:extLst>
              <a:ext uri="{FF2B5EF4-FFF2-40B4-BE49-F238E27FC236}">
                <a16:creationId xmlns:a16="http://schemas.microsoft.com/office/drawing/2014/main" id="{7B0E3211-4FD1-4A59-BB43-6BCDB2792A73}"/>
              </a:ext>
            </a:extLst>
          </p:cNvPr>
          <p:cNvSpPr/>
          <p:nvPr/>
        </p:nvSpPr>
        <p:spPr>
          <a:xfrm>
            <a:off x="6064607" y="2351314"/>
            <a:ext cx="914400" cy="16048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cxnSp>
        <p:nvCxnSpPr>
          <p:cNvPr id="14" name="Connector: Elbow 13">
            <a:extLst>
              <a:ext uri="{FF2B5EF4-FFF2-40B4-BE49-F238E27FC236}">
                <a16:creationId xmlns:a16="http://schemas.microsoft.com/office/drawing/2014/main" id="{3C9968F4-2FD1-4071-BC61-280A677B2630}"/>
              </a:ext>
            </a:extLst>
          </p:cNvPr>
          <p:cNvCxnSpPr>
            <a:cxnSpLocks/>
          </p:cNvCxnSpPr>
          <p:nvPr/>
        </p:nvCxnSpPr>
        <p:spPr>
          <a:xfrm>
            <a:off x="2570196" y="2497613"/>
            <a:ext cx="718457" cy="4362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2577D3F-7737-4492-A276-BB04AE0DD080}"/>
              </a:ext>
            </a:extLst>
          </p:cNvPr>
          <p:cNvCxnSpPr>
            <a:cxnSpLocks/>
          </p:cNvCxnSpPr>
          <p:nvPr/>
        </p:nvCxnSpPr>
        <p:spPr>
          <a:xfrm flipV="1">
            <a:off x="2587493" y="3100448"/>
            <a:ext cx="718457" cy="5493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9CA137-963C-4426-B5E1-4B3E533CE951}"/>
              </a:ext>
            </a:extLst>
          </p:cNvPr>
          <p:cNvCxnSpPr/>
          <p:nvPr/>
        </p:nvCxnSpPr>
        <p:spPr>
          <a:xfrm>
            <a:off x="5062150" y="3022633"/>
            <a:ext cx="9890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8E9190-872B-4A80-98DE-6C8D18A3555D}"/>
              </a:ext>
            </a:extLst>
          </p:cNvPr>
          <p:cNvCxnSpPr>
            <a:cxnSpLocks/>
          </p:cNvCxnSpPr>
          <p:nvPr/>
        </p:nvCxnSpPr>
        <p:spPr>
          <a:xfrm>
            <a:off x="900209" y="3740784"/>
            <a:ext cx="1087017" cy="7026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E52E1A-7123-485D-AF0A-72FB8803CA7B}"/>
              </a:ext>
            </a:extLst>
          </p:cNvPr>
          <p:cNvCxnSpPr/>
          <p:nvPr/>
        </p:nvCxnSpPr>
        <p:spPr>
          <a:xfrm>
            <a:off x="634482" y="3721979"/>
            <a:ext cx="0" cy="1762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05A655-73A3-4BE5-B13A-508DF5DD0B44}"/>
              </a:ext>
            </a:extLst>
          </p:cNvPr>
          <p:cNvCxnSpPr/>
          <p:nvPr/>
        </p:nvCxnSpPr>
        <p:spPr>
          <a:xfrm>
            <a:off x="4111302" y="3763440"/>
            <a:ext cx="17553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259D0-72B9-4565-9ACC-2BAE46A31015}"/>
              </a:ext>
            </a:extLst>
          </p:cNvPr>
          <p:cNvCxnSpPr/>
          <p:nvPr/>
        </p:nvCxnSpPr>
        <p:spPr>
          <a:xfrm>
            <a:off x="5872750" y="3775686"/>
            <a:ext cx="0" cy="341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84460F-BA3B-4E65-9512-2984AD6CCC49}"/>
              </a:ext>
            </a:extLst>
          </p:cNvPr>
          <p:cNvCxnSpPr>
            <a:stCxn id="12" idx="3"/>
          </p:cNvCxnSpPr>
          <p:nvPr/>
        </p:nvCxnSpPr>
        <p:spPr>
          <a:xfrm flipV="1">
            <a:off x="6979007" y="3153746"/>
            <a:ext cx="9715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735935D-7B70-46B5-A02B-2907BC0DD967}"/>
              </a:ext>
            </a:extLst>
          </p:cNvPr>
          <p:cNvSpPr/>
          <p:nvPr/>
        </p:nvSpPr>
        <p:spPr>
          <a:xfrm>
            <a:off x="7973001" y="2933819"/>
            <a:ext cx="1343608" cy="7193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Healthcare server</a:t>
            </a:r>
          </a:p>
        </p:txBody>
      </p:sp>
      <p:cxnSp>
        <p:nvCxnSpPr>
          <p:cNvPr id="34" name="Straight Arrow Connector 33">
            <a:extLst>
              <a:ext uri="{FF2B5EF4-FFF2-40B4-BE49-F238E27FC236}">
                <a16:creationId xmlns:a16="http://schemas.microsoft.com/office/drawing/2014/main" id="{8E92B169-7AB9-4F3B-8484-055EE7EDF2C3}"/>
              </a:ext>
            </a:extLst>
          </p:cNvPr>
          <p:cNvCxnSpPr>
            <a:stCxn id="30" idx="3"/>
          </p:cNvCxnSpPr>
          <p:nvPr/>
        </p:nvCxnSpPr>
        <p:spPr>
          <a:xfrm flipV="1">
            <a:off x="9316609" y="3293491"/>
            <a:ext cx="732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BC9C8B1-7106-4331-99B9-35F283C4E236}"/>
              </a:ext>
            </a:extLst>
          </p:cNvPr>
          <p:cNvSpPr/>
          <p:nvPr/>
        </p:nvSpPr>
        <p:spPr>
          <a:xfrm>
            <a:off x="10048671" y="2909779"/>
            <a:ext cx="585108" cy="6251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71005350-A845-4D67-AA7D-04E91AAC2528}"/>
              </a:ext>
            </a:extLst>
          </p:cNvPr>
          <p:cNvCxnSpPr>
            <a:stCxn id="35" idx="0"/>
          </p:cNvCxnSpPr>
          <p:nvPr/>
        </p:nvCxnSpPr>
        <p:spPr>
          <a:xfrm flipV="1">
            <a:off x="10341225" y="2293833"/>
            <a:ext cx="0" cy="61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81683A-CBF1-40C4-AAD3-1B13A07FDA69}"/>
              </a:ext>
            </a:extLst>
          </p:cNvPr>
          <p:cNvCxnSpPr>
            <a:stCxn id="35" idx="4"/>
          </p:cNvCxnSpPr>
          <p:nvPr/>
        </p:nvCxnSpPr>
        <p:spPr>
          <a:xfrm>
            <a:off x="10341225" y="3534905"/>
            <a:ext cx="0" cy="609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6F274B5-B814-42BD-9A58-27DC8E319ACC}"/>
              </a:ext>
            </a:extLst>
          </p:cNvPr>
          <p:cNvSpPr/>
          <p:nvPr/>
        </p:nvSpPr>
        <p:spPr>
          <a:xfrm>
            <a:off x="9860894" y="921441"/>
            <a:ext cx="1129398" cy="1371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Caregiver or physicians</a:t>
            </a:r>
          </a:p>
        </p:txBody>
      </p:sp>
      <p:sp>
        <p:nvSpPr>
          <p:cNvPr id="43" name="Rectangle 42">
            <a:extLst>
              <a:ext uri="{FF2B5EF4-FFF2-40B4-BE49-F238E27FC236}">
                <a16:creationId xmlns:a16="http://schemas.microsoft.com/office/drawing/2014/main" id="{D1806FC0-E386-4F41-9356-34E145439D66}"/>
              </a:ext>
            </a:extLst>
          </p:cNvPr>
          <p:cNvSpPr/>
          <p:nvPr/>
        </p:nvSpPr>
        <p:spPr>
          <a:xfrm>
            <a:off x="9792470" y="4191798"/>
            <a:ext cx="1280541" cy="14264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Emergency Services or Medical Researcher</a:t>
            </a:r>
          </a:p>
        </p:txBody>
      </p:sp>
      <p:cxnSp>
        <p:nvCxnSpPr>
          <p:cNvPr id="47" name="Straight Arrow Connector 46">
            <a:extLst>
              <a:ext uri="{FF2B5EF4-FFF2-40B4-BE49-F238E27FC236}">
                <a16:creationId xmlns:a16="http://schemas.microsoft.com/office/drawing/2014/main" id="{731A3BF9-064D-4FBD-82D4-0E1770BA36EF}"/>
              </a:ext>
            </a:extLst>
          </p:cNvPr>
          <p:cNvCxnSpPr/>
          <p:nvPr/>
        </p:nvCxnSpPr>
        <p:spPr>
          <a:xfrm>
            <a:off x="7193901" y="3176676"/>
            <a:ext cx="0" cy="114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68024FC-8B47-4220-833A-3661C78767EE}"/>
              </a:ext>
            </a:extLst>
          </p:cNvPr>
          <p:cNvSpPr/>
          <p:nvPr/>
        </p:nvSpPr>
        <p:spPr>
          <a:xfrm>
            <a:off x="6540468" y="4343356"/>
            <a:ext cx="1343608" cy="52555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Family or friend</a:t>
            </a:r>
          </a:p>
        </p:txBody>
      </p:sp>
      <p:cxnSp>
        <p:nvCxnSpPr>
          <p:cNvPr id="50" name="Straight Connector 49">
            <a:extLst>
              <a:ext uri="{FF2B5EF4-FFF2-40B4-BE49-F238E27FC236}">
                <a16:creationId xmlns:a16="http://schemas.microsoft.com/office/drawing/2014/main" id="{AD78CDBA-0BB3-4537-96EB-7C6671991763}"/>
              </a:ext>
            </a:extLst>
          </p:cNvPr>
          <p:cNvCxnSpPr/>
          <p:nvPr/>
        </p:nvCxnSpPr>
        <p:spPr>
          <a:xfrm>
            <a:off x="80429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4DFFD3B-4FE5-482A-B52B-CF0CC252DD02}"/>
              </a:ext>
            </a:extLst>
          </p:cNvPr>
          <p:cNvCxnSpPr/>
          <p:nvPr/>
        </p:nvCxnSpPr>
        <p:spPr>
          <a:xfrm>
            <a:off x="86525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1E7C35-4FA0-422B-A071-3F93692D6446}"/>
              </a:ext>
            </a:extLst>
          </p:cNvPr>
          <p:cNvCxnSpPr/>
          <p:nvPr/>
        </p:nvCxnSpPr>
        <p:spPr>
          <a:xfrm>
            <a:off x="1063377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83FA1-34B9-4B06-9ECE-C868709797EB}"/>
              </a:ext>
            </a:extLst>
          </p:cNvPr>
          <p:cNvCxnSpPr/>
          <p:nvPr/>
        </p:nvCxnSpPr>
        <p:spPr>
          <a:xfrm>
            <a:off x="931660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E24F2CA-1CA0-4A84-A49E-034C18F4F94B}"/>
              </a:ext>
            </a:extLst>
          </p:cNvPr>
          <p:cNvCxnSpPr/>
          <p:nvPr/>
        </p:nvCxnSpPr>
        <p:spPr>
          <a:xfrm>
            <a:off x="9952450"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14A577C-00F5-42A2-A7C9-0E7041EC1095}"/>
              </a:ext>
            </a:extLst>
          </p:cNvPr>
          <p:cNvCxnSpPr/>
          <p:nvPr/>
        </p:nvCxnSpPr>
        <p:spPr>
          <a:xfrm>
            <a:off x="10254733" y="586895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1EE11C1-5EC2-4C99-A854-37A9BD0CAFBB}"/>
              </a:ext>
            </a:extLst>
          </p:cNvPr>
          <p:cNvCxnSpPr/>
          <p:nvPr/>
        </p:nvCxnSpPr>
        <p:spPr>
          <a:xfrm>
            <a:off x="9572810"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B755F4-5A40-4984-9A54-7B5CBCBBC9C8}"/>
              </a:ext>
            </a:extLst>
          </p:cNvPr>
          <p:cNvCxnSpPr/>
          <p:nvPr/>
        </p:nvCxnSpPr>
        <p:spPr>
          <a:xfrm>
            <a:off x="11252718" y="51622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79262A-73E1-4DB4-BA8F-D29C3C5726B1}"/>
              </a:ext>
            </a:extLst>
          </p:cNvPr>
          <p:cNvCxnSpPr>
            <a:cxnSpLocks/>
          </p:cNvCxnSpPr>
          <p:nvPr/>
        </p:nvCxnSpPr>
        <p:spPr>
          <a:xfrm>
            <a:off x="11263604" y="1052034"/>
            <a:ext cx="17106" cy="328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D100DC-2D7A-4DE2-8F9D-0EBA609D1D5D}"/>
              </a:ext>
            </a:extLst>
          </p:cNvPr>
          <p:cNvCxnSpPr/>
          <p:nvPr/>
        </p:nvCxnSpPr>
        <p:spPr>
          <a:xfrm>
            <a:off x="11304427" y="1628528"/>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AB2F8A-020B-432E-B77D-6049064014EB}"/>
              </a:ext>
            </a:extLst>
          </p:cNvPr>
          <p:cNvCxnSpPr/>
          <p:nvPr/>
        </p:nvCxnSpPr>
        <p:spPr>
          <a:xfrm>
            <a:off x="11313757" y="235131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E1F7F-1C57-40F1-A7F2-F5887DDD2888}"/>
              </a:ext>
            </a:extLst>
          </p:cNvPr>
          <p:cNvCxnSpPr>
            <a:cxnSpLocks/>
          </p:cNvCxnSpPr>
          <p:nvPr/>
        </p:nvCxnSpPr>
        <p:spPr>
          <a:xfrm>
            <a:off x="11375961" y="3119798"/>
            <a:ext cx="0" cy="3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784C294-51CE-459D-80B1-D26BF56275FC}"/>
              </a:ext>
            </a:extLst>
          </p:cNvPr>
          <p:cNvCxnSpPr/>
          <p:nvPr/>
        </p:nvCxnSpPr>
        <p:spPr>
          <a:xfrm>
            <a:off x="11391512" y="3763440"/>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A4CF09-BE2B-4725-A4FD-353D25B3318D}"/>
              </a:ext>
            </a:extLst>
          </p:cNvPr>
          <p:cNvCxnSpPr/>
          <p:nvPr/>
        </p:nvCxnSpPr>
        <p:spPr>
          <a:xfrm>
            <a:off x="11403952" y="44007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DB53C-D027-4223-A1FA-E82D2DEA7FF1}"/>
              </a:ext>
            </a:extLst>
          </p:cNvPr>
          <p:cNvCxnSpPr/>
          <p:nvPr/>
        </p:nvCxnSpPr>
        <p:spPr>
          <a:xfrm>
            <a:off x="11403952" y="51896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8BB263-FCC1-491A-97D6-E9360FBAA8F0}"/>
              </a:ext>
            </a:extLst>
          </p:cNvPr>
          <p:cNvCxnSpPr/>
          <p:nvPr/>
        </p:nvCxnSpPr>
        <p:spPr>
          <a:xfrm>
            <a:off x="7950063" y="395617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3A3B1-207C-4EDD-9E7D-D31489E0AA3A}"/>
              </a:ext>
            </a:extLst>
          </p:cNvPr>
          <p:cNvCxnSpPr/>
          <p:nvPr/>
        </p:nvCxnSpPr>
        <p:spPr>
          <a:xfrm>
            <a:off x="7999826" y="460333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ADB07A-337C-49EC-9AD9-06819135C02B}"/>
              </a:ext>
            </a:extLst>
          </p:cNvPr>
          <p:cNvCxnSpPr/>
          <p:nvPr/>
        </p:nvCxnSpPr>
        <p:spPr>
          <a:xfrm>
            <a:off x="8042988" y="522220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DEE813-E23C-42C5-BC9C-70290B75536E}"/>
              </a:ext>
            </a:extLst>
          </p:cNvPr>
          <p:cNvCxnSpPr/>
          <p:nvPr/>
        </p:nvCxnSpPr>
        <p:spPr>
          <a:xfrm>
            <a:off x="7884076" y="244728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210A40-1BF8-4675-BB76-0AF549680093}"/>
              </a:ext>
            </a:extLst>
          </p:cNvPr>
          <p:cNvCxnSpPr/>
          <p:nvPr/>
        </p:nvCxnSpPr>
        <p:spPr>
          <a:xfrm>
            <a:off x="7884076" y="183113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E12A587-3EEC-4DC5-9177-1866D5CE0E6E}"/>
              </a:ext>
            </a:extLst>
          </p:cNvPr>
          <p:cNvCxnSpPr/>
          <p:nvPr/>
        </p:nvCxnSpPr>
        <p:spPr>
          <a:xfrm>
            <a:off x="7884076" y="335822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8BB21A-775F-49C0-BC1C-43A0867B4D5F}"/>
              </a:ext>
            </a:extLst>
          </p:cNvPr>
          <p:cNvCxnSpPr/>
          <p:nvPr/>
        </p:nvCxnSpPr>
        <p:spPr>
          <a:xfrm>
            <a:off x="7884076" y="1178322"/>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BB9C6F5-B958-496D-8BAE-61CFF0502E22}"/>
              </a:ext>
            </a:extLst>
          </p:cNvPr>
          <p:cNvCxnSpPr/>
          <p:nvPr/>
        </p:nvCxnSpPr>
        <p:spPr>
          <a:xfrm>
            <a:off x="7851808" y="400411"/>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24BDE82-328E-4562-AF2B-1147D9187072}"/>
              </a:ext>
            </a:extLst>
          </p:cNvPr>
          <p:cNvCxnSpPr/>
          <p:nvPr/>
        </p:nvCxnSpPr>
        <p:spPr>
          <a:xfrm>
            <a:off x="8153001" y="5859624"/>
            <a:ext cx="4758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7DC5F4-8670-4BE8-B43C-42C4491C697A}"/>
              </a:ext>
            </a:extLst>
          </p:cNvPr>
          <p:cNvCxnSpPr/>
          <p:nvPr/>
        </p:nvCxnSpPr>
        <p:spPr>
          <a:xfrm>
            <a:off x="8840748"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7E2F52A-98EC-471A-94E8-F034015F3C8C}"/>
              </a:ext>
            </a:extLst>
          </p:cNvPr>
          <p:cNvCxnSpPr/>
          <p:nvPr/>
        </p:nvCxnSpPr>
        <p:spPr>
          <a:xfrm>
            <a:off x="10968524"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4D96216-9E69-4DA5-A626-EB00BDCAF09A}"/>
              </a:ext>
            </a:extLst>
          </p:cNvPr>
          <p:cNvCxnSpPr/>
          <p:nvPr/>
        </p:nvCxnSpPr>
        <p:spPr>
          <a:xfrm>
            <a:off x="634482" y="5484688"/>
            <a:ext cx="935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886DB5-FA03-489E-AC16-827337AB34EF}"/>
              </a:ext>
            </a:extLst>
          </p:cNvPr>
          <p:cNvCxnSpPr/>
          <p:nvPr/>
        </p:nvCxnSpPr>
        <p:spPr>
          <a:xfrm flipV="1">
            <a:off x="4111302" y="3429000"/>
            <a:ext cx="0" cy="311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1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296-82F9-413D-BE93-4F4B1D2864F9}"/>
              </a:ext>
            </a:extLst>
          </p:cNvPr>
          <p:cNvSpPr>
            <a:spLocks noGrp="1"/>
          </p:cNvSpPr>
          <p:nvPr>
            <p:ph type="title"/>
          </p:nvPr>
        </p:nvSpPr>
        <p:spPr>
          <a:xfrm>
            <a:off x="701132" y="66961"/>
            <a:ext cx="1839686" cy="60181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0D20FB81-2AC5-42FF-A16A-B90341583B1F}"/>
              </a:ext>
            </a:extLst>
          </p:cNvPr>
          <p:cNvSpPr>
            <a:spLocks noGrp="1"/>
          </p:cNvSpPr>
          <p:nvPr>
            <p:ph idx="1"/>
          </p:nvPr>
        </p:nvSpPr>
        <p:spPr>
          <a:xfrm>
            <a:off x="381000" y="1203650"/>
            <a:ext cx="9601200" cy="5150594"/>
          </a:xfrm>
        </p:spPr>
        <p:txBody>
          <a:bodyPr>
            <a:normAutofit/>
          </a:bodyPr>
          <a:lstStyle/>
          <a:p>
            <a:r>
              <a:rPr lang="en-IN" sz="2400" b="1" u="sng" dirty="0">
                <a:latin typeface="Times New Roman" panose="02020603050405020304" pitchFamily="18" charset="0"/>
                <a:cs typeface="Times New Roman" panose="02020603050405020304" pitchFamily="18" charset="0"/>
              </a:rPr>
              <a:t>Sensors </a:t>
            </a:r>
            <a:r>
              <a:rPr lang="en-IN" sz="2400" b="1" dirty="0">
                <a:latin typeface="Times New Roman" panose="02020603050405020304" pitchFamily="18" charset="0"/>
                <a:cs typeface="Times New Roman" panose="02020603050405020304" pitchFamily="18" charset="0"/>
              </a:rPr>
              <a:t>output of the sensors worn by the patient namely Temperature sensor, Heart beat pulse sensor are fed to the NODE MCU.</a:t>
            </a:r>
          </a:p>
          <a:p>
            <a:r>
              <a:rPr lang="en-IN" sz="2400" b="1" dirty="0">
                <a:latin typeface="Times New Roman" panose="02020603050405020304" pitchFamily="18" charset="0"/>
                <a:cs typeface="Times New Roman" panose="02020603050405020304" pitchFamily="18" charset="0"/>
              </a:rPr>
              <a:t>These sensor data is uploaded to Thingspeak using NODE MCU. Blynk server then forward the coded data to family member or friend and to healthcare server when integrated.</a:t>
            </a:r>
          </a:p>
          <a:p>
            <a:r>
              <a:rPr lang="en-IN" sz="2400" b="1" dirty="0">
                <a:latin typeface="Times New Roman" panose="02020603050405020304" pitchFamily="18" charset="0"/>
                <a:cs typeface="Times New Roman" panose="02020603050405020304" pitchFamily="18" charset="0"/>
              </a:rPr>
              <a:t> The data so received is analysed and interpreted by the healthcare server when fully developed who takes timely action. In this case the family member or friend who is connected to sensor output should be capable of taking necessary action on receipt of sensor data or alert notification on the mobile network or Email.</a:t>
            </a:r>
          </a:p>
          <a:p>
            <a:endParaRPr lang="en-IN" dirty="0"/>
          </a:p>
        </p:txBody>
      </p:sp>
      <p:grpSp>
        <p:nvGrpSpPr>
          <p:cNvPr id="4" name="Group 3">
            <a:extLst>
              <a:ext uri="{FF2B5EF4-FFF2-40B4-BE49-F238E27FC236}">
                <a16:creationId xmlns:a16="http://schemas.microsoft.com/office/drawing/2014/main" id="{0BFF60C5-CE47-4139-8E38-4FD7EC1E25BB}"/>
              </a:ext>
            </a:extLst>
          </p:cNvPr>
          <p:cNvGrpSpPr/>
          <p:nvPr/>
        </p:nvGrpSpPr>
        <p:grpSpPr>
          <a:xfrm>
            <a:off x="10002783" y="739684"/>
            <a:ext cx="1877570" cy="2572864"/>
            <a:chOff x="7335231" y="454598"/>
            <a:chExt cx="1877570" cy="2572864"/>
          </a:xfrm>
        </p:grpSpPr>
        <p:sp>
          <p:nvSpPr>
            <p:cNvPr id="5" name="Rounded Rectangle 39">
              <a:extLst>
                <a:ext uri="{FF2B5EF4-FFF2-40B4-BE49-F238E27FC236}">
                  <a16:creationId xmlns:a16="http://schemas.microsoft.com/office/drawing/2014/main" id="{DB6C5609-923E-4370-98FA-5FFC786B605B}"/>
                </a:ext>
              </a:extLst>
            </p:cNvPr>
            <p:cNvSpPr/>
            <p:nvPr/>
          </p:nvSpPr>
          <p:spPr>
            <a:xfrm rot="2483232">
              <a:off x="7335231" y="75887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9F2A4930-BA98-4A45-AC61-9437D4433C72}"/>
                </a:ext>
              </a:extLst>
            </p:cNvPr>
            <p:cNvGrpSpPr/>
            <p:nvPr/>
          </p:nvGrpSpPr>
          <p:grpSpPr>
            <a:xfrm rot="20671139">
              <a:off x="7851048" y="454598"/>
              <a:ext cx="920312" cy="1717693"/>
              <a:chOff x="3501573" y="3178068"/>
              <a:chExt cx="1340594" cy="2737840"/>
            </a:xfrm>
          </p:grpSpPr>
          <p:sp>
            <p:nvSpPr>
              <p:cNvPr id="10" name="Freeform: Shape 9">
                <a:extLst>
                  <a:ext uri="{FF2B5EF4-FFF2-40B4-BE49-F238E27FC236}">
                    <a16:creationId xmlns:a16="http://schemas.microsoft.com/office/drawing/2014/main" id="{4A632C73-32D5-41AD-82C9-B15173E2DFE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2839AE-A5B9-41EF-B302-96F73177177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50D9739-33C7-4135-98A1-A5BEAC17690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243E3D-1145-47E0-A12D-922F6B9DAC02}"/>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548CC31-31F3-4FFC-9B28-417CD87C762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8CD1942-3754-447E-B604-97E6323043B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6" name="Group 15">
                <a:extLst>
                  <a:ext uri="{FF2B5EF4-FFF2-40B4-BE49-F238E27FC236}">
                    <a16:creationId xmlns:a16="http://schemas.microsoft.com/office/drawing/2014/main" id="{07837E49-1082-49FA-9D7F-9E6043E0FC56}"/>
                  </a:ext>
                </a:extLst>
              </p:cNvPr>
              <p:cNvGrpSpPr/>
              <p:nvPr/>
            </p:nvGrpSpPr>
            <p:grpSpPr>
              <a:xfrm>
                <a:off x="4088508" y="5635852"/>
                <a:ext cx="173080" cy="173080"/>
                <a:chOff x="6768665" y="6038214"/>
                <a:chExt cx="147968" cy="147968"/>
              </a:xfrm>
            </p:grpSpPr>
            <p:sp>
              <p:nvSpPr>
                <p:cNvPr id="20" name="Oval 19">
                  <a:extLst>
                    <a:ext uri="{FF2B5EF4-FFF2-40B4-BE49-F238E27FC236}">
                      <a16:creationId xmlns:a16="http://schemas.microsoft.com/office/drawing/2014/main" id="{CC7C4B97-B1B1-45C9-A505-3FC69EB8EB34}"/>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A1C079-E79B-4FA8-BC5C-E17220F2512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Freeform: Shape 16">
                <a:extLst>
                  <a:ext uri="{FF2B5EF4-FFF2-40B4-BE49-F238E27FC236}">
                    <a16:creationId xmlns:a16="http://schemas.microsoft.com/office/drawing/2014/main" id="{F028978C-0B82-49B4-AE9E-49EE26FBA2F1}"/>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Rounded Corners 17">
                <a:extLst>
                  <a:ext uri="{FF2B5EF4-FFF2-40B4-BE49-F238E27FC236}">
                    <a16:creationId xmlns:a16="http://schemas.microsoft.com/office/drawing/2014/main" id="{A519A730-16D6-4910-A455-7B8A9CB6CDCB}"/>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FE32F1-513F-413E-898B-F8E9C4E039E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51">
              <a:extLst>
                <a:ext uri="{FF2B5EF4-FFF2-40B4-BE49-F238E27FC236}">
                  <a16:creationId xmlns:a16="http://schemas.microsoft.com/office/drawing/2014/main" id="{BEBE03F2-2CFA-4B38-A508-D0E6DC494880}"/>
                </a:ext>
              </a:extLst>
            </p:cNvPr>
            <p:cNvSpPr/>
            <p:nvPr/>
          </p:nvSpPr>
          <p:spPr>
            <a:xfrm rot="3148397">
              <a:off x="8629839" y="1102251"/>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Rounded Rectangle 52">
              <a:extLst>
                <a:ext uri="{FF2B5EF4-FFF2-40B4-BE49-F238E27FC236}">
                  <a16:creationId xmlns:a16="http://schemas.microsoft.com/office/drawing/2014/main" id="{BAC17A98-24BF-44C7-8B4D-0AE42B983EB1}"/>
                </a:ext>
              </a:extLst>
            </p:cNvPr>
            <p:cNvSpPr/>
            <p:nvPr/>
          </p:nvSpPr>
          <p:spPr>
            <a:xfrm rot="3148397">
              <a:off x="8649780" y="1320892"/>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Rounded Rectangle 53">
              <a:extLst>
                <a:ext uri="{FF2B5EF4-FFF2-40B4-BE49-F238E27FC236}">
                  <a16:creationId xmlns:a16="http://schemas.microsoft.com/office/drawing/2014/main" id="{04DFFDA0-9B85-4BDF-B6D5-15E3162CBF15}"/>
                </a:ext>
              </a:extLst>
            </p:cNvPr>
            <p:cNvSpPr/>
            <p:nvPr/>
          </p:nvSpPr>
          <p:spPr>
            <a:xfrm rot="3148397">
              <a:off x="8687025" y="1543513"/>
              <a:ext cx="215985" cy="260502"/>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aphic 51">
            <a:extLst>
              <a:ext uri="{FF2B5EF4-FFF2-40B4-BE49-F238E27FC236}">
                <a16:creationId xmlns:a16="http://schemas.microsoft.com/office/drawing/2014/main" id="{4329B1C5-9F1C-48E9-AF99-1837DC61B838}"/>
              </a:ext>
            </a:extLst>
          </p:cNvPr>
          <p:cNvGrpSpPr/>
          <p:nvPr/>
        </p:nvGrpSpPr>
        <p:grpSpPr>
          <a:xfrm>
            <a:off x="9863023" y="3799127"/>
            <a:ext cx="2136710" cy="2334941"/>
            <a:chOff x="1416767" y="0"/>
            <a:chExt cx="9358465" cy="6858000"/>
          </a:xfrm>
          <a:solidFill>
            <a:schemeClr val="tx1"/>
          </a:solidFill>
        </p:grpSpPr>
        <p:sp>
          <p:nvSpPr>
            <p:cNvPr id="23" name="Freeform: Shape 22">
              <a:extLst>
                <a:ext uri="{FF2B5EF4-FFF2-40B4-BE49-F238E27FC236}">
                  <a16:creationId xmlns:a16="http://schemas.microsoft.com/office/drawing/2014/main" id="{937F10B7-6A2B-4C6B-B642-D09A4E768A31}"/>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grpFill/>
            <a:ln w="73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F1129C-475F-486E-A690-9F6C526B9820}"/>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grpFill/>
            <a:ln w="73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3AF1C8-127D-4CBA-8098-D2E3F7666153}"/>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grpFill/>
            <a:ln w="73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47AB215-1964-4E67-98AB-336A4A5859EB}"/>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grpFill/>
            <a:ln w="73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DE27F8-5726-4626-9800-26F67DA74A63}"/>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grpFill/>
            <a:ln w="73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EC79250-5D59-4E2A-87EE-20AFBEC30158}"/>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grpFill/>
            <a:ln w="73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0957563-1D59-4E04-B970-A57D72BAD39C}"/>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grpFill/>
            <a:ln w="73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CFA4C49-322F-4386-9247-B0C0EED90C2D}"/>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grpFill/>
            <a:ln w="73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C2FE5-58BA-4FE7-8FB7-6B3827DD2A1B}"/>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grpFill/>
            <a:ln w="730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6E6F6E4-956B-4418-BCC5-DAB50CFEAAE1}"/>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grpFill/>
            <a:ln w="73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D7C40E7-D9DC-47CE-8E8D-6EC10DC9CACC}"/>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grpFill/>
            <a:ln w="73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EB53CD-C55C-45DC-B548-FFA80D104F65}"/>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grpFill/>
            <a:ln w="73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0D760F0-EBB3-4D89-9EC6-C23DEE55E000}"/>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grpFill/>
            <a:ln w="73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4625572-4C5D-475E-B1D1-14CABFBEB1D0}"/>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grpFill/>
            <a:ln w="7307" cap="flat">
              <a:noFill/>
              <a:prstDash val="solid"/>
              <a:miter/>
            </a:ln>
          </p:spPr>
          <p:txBody>
            <a:bodyPr rtlCol="0" anchor="ctr"/>
            <a:lstStyle/>
            <a:p>
              <a:endParaRPr lang="en-US"/>
            </a:p>
          </p:txBody>
        </p:sp>
      </p:grpSp>
    </p:spTree>
    <p:extLst>
      <p:ext uri="{BB962C8B-B14F-4D97-AF65-F5344CB8AC3E}">
        <p14:creationId xmlns:p14="http://schemas.microsoft.com/office/powerpoint/2010/main" val="11770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3118-E593-4175-A38F-831C0C7ECAB7}"/>
              </a:ext>
            </a:extLst>
          </p:cNvPr>
          <p:cNvSpPr>
            <a:spLocks noGrp="1"/>
          </p:cNvSpPr>
          <p:nvPr>
            <p:ph type="title"/>
          </p:nvPr>
        </p:nvSpPr>
        <p:spPr>
          <a:xfrm>
            <a:off x="1071465" y="242596"/>
            <a:ext cx="1475792" cy="59248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6F436498-45DC-4C36-B63B-482C16BA3F50}"/>
              </a:ext>
            </a:extLst>
          </p:cNvPr>
          <p:cNvSpPr>
            <a:spLocks noGrp="1"/>
          </p:cNvSpPr>
          <p:nvPr>
            <p:ph idx="1"/>
          </p:nvPr>
        </p:nvSpPr>
        <p:spPr>
          <a:xfrm>
            <a:off x="261257" y="1091682"/>
            <a:ext cx="11635274" cy="5523721"/>
          </a:xfrm>
        </p:spPr>
        <p:txBody>
          <a:bodyPr/>
          <a:lstStyle/>
          <a:p>
            <a:r>
              <a:rPr lang="en-IN" sz="2400" b="1" dirty="0">
                <a:latin typeface="Times New Roman" panose="02020603050405020304" pitchFamily="18" charset="0"/>
                <a:cs typeface="Times New Roman" panose="02020603050405020304" pitchFamily="18" charset="0"/>
              </a:rPr>
              <a:t>In case of up normal readings of pulse rate, temperature and oxygen level a led light on patients wrist band will glow and simultaneously an alarm will be sounded. This is a caution to the patient and family members who stays with him who can take appropriate action.</a:t>
            </a:r>
          </a:p>
          <a:p>
            <a:r>
              <a:rPr lang="en-IN" sz="2400" b="1" dirty="0">
                <a:latin typeface="Times New Roman" panose="02020603050405020304" pitchFamily="18" charset="0"/>
                <a:cs typeface="Times New Roman" panose="02020603050405020304" pitchFamily="18" charset="0"/>
              </a:rPr>
              <a:t>Friend of the patient also get a Blynk notification on mobile and a message on Email. The same information will also be available  on Thingspeak of the mobile of friend or caregiver.</a:t>
            </a:r>
          </a:p>
          <a:p>
            <a:r>
              <a:rPr lang="en-IN" sz="2400" b="1" dirty="0">
                <a:latin typeface="Times New Roman" panose="02020603050405020304" pitchFamily="18" charset="0"/>
                <a:cs typeface="Times New Roman" panose="02020603050405020304" pitchFamily="18" charset="0"/>
              </a:rPr>
              <a:t>The medical data base of the patient will be stored for a year by the Thingspeak which can be seen when required</a:t>
            </a:r>
            <a:r>
              <a:rPr lang="en-IN" dirty="0"/>
              <a:t>.</a:t>
            </a:r>
          </a:p>
        </p:txBody>
      </p:sp>
      <p:grpSp>
        <p:nvGrpSpPr>
          <p:cNvPr id="22" name="Group 21">
            <a:extLst>
              <a:ext uri="{FF2B5EF4-FFF2-40B4-BE49-F238E27FC236}">
                <a16:creationId xmlns:a16="http://schemas.microsoft.com/office/drawing/2014/main" id="{C58B80A7-3018-40ED-9ADF-A3E2BE76116B}"/>
              </a:ext>
            </a:extLst>
          </p:cNvPr>
          <p:cNvGrpSpPr/>
          <p:nvPr/>
        </p:nvGrpSpPr>
        <p:grpSpPr>
          <a:xfrm>
            <a:off x="8784417" y="4223924"/>
            <a:ext cx="3167829" cy="1614615"/>
            <a:chOff x="394498" y="4213077"/>
            <a:chExt cx="4289882" cy="2186516"/>
          </a:xfrm>
        </p:grpSpPr>
        <p:sp>
          <p:nvSpPr>
            <p:cNvPr id="23" name="Freeform: Shape 22">
              <a:extLst>
                <a:ext uri="{FF2B5EF4-FFF2-40B4-BE49-F238E27FC236}">
                  <a16:creationId xmlns:a16="http://schemas.microsoft.com/office/drawing/2014/main" id="{5DACF440-36B5-439D-8A65-A733B1B0562B}"/>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20F6470-F482-4732-BF86-C73ED35C4E5F}"/>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585CD5CD-3550-40C0-8F95-11C1E1EF0261}"/>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0A99ABF-4D91-4225-BF27-2BAE27C4C3A1}"/>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B99B21-8B5A-42EE-B909-9B1E8198B1FD}"/>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E732F5-017B-495E-A29E-75389426EEBA}"/>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25080E-A3D8-46DA-9278-C71718BA5252}"/>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FEBEFC3-AE8F-45FB-AE86-F333311E2B3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16F90ED-FAB0-4FE4-AA81-F3CD6D14F10B}"/>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DCC986A-E7C9-42E5-B151-A98A90ED229A}"/>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3B306CB-3EAA-4DCE-AD7A-1BADCE7AA185}"/>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CC1B97-CD1D-4F4A-8ACE-E62D0CB17D51}"/>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C9D4BE-2D08-41B2-831A-902D63CFE228}"/>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A1DBA6-63F9-4B5A-AFF2-8DF26C17F715}"/>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397D70-71AB-4125-A95F-6D4316C0283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090B4B-C1F8-4D89-86C2-2D6BFD656DAA}"/>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AA4A064-8977-4035-AA9B-E64DCA106AF9}"/>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16B6EF7C-D919-4E09-A6A7-739459DEA19C}"/>
              </a:ext>
            </a:extLst>
          </p:cNvPr>
          <p:cNvGrpSpPr/>
          <p:nvPr/>
        </p:nvGrpSpPr>
        <p:grpSpPr>
          <a:xfrm flipH="1">
            <a:off x="556579" y="4685221"/>
            <a:ext cx="5516210" cy="2056191"/>
            <a:chOff x="279806" y="1309619"/>
            <a:chExt cx="11620500" cy="4237421"/>
          </a:xfrm>
        </p:grpSpPr>
        <p:sp>
          <p:nvSpPr>
            <p:cNvPr id="41" name="Freeform: Shape 40">
              <a:extLst>
                <a:ext uri="{FF2B5EF4-FFF2-40B4-BE49-F238E27FC236}">
                  <a16:creationId xmlns:a16="http://schemas.microsoft.com/office/drawing/2014/main" id="{CC45C493-3CE2-4D44-8E04-574F0E5EA5F7}"/>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B96D2A9-966F-4387-8996-8EBC66FC29DC}"/>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5F5D73E2-36A7-4F0A-9DF5-8F2477F8918E}"/>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82E84235-2585-4127-9015-6150EBB6FA9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037C3AC-FCCB-44EF-A9F7-3B8649E7CDB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46EE926-CFE6-451D-AA3C-6C39060BAA93}"/>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47" name="Freeform: Shape 46">
            <a:extLst>
              <a:ext uri="{FF2B5EF4-FFF2-40B4-BE49-F238E27FC236}">
                <a16:creationId xmlns:a16="http://schemas.microsoft.com/office/drawing/2014/main" id="{B949ADA6-20D4-4FDA-A0C6-BB50B778B66D}"/>
              </a:ext>
            </a:extLst>
          </p:cNvPr>
          <p:cNvSpPr/>
          <p:nvPr/>
        </p:nvSpPr>
        <p:spPr>
          <a:xfrm rot="10398480">
            <a:off x="6025855" y="5629318"/>
            <a:ext cx="5154200" cy="972121"/>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1991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4" y="3076704"/>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4" y="4076806"/>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lang="en-US" sz="5400" b="1" dirty="0">
                <a:solidFill>
                  <a:srgbClr val="FF0000"/>
                </a:solidFill>
                <a:latin typeface="Arial"/>
              </a:rPr>
              <a:t>Hard</a:t>
            </a:r>
            <a:r>
              <a:rPr kumimoji="0" lang="en-US" sz="5400" b="1" i="0" u="none" strike="noStrike" kern="1200" cap="none" spc="0" normalizeH="0" baseline="0" noProof="0" dirty="0">
                <a:ln>
                  <a:noFill/>
                </a:ln>
                <a:solidFill>
                  <a:srgbClr val="FF0000"/>
                </a:solidFill>
                <a:effectLst/>
                <a:uLnTx/>
                <a:uFillTx/>
                <a:latin typeface="Arial"/>
                <a:cs typeface="+mn-cs"/>
              </a:rPr>
              <a: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478982" y="2202283"/>
            <a:ext cx="2133259"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NodeMCU</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387575" y="2965546"/>
            <a:ext cx="3548177" cy="707886"/>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DHT 11 Temperature Sensor</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478982" y="4005547"/>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Heart beat pulse sensor Amped</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07706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2910217-B3AC-4768-90D1-A583FE1E6C27}"/>
              </a:ext>
            </a:extLst>
          </p:cNvPr>
          <p:cNvSpPr>
            <a:spLocks noGrp="1"/>
          </p:cNvSpPr>
          <p:nvPr>
            <p:ph type="subTitle" idx="1"/>
          </p:nvPr>
        </p:nvSpPr>
        <p:spPr>
          <a:xfrm>
            <a:off x="488108" y="45757"/>
            <a:ext cx="5865845" cy="614887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      NodeMCU</a:t>
            </a:r>
          </a:p>
        </p:txBody>
      </p:sp>
      <p:pic>
        <p:nvPicPr>
          <p:cNvPr id="6" name="Picture Placeholder 5">
            <a:extLst>
              <a:ext uri="{FF2B5EF4-FFF2-40B4-BE49-F238E27FC236}">
                <a16:creationId xmlns:a16="http://schemas.microsoft.com/office/drawing/2014/main" id="{124EB109-1963-4EB5-BFA3-407120F6D427}"/>
              </a:ext>
            </a:extLst>
          </p:cNvPr>
          <p:cNvPicPr>
            <a:picLocks noGrp="1"/>
          </p:cNvPicPr>
          <p:nvPr>
            <p:ph type="pic" idx="4294967295"/>
          </p:nvPr>
        </p:nvPicPr>
        <p:blipFill>
          <a:blip r:embed="rId2">
            <a:extLst>
              <a:ext uri="{28A0092B-C50C-407E-A947-70E740481C1C}">
                <a14:useLocalDpi xmlns:a14="http://schemas.microsoft.com/office/drawing/2010/main" val="0"/>
              </a:ext>
            </a:extLst>
          </a:blip>
          <a:srcRect l="23333" r="23333"/>
          <a:stretch>
            <a:fillRect/>
          </a:stretch>
        </p:blipFill>
        <p:spPr bwMode="auto">
          <a:xfrm>
            <a:off x="6702295" y="0"/>
            <a:ext cx="5489705" cy="6858000"/>
          </a:xfrm>
          <a:prstGeom prst="rect">
            <a:avLst/>
          </a:prstGeom>
          <a:noFill/>
          <a:ln>
            <a:noFill/>
          </a:ln>
        </p:spPr>
      </p:pic>
      <p:sp>
        <p:nvSpPr>
          <p:cNvPr id="9" name="Rectangle 8">
            <a:extLst>
              <a:ext uri="{FF2B5EF4-FFF2-40B4-BE49-F238E27FC236}">
                <a16:creationId xmlns:a16="http://schemas.microsoft.com/office/drawing/2014/main" id="{B4AC481E-BDCB-411B-A87A-B462367D43CD}"/>
              </a:ext>
            </a:extLst>
          </p:cNvPr>
          <p:cNvSpPr/>
          <p:nvPr/>
        </p:nvSpPr>
        <p:spPr>
          <a:xfrm>
            <a:off x="257953" y="558177"/>
            <a:ext cx="6096000" cy="6119945"/>
          </a:xfrm>
          <a:prstGeom prst="rect">
            <a:avLst/>
          </a:prstGeom>
        </p:spPr>
        <p:txBody>
          <a:bodyPr>
            <a:spAutoFit/>
          </a:bodyPr>
          <a:lstStyle/>
          <a:p>
            <a:pPr algn="just">
              <a:lnSpc>
                <a:spcPct val="150000"/>
              </a:lnSpc>
              <a:spcAft>
                <a:spcPts val="0"/>
              </a:spcAft>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NodeMCU is a nano chip on the wrist band to which other sensors are also connected sensors feed their output to the nano chip which convert them to digital signal and is fed to the cloud server application. ESP 8266 NodeMCU is used in the </a:t>
            </a:r>
            <a:r>
              <a:rPr lang="en-US" sz="2400" dirty="0" err="1">
                <a:latin typeface="Times New Roman" panose="02020603050405020304" pitchFamily="18" charset="0"/>
                <a:ea typeface="Times New Roman" panose="02020603050405020304" pitchFamily="18" charset="0"/>
              </a:rPr>
              <a:t>project.NodeMCU</a:t>
            </a:r>
            <a:r>
              <a:rPr lang="en-US" sz="2400" dirty="0">
                <a:latin typeface="Times New Roman" panose="02020603050405020304" pitchFamily="18" charset="0"/>
                <a:ea typeface="Times New Roman" panose="02020603050405020304" pitchFamily="18" charset="0"/>
              </a:rPr>
              <a:t> is an open source development board and firmware based in the widely used </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ESP8266 -12E </a:t>
            </a:r>
            <a:r>
              <a:rPr lang="en-US" sz="2400" u="sng" dirty="0" err="1">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WiFi</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module</a:t>
            </a:r>
            <a:r>
              <a:rPr lang="en-US" sz="2400" dirty="0">
                <a:latin typeface="Times New Roman" panose="02020603050405020304" pitchFamily="18" charset="0"/>
                <a:ea typeface="Times New Roman" panose="02020603050405020304" pitchFamily="18" charset="0"/>
              </a:rPr>
              <a:t>. It allows you to program  the ESP8266 </a:t>
            </a:r>
            <a:r>
              <a:rPr lang="en-US" sz="2400" dirty="0" err="1">
                <a:latin typeface="Times New Roman" panose="02020603050405020304" pitchFamily="18" charset="0"/>
                <a:ea typeface="Times New Roman" panose="02020603050405020304" pitchFamily="18" charset="0"/>
              </a:rPr>
              <a:t>WiFi</a:t>
            </a:r>
            <a:r>
              <a:rPr lang="en-US" sz="2400" dirty="0">
                <a:latin typeface="Times New Roman" panose="02020603050405020304" pitchFamily="18" charset="0"/>
                <a:ea typeface="Times New Roman" panose="02020603050405020304" pitchFamily="18" charset="0"/>
              </a:rPr>
              <a:t> module with the simple and </a:t>
            </a:r>
            <a:r>
              <a:rPr lang="en-US" sz="2400" u="sng"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powerful LUA programming language</a:t>
            </a:r>
            <a:r>
              <a:rPr lang="en-US" sz="2400" dirty="0">
                <a:latin typeface="Times New Roman" panose="02020603050405020304" pitchFamily="18" charset="0"/>
                <a:ea typeface="Times New Roman" panose="02020603050405020304" pitchFamily="18" charset="0"/>
              </a:rPr>
              <a:t> or Arduino IDE.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10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3C1572-09A9-4C5A-9A91-7093C9CBFB16}"/>
              </a:ext>
            </a:extLst>
          </p:cNvPr>
          <p:cNvSpPr>
            <a:spLocks noGrp="1"/>
          </p:cNvSpPr>
          <p:nvPr>
            <p:ph type="title"/>
          </p:nvPr>
        </p:nvSpPr>
        <p:spPr>
          <a:xfrm>
            <a:off x="7335518" y="81175"/>
            <a:ext cx="3991846" cy="777241"/>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DHT 11 Temperature Sensor</a:t>
            </a:r>
          </a:p>
        </p:txBody>
      </p:sp>
      <p:sp>
        <p:nvSpPr>
          <p:cNvPr id="10" name="Text Placeholder 9">
            <a:extLst>
              <a:ext uri="{FF2B5EF4-FFF2-40B4-BE49-F238E27FC236}">
                <a16:creationId xmlns:a16="http://schemas.microsoft.com/office/drawing/2014/main" id="{1BD6DB7F-859D-47BE-96CC-D78C19703A3C}"/>
              </a:ext>
            </a:extLst>
          </p:cNvPr>
          <p:cNvSpPr>
            <a:spLocks noGrp="1"/>
          </p:cNvSpPr>
          <p:nvPr>
            <p:ph type="body" sz="half" idx="2"/>
          </p:nvPr>
        </p:nvSpPr>
        <p:spPr>
          <a:xfrm>
            <a:off x="7335518" y="858416"/>
            <a:ext cx="4856482" cy="5414555"/>
          </a:xfrm>
        </p:spPr>
        <p:txBody>
          <a:bodyPr>
            <a:noAutofit/>
          </a:bodyPr>
          <a:lstStyle/>
          <a:p>
            <a:r>
              <a:rPr lang="en-US" sz="2400" dirty="0">
                <a:latin typeface="Times New Roman" panose="02020603050405020304" pitchFamily="18" charset="0"/>
                <a:cs typeface="Times New Roman" panose="02020603050405020304" pitchFamily="18" charset="0"/>
              </a:rPr>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microcontrollers.DHT11 is a low-cost digital sensor for sensing temperature and humidity.  This sensor can be easily interfaced with any micro-controller such as Arduino, Raspberry Pi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to measure humidity and temperature instantaneously.</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5DE4308-7D30-47B7-A1C1-C18FB073E2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6603" y="0"/>
            <a:ext cx="6008915" cy="2948473"/>
          </a:xfrm>
          <a:prstGeom prst="rect">
            <a:avLst/>
          </a:prstGeom>
          <a:noFill/>
          <a:ln>
            <a:noFill/>
          </a:ln>
        </p:spPr>
      </p:pic>
      <p:sp>
        <p:nvSpPr>
          <p:cNvPr id="15" name="Rectangle 14">
            <a:extLst>
              <a:ext uri="{FF2B5EF4-FFF2-40B4-BE49-F238E27FC236}">
                <a16:creationId xmlns:a16="http://schemas.microsoft.com/office/drawing/2014/main" id="{DE301680-5C3E-439A-81A0-765C08A0CBE9}"/>
              </a:ext>
            </a:extLst>
          </p:cNvPr>
          <p:cNvSpPr/>
          <p:nvPr/>
        </p:nvSpPr>
        <p:spPr>
          <a:xfrm>
            <a:off x="0" y="3070666"/>
            <a:ext cx="7335518" cy="3505062"/>
          </a:xfrm>
          <a:prstGeom prst="rect">
            <a:avLst/>
          </a:prstGeom>
          <a:noFill/>
        </p:spPr>
        <p:txBody>
          <a:bodyPr wrap="square">
            <a:spAutoFit/>
          </a:bodyPr>
          <a:lstStyle/>
          <a:p>
            <a:pPr algn="just">
              <a:lnSpc>
                <a:spcPct val="150000"/>
              </a:lnSpc>
              <a:spcAft>
                <a:spcPts val="0"/>
              </a:spcAft>
            </a:pPr>
            <a:r>
              <a:rPr lang="en-US" sz="2400" b="1" dirty="0">
                <a:solidFill>
                  <a:srgbClr val="FF0000"/>
                </a:solidFill>
                <a:latin typeface="Times New Roman" panose="02020603050405020304" pitchFamily="18" charset="0"/>
                <a:ea typeface="Times New Roman" panose="02020603050405020304" pitchFamily="18" charset="0"/>
              </a:rPr>
              <a:t>DHT11 Specifications</a:t>
            </a:r>
            <a:endParaRPr lang="en-IN" sz="2400" b="1"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Voltage: 3.5V to 5.5V</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current: 0.3mA (measuring) 60uA (standby)</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Output: Serial data</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Temperature Range: 0°C to 50°C</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Humidity Range: 20% to 90%</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Resolution: Temperature and Humidity both are 16-bit</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Accuracy: ±1°C and ±1%</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878FD3-EAF2-42D9-B0E3-C9AAF9395C24}"/>
              </a:ext>
            </a:extLst>
          </p:cNvPr>
          <p:cNvSpPr>
            <a:spLocks noGrp="1"/>
          </p:cNvSpPr>
          <p:nvPr>
            <p:ph type="ctrTitle"/>
          </p:nvPr>
        </p:nvSpPr>
        <p:spPr>
          <a:xfrm>
            <a:off x="2559698" y="177282"/>
            <a:ext cx="5632579" cy="569166"/>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Heart beat pulse sensor Amped</a:t>
            </a:r>
          </a:p>
        </p:txBody>
      </p:sp>
      <p:sp>
        <p:nvSpPr>
          <p:cNvPr id="6" name="Subtitle 5">
            <a:extLst>
              <a:ext uri="{FF2B5EF4-FFF2-40B4-BE49-F238E27FC236}">
                <a16:creationId xmlns:a16="http://schemas.microsoft.com/office/drawing/2014/main" id="{C9A3E6D0-0756-479A-A4CE-386DD865AF9F}"/>
              </a:ext>
            </a:extLst>
          </p:cNvPr>
          <p:cNvSpPr>
            <a:spLocks noGrp="1"/>
          </p:cNvSpPr>
          <p:nvPr>
            <p:ph type="subTitle" idx="1"/>
          </p:nvPr>
        </p:nvSpPr>
        <p:spPr>
          <a:xfrm>
            <a:off x="158620" y="830424"/>
            <a:ext cx="8680580" cy="5850294"/>
          </a:xfrm>
        </p:spPr>
        <p:txBody>
          <a:bodyPr/>
          <a:lstStyle/>
          <a:p>
            <a:r>
              <a:rPr lang="en-US" dirty="0">
                <a:solidFill>
                  <a:schemeClr val="tx1"/>
                </a:solidFill>
                <a:latin typeface="Times New Roman" panose="02020603050405020304" pitchFamily="18" charset="0"/>
                <a:cs typeface="Times New Roman" panose="02020603050405020304" pitchFamily="18" charset="0"/>
              </a:rPr>
              <a:t>Heart rate pulse sensor amped is a such type of sensor which is mainly used for sensing heartbeat rate. Normally it is very difficult task to measure the exact heartbeat rate, but this have become so much easy with the help of this pulse sensor amped. If we talk about heartbeat, then heart beat is a periodic signal that is produced by any software or hardware system for giving intimation to normal of working of any system. For measuring this periodic intimation signal, so many sensors have been using currently in market but here we shell only talk about pulse sensor amped.</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5599C2D-F525-4ED4-A3AB-04785D12DC90}"/>
              </a:ext>
            </a:extLst>
          </p:cNvPr>
          <p:cNvGrpSpPr/>
          <p:nvPr/>
        </p:nvGrpSpPr>
        <p:grpSpPr>
          <a:xfrm>
            <a:off x="8345085" y="1076292"/>
            <a:ext cx="3688295" cy="2665284"/>
            <a:chOff x="-548507" y="477868"/>
            <a:chExt cx="11570449" cy="6357177"/>
          </a:xfrm>
        </p:grpSpPr>
        <p:sp>
          <p:nvSpPr>
            <p:cNvPr id="9" name="Freeform: Shape 8">
              <a:extLst>
                <a:ext uri="{FF2B5EF4-FFF2-40B4-BE49-F238E27FC236}">
                  <a16:creationId xmlns:a16="http://schemas.microsoft.com/office/drawing/2014/main" id="{0083C994-79E0-495F-9F2D-F48D5D096DA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D4D57C1-9FF2-4253-B40A-42E1CAB2175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704DC5-3C25-4DBB-8657-14C98F0C950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3E5000E-9935-4ADC-B67D-14B886F3DDB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6C89A51-CE0E-4E44-93E5-2852F904B9D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C9A97E69-A30B-4382-ACDA-96F32B72044D}"/>
                </a:ext>
              </a:extLst>
            </p:cNvPr>
            <p:cNvGrpSpPr/>
            <p:nvPr/>
          </p:nvGrpSpPr>
          <p:grpSpPr>
            <a:xfrm>
              <a:off x="1606" y="6382978"/>
              <a:ext cx="413937" cy="115242"/>
              <a:chOff x="5955" y="6353672"/>
              <a:chExt cx="413937" cy="115242"/>
            </a:xfrm>
          </p:grpSpPr>
          <p:sp>
            <p:nvSpPr>
              <p:cNvPr id="19" name="Rectangle: Rounded Corners 18">
                <a:extLst>
                  <a:ext uri="{FF2B5EF4-FFF2-40B4-BE49-F238E27FC236}">
                    <a16:creationId xmlns:a16="http://schemas.microsoft.com/office/drawing/2014/main" id="{EBA2EEA0-5924-4694-80A6-548046033D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D5DD26-2447-4FB6-A053-0428383213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DE6CA94-1CC5-41EC-97C0-2C9AD78E9663}"/>
                </a:ext>
              </a:extLst>
            </p:cNvPr>
            <p:cNvGrpSpPr/>
            <p:nvPr/>
          </p:nvGrpSpPr>
          <p:grpSpPr>
            <a:xfrm>
              <a:off x="9855291" y="6381600"/>
              <a:ext cx="885989" cy="115242"/>
              <a:chOff x="5955" y="6353672"/>
              <a:chExt cx="413937" cy="115242"/>
            </a:xfrm>
          </p:grpSpPr>
          <p:sp>
            <p:nvSpPr>
              <p:cNvPr id="17" name="Rectangle: Rounded Corners 16">
                <a:extLst>
                  <a:ext uri="{FF2B5EF4-FFF2-40B4-BE49-F238E27FC236}">
                    <a16:creationId xmlns:a16="http://schemas.microsoft.com/office/drawing/2014/main" id="{F98BD84C-C5BC-4D71-8DC4-641C804D721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9D0B3F9-02F0-4B99-A4DE-B927FDB19AF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DC51D56-7893-4575-BB6B-F64B01C346A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1" name="Picture 20">
            <a:extLst>
              <a:ext uri="{FF2B5EF4-FFF2-40B4-BE49-F238E27FC236}">
                <a16:creationId xmlns:a16="http://schemas.microsoft.com/office/drawing/2014/main" id="{AA06CC2B-F091-469B-BB40-9474430338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9826" y="1771618"/>
            <a:ext cx="1891554" cy="993495"/>
          </a:xfrm>
          <a:prstGeom prst="rect">
            <a:avLst/>
          </a:prstGeom>
          <a:noFill/>
          <a:ln>
            <a:noFill/>
          </a:ln>
        </p:spPr>
      </p:pic>
      <p:pic>
        <p:nvPicPr>
          <p:cNvPr id="22" name="Picture 21">
            <a:extLst>
              <a:ext uri="{FF2B5EF4-FFF2-40B4-BE49-F238E27FC236}">
                <a16:creationId xmlns:a16="http://schemas.microsoft.com/office/drawing/2014/main" id="{9D120A6A-7955-4860-B6C7-D0D290D94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4021494"/>
            <a:ext cx="5647458" cy="2836505"/>
          </a:xfrm>
          <a:prstGeom prst="rect">
            <a:avLst/>
          </a:prstGeom>
          <a:noFill/>
          <a:ln>
            <a:noFill/>
          </a:ln>
        </p:spPr>
      </p:pic>
      <p:grpSp>
        <p:nvGrpSpPr>
          <p:cNvPr id="23" name="Group 22">
            <a:extLst>
              <a:ext uri="{FF2B5EF4-FFF2-40B4-BE49-F238E27FC236}">
                <a16:creationId xmlns:a16="http://schemas.microsoft.com/office/drawing/2014/main" id="{A2B38CAF-8358-4F7A-BCEB-E2FCB9CE687C}"/>
              </a:ext>
            </a:extLst>
          </p:cNvPr>
          <p:cNvGrpSpPr/>
          <p:nvPr/>
        </p:nvGrpSpPr>
        <p:grpSpPr>
          <a:xfrm rot="5400000">
            <a:off x="7737691" y="2292719"/>
            <a:ext cx="2447595" cy="5905152"/>
            <a:chOff x="1" y="1321321"/>
            <a:chExt cx="2051719" cy="2469467"/>
          </a:xfrm>
        </p:grpSpPr>
        <p:sp>
          <p:nvSpPr>
            <p:cNvPr id="24" name="Rectangle 23">
              <a:extLst>
                <a:ext uri="{FF2B5EF4-FFF2-40B4-BE49-F238E27FC236}">
                  <a16:creationId xmlns:a16="http://schemas.microsoft.com/office/drawing/2014/main" id="{47CF2218-6E07-45CE-910E-B516AD6AE690}"/>
                </a:ext>
              </a:extLst>
            </p:cNvPr>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5" name="Rectangle 24">
              <a:extLst>
                <a:ext uri="{FF2B5EF4-FFF2-40B4-BE49-F238E27FC236}">
                  <a16:creationId xmlns:a16="http://schemas.microsoft.com/office/drawing/2014/main" id="{B5D0E66E-7B19-4809-9EEA-9C8DB72A5B88}"/>
                </a:ext>
              </a:extLst>
            </p:cNvPr>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srgbClr val="A0C458"/>
                </a:solidFill>
                <a:latin typeface="Arial"/>
              </a:endParaRPr>
            </a:p>
          </p:txBody>
        </p:sp>
        <p:sp>
          <p:nvSpPr>
            <p:cNvPr id="26" name="Rectangle 25">
              <a:extLst>
                <a:ext uri="{FF2B5EF4-FFF2-40B4-BE49-F238E27FC236}">
                  <a16:creationId xmlns:a16="http://schemas.microsoft.com/office/drawing/2014/main" id="{EE84465C-06F6-4614-83C8-2336FFAC3314}"/>
                </a:ext>
              </a:extLst>
            </p:cNvPr>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7" name="Rectangle 26">
              <a:extLst>
                <a:ext uri="{FF2B5EF4-FFF2-40B4-BE49-F238E27FC236}">
                  <a16:creationId xmlns:a16="http://schemas.microsoft.com/office/drawing/2014/main" id="{4439B2F4-E521-4C04-972E-59FCA6ABF179}"/>
                </a:ext>
              </a:extLst>
            </p:cNvPr>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Tree>
    <p:extLst>
      <p:ext uri="{BB962C8B-B14F-4D97-AF65-F5344CB8AC3E}">
        <p14:creationId xmlns:p14="http://schemas.microsoft.com/office/powerpoint/2010/main" val="95196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3" y="3228230"/>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3" y="413241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kumimoji="0" lang="en-US" sz="5400" b="1" i="0" u="none" strike="noStrike" kern="1200" cap="none" spc="0" normalizeH="0" baseline="0" noProof="0" dirty="0">
                <a:ln>
                  <a:noFill/>
                </a:ln>
                <a:solidFill>
                  <a:srgbClr val="FF0000"/>
                </a:solidFill>
                <a:effectLst/>
                <a:uLnTx/>
                <a:uFillTx/>
                <a:latin typeface="Arial"/>
                <a:cs typeface="+mn-cs"/>
              </a:rPr>
              <a:t>Software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295054" y="2269024"/>
            <a:ext cx="3823855"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Operating </a:t>
            </a:r>
            <a:r>
              <a:rPr kumimoji="0" lang="en-US" sz="2000" b="1" i="0" u="none" strike="noStrike" kern="1200" cap="none" spc="0" normalizeH="0" baseline="0" noProof="0" dirty="0" err="1">
                <a:ln>
                  <a:noFill/>
                </a:ln>
                <a:solidFill>
                  <a:srgbClr val="FF0000"/>
                </a:solidFill>
                <a:effectLst/>
                <a:uLnTx/>
                <a:uFillTx/>
                <a:latin typeface="Arial"/>
                <a:cs typeface="+mn-cs"/>
              </a:rPr>
              <a:t>System:Windows</a:t>
            </a:r>
            <a:r>
              <a:rPr kumimoji="0" lang="en-US" sz="2000" b="1" i="0" u="none" strike="noStrike" kern="1200" cap="none" spc="0" normalizeH="0" baseline="0" noProof="0" dirty="0">
                <a:ln>
                  <a:noFill/>
                </a:ln>
                <a:solidFill>
                  <a:srgbClr val="FF0000"/>
                </a:solidFill>
                <a:effectLst/>
                <a:uLnTx/>
                <a:uFillTx/>
                <a:latin typeface="Arial"/>
                <a:cs typeface="+mn-cs"/>
              </a:rPr>
              <a:t> 7</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456389" y="3261606"/>
            <a:ext cx="3178847"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Front </a:t>
            </a:r>
            <a:r>
              <a:rPr kumimoji="0" lang="en-US" sz="2000" b="1" i="0" u="none" strike="noStrike" kern="1200" cap="none" spc="0" normalizeH="0" baseline="0" noProof="0" dirty="0" err="1">
                <a:ln>
                  <a:noFill/>
                </a:ln>
                <a:solidFill>
                  <a:srgbClr val="FF0000"/>
                </a:solidFill>
                <a:effectLst/>
                <a:uLnTx/>
                <a:uFillTx/>
                <a:latin typeface="Arial"/>
                <a:cs typeface="+mn-cs"/>
              </a:rPr>
              <a:t>End:Arduino</a:t>
            </a:r>
            <a:r>
              <a:rPr kumimoji="0" lang="en-US" sz="2000" b="1" i="0" u="none" strike="noStrike" kern="1200" cap="none" spc="0" normalizeH="0" baseline="0" noProof="0" dirty="0">
                <a:ln>
                  <a:noFill/>
                </a:ln>
                <a:solidFill>
                  <a:srgbClr val="FF0000"/>
                </a:solidFill>
                <a:effectLst/>
                <a:uLnTx/>
                <a:uFillTx/>
                <a:latin typeface="Arial"/>
                <a:cs typeface="+mn-cs"/>
              </a:rPr>
              <a:t> IDE</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322826" y="4145749"/>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Server/</a:t>
            </a:r>
            <a:r>
              <a:rPr kumimoji="0" lang="en-US" sz="2000" b="1" i="0" u="none" strike="noStrike" kern="1200" cap="none" spc="0" normalizeH="0" baseline="0" noProof="0" dirty="0" err="1">
                <a:ln>
                  <a:noFill/>
                </a:ln>
                <a:solidFill>
                  <a:srgbClr val="FF0000"/>
                </a:solidFill>
                <a:effectLst/>
                <a:uLnTx/>
                <a:uFillTx/>
                <a:latin typeface="Arial"/>
                <a:cs typeface="+mn-cs"/>
              </a:rPr>
              <a:t>Database:Thingspeak</a:t>
            </a:r>
            <a:r>
              <a:rPr kumimoji="0" lang="en-US" sz="2000" b="1" i="0" u="none" strike="noStrike" kern="1200" cap="none" spc="0" normalizeH="0" baseline="0" noProof="0" dirty="0">
                <a:ln>
                  <a:noFill/>
                </a:ln>
                <a:solidFill>
                  <a:srgbClr val="FF0000"/>
                </a:solidFill>
                <a:effectLst/>
                <a:uLnTx/>
                <a:uFillTx/>
                <a:latin typeface="Arial"/>
                <a:cs typeface="+mn-cs"/>
              </a:rPr>
              <a:t> &amp; Blynk</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15524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D4CA6A-3F77-4BA4-A535-4437A711B728}"/>
              </a:ext>
            </a:extLst>
          </p:cNvPr>
          <p:cNvGrpSpPr/>
          <p:nvPr/>
        </p:nvGrpSpPr>
        <p:grpSpPr>
          <a:xfrm>
            <a:off x="149291" y="362303"/>
            <a:ext cx="11243388" cy="6047828"/>
            <a:chOff x="2010490" y="69385"/>
            <a:chExt cx="6067597" cy="3998426"/>
          </a:xfrm>
        </p:grpSpPr>
        <p:sp>
          <p:nvSpPr>
            <p:cNvPr id="6" name="Oval 50">
              <a:extLst>
                <a:ext uri="{FF2B5EF4-FFF2-40B4-BE49-F238E27FC236}">
                  <a16:creationId xmlns:a16="http://schemas.microsoft.com/office/drawing/2014/main" id="{B54CD870-B800-4361-AB24-DCFED9146489}"/>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E2D91311-5914-4E2E-A892-CFC19C4E1B97}"/>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95A12874-097C-44F9-8D6C-353258FBE9FC}"/>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9BC92C45-38CA-4B79-AA8D-0733EF05029E}"/>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3F0D0044-459C-456D-965C-5771F3B8E7A3}"/>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B9C64C7B-8323-4ED1-8F3B-36362907959C}"/>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DB15E2F1-5130-4E17-86DB-22AB90981C91}"/>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E1983F91-D079-4FC2-A539-5BD0F7205DCC}"/>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48748387-0AF9-44AA-B0C1-826D1415C5A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02B2B877-CB9B-4CD6-869E-ED607087D651}"/>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sp>
        <p:nvSpPr>
          <p:cNvPr id="17" name="Content Placeholder 16">
            <a:extLst>
              <a:ext uri="{FF2B5EF4-FFF2-40B4-BE49-F238E27FC236}">
                <a16:creationId xmlns:a16="http://schemas.microsoft.com/office/drawing/2014/main" id="{9D2FA75B-D737-4084-A064-47EE807DF4AD}"/>
              </a:ext>
            </a:extLst>
          </p:cNvPr>
          <p:cNvSpPr>
            <a:spLocks noGrp="1"/>
          </p:cNvSpPr>
          <p:nvPr>
            <p:ph idx="1"/>
          </p:nvPr>
        </p:nvSpPr>
        <p:spPr>
          <a:xfrm>
            <a:off x="46407" y="26403"/>
            <a:ext cx="7268269" cy="6831597"/>
          </a:xfrm>
          <a:pattFill prst="wdDnDiag">
            <a:fgClr>
              <a:srgbClr val="002060"/>
            </a:fgClr>
            <a:bgClr>
              <a:schemeClr val="bg1"/>
            </a:bgClr>
          </a:pattFill>
        </p:spPr>
        <p:txBody>
          <a:bodyPr/>
          <a:lstStyle/>
          <a:p>
            <a:pPr marL="0" lvl="0" indent="0" defTabSz="457200">
              <a:lnSpc>
                <a:spcPct val="100000"/>
              </a:lnSpc>
              <a:spcBef>
                <a:spcPts val="0"/>
              </a:spcBef>
              <a:buClrTx/>
              <a:buNone/>
            </a:pPr>
            <a:endParaRPr lang="en-US" sz="2800" b="1" u="sng" dirty="0">
              <a:solidFill>
                <a:srgbClr val="FFFF00"/>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ClrTx/>
              <a:buNone/>
            </a:pPr>
            <a:r>
              <a:rPr lang="en-US" sz="2800" b="1" u="sng" dirty="0">
                <a:solidFill>
                  <a:srgbClr val="FF0000"/>
                </a:solidFill>
                <a:latin typeface="Times New Roman" panose="02020603050405020304" pitchFamily="18" charset="0"/>
                <a:cs typeface="Times New Roman" panose="02020603050405020304" pitchFamily="18" charset="0"/>
              </a:rPr>
              <a:t> Arduino IDE</a:t>
            </a:r>
          </a:p>
          <a:p>
            <a:pPr marL="0" lvl="0" indent="0" defTabSz="457200">
              <a:lnSpc>
                <a:spcPct val="100000"/>
              </a:lnSpc>
              <a:spcBef>
                <a:spcPts val="0"/>
              </a:spcBef>
              <a:buClrTx/>
              <a:buNone/>
            </a:pPr>
            <a:endParaRPr lang="en-US" sz="2800" b="1" u="sng" dirty="0">
              <a:solidFill>
                <a:prstClr val="white"/>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ClrTx/>
              <a:buNone/>
            </a:pPr>
            <a:r>
              <a:rPr lang="en-US" sz="2800" b="1" dirty="0">
                <a:solidFill>
                  <a:prstClr val="white"/>
                </a:solidFill>
                <a:latin typeface="Times New Roman" panose="02020603050405020304" pitchFamily="18" charset="0"/>
                <a:cs typeface="Times New Roman" panose="02020603050405020304" pitchFamily="18" charset="0"/>
              </a:rPr>
              <a:t>			</a:t>
            </a:r>
            <a:r>
              <a:rPr lang="en-IN" sz="2800" dirty="0">
                <a:solidFill>
                  <a:prstClr val="white"/>
                </a:solidFill>
                <a:latin typeface="Times New Roman" panose="02020603050405020304" pitchFamily="18" charset="0"/>
                <a:cs typeface="Times New Roman" panose="02020603050405020304" pitchFamily="18" charset="0"/>
              </a:rPr>
              <a:t>Arduino is an open-source electronics platform based on easy-to-use hardware and software. The Arduino Integrated Development Environment (IDE) is a cross-platform application   that is written in functions from C and C++. It is used to write and upload programs to Arduino compatible boards, but also, with the help of 3rd party cores, other vendor development boards.</a:t>
            </a:r>
          </a:p>
          <a:p>
            <a:endParaRPr lang="en-IN" dirty="0"/>
          </a:p>
        </p:txBody>
      </p:sp>
      <p:sp>
        <p:nvSpPr>
          <p:cNvPr id="20" name="Text Placeholder 19">
            <a:extLst>
              <a:ext uri="{FF2B5EF4-FFF2-40B4-BE49-F238E27FC236}">
                <a16:creationId xmlns:a16="http://schemas.microsoft.com/office/drawing/2014/main" id="{1BC3B5D8-32A6-4F28-88FC-B619697DFF61}"/>
              </a:ext>
            </a:extLst>
          </p:cNvPr>
          <p:cNvSpPr>
            <a:spLocks noGrp="1"/>
          </p:cNvSpPr>
          <p:nvPr>
            <p:ph type="body" sz="half" idx="2"/>
          </p:nvPr>
        </p:nvSpPr>
        <p:spPr>
          <a:xfrm>
            <a:off x="7433117" y="214603"/>
            <a:ext cx="4565529" cy="6531429"/>
          </a:xfrm>
        </p:spPr>
        <p:txBody>
          <a:bodyPr/>
          <a:lstStyle/>
          <a:p>
            <a:endParaRPr lang="en-IN" dirty="0"/>
          </a:p>
        </p:txBody>
      </p:sp>
      <p:pic>
        <p:nvPicPr>
          <p:cNvPr id="21" name="Content Placeholder 75">
            <a:extLst>
              <a:ext uri="{FF2B5EF4-FFF2-40B4-BE49-F238E27FC236}">
                <a16:creationId xmlns:a16="http://schemas.microsoft.com/office/drawing/2014/main" id="{2AA55ECA-6275-4595-844E-37C8B998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954" y="214603"/>
            <a:ext cx="4753638" cy="6531428"/>
          </a:xfrm>
          <a:prstGeom prst="rect">
            <a:avLst/>
          </a:prstGeom>
        </p:spPr>
      </p:pic>
    </p:spTree>
    <p:extLst>
      <p:ext uri="{BB962C8B-B14F-4D97-AF65-F5344CB8AC3E}">
        <p14:creationId xmlns:p14="http://schemas.microsoft.com/office/powerpoint/2010/main" val="39022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8372669" y="298578"/>
            <a:ext cx="3103984" cy="662477"/>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139996" y="3064166"/>
            <a:ext cx="7828347" cy="3523246"/>
          </a:xfrm>
        </p:spPr>
        <p:txBody>
          <a:bodyPr>
            <a:normAutofit fontScale="40000" lnSpcReduction="20000"/>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6700" b="1" dirty="0">
                <a:solidFill>
                  <a:srgbClr val="FF0000"/>
                </a:solidFill>
                <a:latin typeface="Times New Roman" panose="02020603050405020304" pitchFamily="18" charset="0"/>
                <a:cs typeface="Times New Roman" panose="02020603050405020304" pitchFamily="18" charset="0"/>
              </a:rPr>
              <a:t>Thingspeak key Features:</a:t>
            </a:r>
          </a:p>
          <a:p>
            <a:pPr algn="just"/>
            <a:endParaRPr lang="en-IN" sz="4000" dirty="0">
              <a:solidFill>
                <a:srgbClr val="FF0000"/>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Run your IoT analytics automatically based on schedules or events</a:t>
            </a:r>
            <a:r>
              <a:rPr lang="en-IN" sz="5100" dirty="0">
                <a:solidFill>
                  <a:schemeClr val="tx1"/>
                </a:solidFill>
                <a:latin typeface="Times New Roman" panose="02020603050405020304" pitchFamily="18" charset="0"/>
                <a:cs typeface="Times New Roman" panose="02020603050405020304" pitchFamily="18" charset="0"/>
              </a:rPr>
              <a:t>.</a:t>
            </a:r>
          </a:p>
          <a:p>
            <a:endParaRPr lang="en-IN" dirty="0"/>
          </a:p>
        </p:txBody>
      </p:sp>
      <p:pic>
        <p:nvPicPr>
          <p:cNvPr id="6" name="Picture Placeholder 8">
            <a:extLst>
              <a:ext uri="{FF2B5EF4-FFF2-40B4-BE49-F238E27FC236}">
                <a16:creationId xmlns:a16="http://schemas.microsoft.com/office/drawing/2014/main" id="{98AFE35E-CD0B-44F0-BE38-7737930CB4B7}"/>
              </a:ext>
            </a:extLst>
          </p:cNvPr>
          <p:cNvPicPr>
            <a:picLocks noChangeAspect="1"/>
          </p:cNvPicPr>
          <p:nvPr/>
        </p:nvPicPr>
        <p:blipFill>
          <a:blip r:embed="rId2">
            <a:extLst>
              <a:ext uri="{28A0092B-C50C-407E-A947-70E740481C1C}">
                <a14:useLocalDpi xmlns:a14="http://schemas.microsoft.com/office/drawing/2010/main" val="0"/>
              </a:ext>
            </a:extLst>
          </a:blip>
          <a:srcRect t="17991" b="17991"/>
          <a:stretch>
            <a:fillRect/>
          </a:stretch>
        </p:blipFill>
        <p:spPr>
          <a:xfrm>
            <a:off x="7968342" y="4755746"/>
            <a:ext cx="4083662" cy="1902469"/>
          </a:xfrm>
          <a:prstGeom prst="rect">
            <a:avLst/>
          </a:prstGeom>
          <a:solidFill>
            <a:schemeClr val="accent2"/>
          </a:solidFill>
        </p:spPr>
      </p:pic>
      <p:pic>
        <p:nvPicPr>
          <p:cNvPr id="8" name="Picture Placeholder 1">
            <a:extLst>
              <a:ext uri="{FF2B5EF4-FFF2-40B4-BE49-F238E27FC236}">
                <a16:creationId xmlns:a16="http://schemas.microsoft.com/office/drawing/2014/main" id="{911B3814-965C-4AF8-9ABC-8599E83631D7}"/>
              </a:ext>
            </a:extLst>
          </p:cNvPr>
          <p:cNvPicPr>
            <a:picLocks noChangeAspect="1"/>
          </p:cNvPicPr>
          <p:nvPr/>
        </p:nvPicPr>
        <p:blipFill>
          <a:blip r:embed="rId3">
            <a:extLst>
              <a:ext uri="{28A0092B-C50C-407E-A947-70E740481C1C}">
                <a14:useLocalDpi xmlns:a14="http://schemas.microsoft.com/office/drawing/2010/main" val="0"/>
              </a:ext>
            </a:extLst>
          </a:blip>
          <a:srcRect t="17477" b="17477"/>
          <a:stretch>
            <a:fillRect/>
          </a:stretch>
        </p:blipFill>
        <p:spPr>
          <a:xfrm>
            <a:off x="139996" y="113043"/>
            <a:ext cx="7436461" cy="2880320"/>
          </a:xfrm>
          <a:prstGeom prst="rect">
            <a:avLst/>
          </a:prstGeom>
        </p:spPr>
      </p:pic>
      <p:sp>
        <p:nvSpPr>
          <p:cNvPr id="3" name="Rectangle 2">
            <a:extLst>
              <a:ext uri="{FF2B5EF4-FFF2-40B4-BE49-F238E27FC236}">
                <a16:creationId xmlns:a16="http://schemas.microsoft.com/office/drawing/2014/main" id="{5AF3BF0D-C237-42F4-AE1C-C2CA28E968CB}"/>
              </a:ext>
            </a:extLst>
          </p:cNvPr>
          <p:cNvSpPr/>
          <p:nvPr/>
        </p:nvSpPr>
        <p:spPr>
          <a:xfrm>
            <a:off x="7968342" y="1195979"/>
            <a:ext cx="3904859" cy="3416320"/>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Thingspeak provides instant visualizations of data posted by your devices to Thingspeak</a:t>
            </a:r>
            <a:r>
              <a:rPr lang="en-IN"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lgCheck">
          <a:fgClr>
            <a:schemeClr val="tx2">
              <a:lumMod val="25000"/>
            </a:schemeClr>
          </a:fgClr>
          <a:bgClr>
            <a:schemeClr val="bg1"/>
          </a:bgClr>
        </a:pattFill>
        <a:effectLst/>
      </p:bgPr>
    </p:bg>
    <p:spTree>
      <p:nvGrpSpPr>
        <p:cNvPr id="1" name=""/>
        <p:cNvGrpSpPr/>
        <p:nvPr/>
      </p:nvGrpSpPr>
      <p:grpSpPr>
        <a:xfrm>
          <a:off x="0" y="0"/>
          <a:ext cx="0" cy="0"/>
          <a:chOff x="0" y="0"/>
          <a:chExt cx="0" cy="0"/>
        </a:xfrm>
      </p:grpSpPr>
      <p:pic>
        <p:nvPicPr>
          <p:cNvPr id="4"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0611BA8A-A884-4ECA-AFE5-2E3C25D4CA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49861"/>
            <a:ext cx="12191999" cy="6858000"/>
          </a:xfrm>
          <a:prstGeom prst="rect">
            <a:avLst/>
          </a:prstGeom>
        </p:spPr>
      </p:pic>
      <p:sp>
        <p:nvSpPr>
          <p:cNvPr id="7" name="Rectangle 6">
            <a:extLst>
              <a:ext uri="{FF2B5EF4-FFF2-40B4-BE49-F238E27FC236}">
                <a16:creationId xmlns:a16="http://schemas.microsoft.com/office/drawing/2014/main" id="{EA1CB0FF-9953-4A66-A2AA-D3D71D466CF5}"/>
              </a:ext>
              <a:ext uri="{C183D7F6-B498-43B3-948B-1728B52AA6E4}">
                <adec:decorative xmlns:adec="http://schemas.microsoft.com/office/drawing/2017/decorative" val="1"/>
              </a:ext>
            </a:extLst>
          </p:cNvPr>
          <p:cNvSpPr/>
          <p:nvPr/>
        </p:nvSpPr>
        <p:spPr bwMode="invGray">
          <a:xfrm rot="5400000">
            <a:off x="4975062" y="871676"/>
            <a:ext cx="6186194"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9" name="Rectangle 8">
            <a:extLst>
              <a:ext uri="{FF2B5EF4-FFF2-40B4-BE49-F238E27FC236}">
                <a16:creationId xmlns:a16="http://schemas.microsoft.com/office/drawing/2014/main" id="{6340DE52-8EE5-448C-BB98-84C45AF53992}"/>
              </a:ext>
            </a:extLst>
          </p:cNvPr>
          <p:cNvSpPr/>
          <p:nvPr/>
        </p:nvSpPr>
        <p:spPr>
          <a:xfrm>
            <a:off x="5980341" y="1274654"/>
            <a:ext cx="4388499" cy="5262979"/>
          </a:xfrm>
          <a:prstGeom prst="rect">
            <a:avLst/>
          </a:prstGeom>
        </p:spPr>
        <p:txBody>
          <a:bodyPr wrap="square">
            <a:spAutoFit/>
          </a:bodyPr>
          <a:lstStyle/>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Existing System and drawbacks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Proposed System and advantages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Block Diagram</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Steps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E6A358A-8D40-4745-BF6A-81EC9247F7C9}"/>
              </a:ext>
            </a:extLst>
          </p:cNvPr>
          <p:cNvSpPr/>
          <p:nvPr/>
        </p:nvSpPr>
        <p:spPr>
          <a:xfrm>
            <a:off x="952846" y="2507215"/>
            <a:ext cx="3170996"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endParaRPr lang="en-IN" sz="2800" b="1" dirty="0"/>
          </a:p>
        </p:txBody>
      </p:sp>
    </p:spTree>
    <p:extLst>
      <p:ext uri="{BB962C8B-B14F-4D97-AF65-F5344CB8AC3E}">
        <p14:creationId xmlns:p14="http://schemas.microsoft.com/office/powerpoint/2010/main" val="1961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7009003" y="19414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6748943" y="704676"/>
            <a:ext cx="5052970" cy="3640822"/>
          </a:xfrm>
        </p:spPr>
        <p:txBody>
          <a:bodyPr>
            <a:normAutofit fontScale="85000" lnSpcReduction="20000"/>
          </a:bodyPr>
          <a:lstStyle/>
          <a:p>
            <a:pPr lvl="0" algn="just">
              <a:lnSpc>
                <a:spcPct val="150000"/>
              </a:lnSpc>
            </a:pPr>
            <a:r>
              <a:rPr lang="en-IN" sz="2600" b="1" dirty="0">
                <a:solidFill>
                  <a:srgbClr val="FFFF00"/>
                </a:solidFill>
                <a:latin typeface="Times New Roman" panose="02020603050405020304" pitchFamily="18" charset="0"/>
                <a:cs typeface="Times New Roman" panose="02020603050405020304" pitchFamily="18" charset="0"/>
              </a:rPr>
              <a:t>Open Source Android App (Blynk)-:</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pPr>
            <a:endParaRPr lang="en-IN" dirty="0"/>
          </a:p>
        </p:txBody>
      </p:sp>
      <p:pic>
        <p:nvPicPr>
          <p:cNvPr id="3" name="Picture 2">
            <a:extLst>
              <a:ext uri="{FF2B5EF4-FFF2-40B4-BE49-F238E27FC236}">
                <a16:creationId xmlns:a16="http://schemas.microsoft.com/office/drawing/2014/main" id="{F8A1FED7-30BD-441C-A3ED-91BD5885DCB5}"/>
              </a:ext>
            </a:extLst>
          </p:cNvPr>
          <p:cNvPicPr>
            <a:picLocks noChangeAspect="1"/>
          </p:cNvPicPr>
          <p:nvPr/>
        </p:nvPicPr>
        <p:blipFill>
          <a:blip r:embed="rId2"/>
          <a:stretch>
            <a:fillRect/>
          </a:stretch>
        </p:blipFill>
        <p:spPr>
          <a:xfrm>
            <a:off x="0" y="0"/>
            <a:ext cx="6577102" cy="3791144"/>
          </a:xfrm>
          <a:prstGeom prst="rect">
            <a:avLst/>
          </a:prstGeom>
        </p:spPr>
      </p:pic>
      <p:pic>
        <p:nvPicPr>
          <p:cNvPr id="7" name="Picture 6">
            <a:extLst>
              <a:ext uri="{FF2B5EF4-FFF2-40B4-BE49-F238E27FC236}">
                <a16:creationId xmlns:a16="http://schemas.microsoft.com/office/drawing/2014/main" id="{D6611528-432D-420A-9284-D8E414E0ADFD}"/>
              </a:ext>
            </a:extLst>
          </p:cNvPr>
          <p:cNvPicPr>
            <a:picLocks noChangeAspect="1"/>
          </p:cNvPicPr>
          <p:nvPr/>
        </p:nvPicPr>
        <p:blipFill>
          <a:blip r:embed="rId3"/>
          <a:stretch>
            <a:fillRect/>
          </a:stretch>
        </p:blipFill>
        <p:spPr>
          <a:xfrm>
            <a:off x="7623110" y="4042298"/>
            <a:ext cx="4568890" cy="2815702"/>
          </a:xfrm>
          <a:prstGeom prst="rect">
            <a:avLst/>
          </a:prstGeom>
        </p:spPr>
      </p:pic>
      <p:sp>
        <p:nvSpPr>
          <p:cNvPr id="8" name="Rectangle 7">
            <a:extLst>
              <a:ext uri="{FF2B5EF4-FFF2-40B4-BE49-F238E27FC236}">
                <a16:creationId xmlns:a16="http://schemas.microsoft.com/office/drawing/2014/main" id="{0507EF4C-4DD3-4326-AD05-BDE7EDA55B70}"/>
              </a:ext>
            </a:extLst>
          </p:cNvPr>
          <p:cNvSpPr/>
          <p:nvPr/>
        </p:nvSpPr>
        <p:spPr>
          <a:xfrm>
            <a:off x="345346" y="3791144"/>
            <a:ext cx="6096000" cy="2241960"/>
          </a:xfrm>
          <a:prstGeom prst="rect">
            <a:avLst/>
          </a:prstGeom>
        </p:spPr>
        <p:txBody>
          <a:bodyPr>
            <a:spAutoFit/>
          </a:bodyPr>
          <a:lstStyle/>
          <a:p>
            <a:pPr algn="just">
              <a:lnSpc>
                <a:spcPct val="150000"/>
              </a:lnSpc>
            </a:pPr>
            <a:r>
              <a:rPr lang="en-IN" sz="2400" b="1" dirty="0">
                <a:solidFill>
                  <a:srgbClr val="FFFF00"/>
                </a:solidFill>
                <a:latin typeface="Times New Roman" panose="02020603050405020304" pitchFamily="18" charset="0"/>
                <a:cs typeface="Times New Roman" panose="02020603050405020304" pitchFamily="18" charset="0"/>
              </a:rPr>
              <a:t>Blynk Libraries</a:t>
            </a:r>
            <a:r>
              <a:rPr lang="en-IN" sz="24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r>
              <a:rPr lang="en-IN"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C6D8-1439-462D-9828-E71753E1F268}"/>
              </a:ext>
            </a:extLst>
          </p:cNvPr>
          <p:cNvSpPr>
            <a:spLocks noGrp="1"/>
          </p:cNvSpPr>
          <p:nvPr>
            <p:ph type="title"/>
          </p:nvPr>
        </p:nvSpPr>
        <p:spPr>
          <a:xfrm>
            <a:off x="220825" y="-172667"/>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            Final Product</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879411-771F-4302-887C-713F6C0EF398}"/>
              </a:ext>
            </a:extLst>
          </p:cNvPr>
          <p:cNvPicPr>
            <a:picLocks noGrp="1" noChangeAspect="1"/>
          </p:cNvPicPr>
          <p:nvPr>
            <p:ph idx="1"/>
          </p:nvPr>
        </p:nvPicPr>
        <p:blipFill>
          <a:blip r:embed="rId2"/>
          <a:stretch>
            <a:fillRect/>
          </a:stretch>
        </p:blipFill>
        <p:spPr>
          <a:xfrm>
            <a:off x="0" y="1176529"/>
            <a:ext cx="6242179" cy="5681471"/>
          </a:xfrm>
        </p:spPr>
      </p:pic>
      <p:sp>
        <p:nvSpPr>
          <p:cNvPr id="6" name="Rectangle 5">
            <a:extLst>
              <a:ext uri="{FF2B5EF4-FFF2-40B4-BE49-F238E27FC236}">
                <a16:creationId xmlns:a16="http://schemas.microsoft.com/office/drawing/2014/main" id="{63B3680F-E8EB-4AB7-8FD0-C486ED7A9478}"/>
              </a:ext>
            </a:extLst>
          </p:cNvPr>
          <p:cNvSpPr/>
          <p:nvPr/>
        </p:nvSpPr>
        <p:spPr>
          <a:xfrm>
            <a:off x="6335485" y="362303"/>
            <a:ext cx="5635690" cy="489364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Description</a:t>
            </a:r>
          </a:p>
          <a:p>
            <a:endParaRPr lang="en-US"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rPr>
              <a:t>This screenshot shows the final product. Wrist band with all its components are fixed on to a suitable box for case of convenience of operation. In addition, output of sensors fixed on the two fingers (Temperature sensor, Heart beat pulse sensor) are also integrated with this. LED and Buzzer is also these to indicate up normal readings</a:t>
            </a:r>
            <a:endParaRPr lang="en-IN" sz="2400" b="1" dirty="0"/>
          </a:p>
        </p:txBody>
      </p:sp>
    </p:spTree>
    <p:extLst>
      <p:ext uri="{BB962C8B-B14F-4D97-AF65-F5344CB8AC3E}">
        <p14:creationId xmlns:p14="http://schemas.microsoft.com/office/powerpoint/2010/main" val="131631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2467675" y="410547"/>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198454" y="1150445"/>
            <a:ext cx="7485775" cy="5558264"/>
          </a:xfrm>
        </p:spPr>
        <p:txBody>
          <a:bodyPr>
            <a:normAutofit fontScale="25000" lnSpcReduction="20000"/>
          </a:bodyPr>
          <a:lstStyle/>
          <a:p>
            <a:pPr algn="ctr">
              <a:lnSpc>
                <a:spcPct val="120000"/>
              </a:lnSpc>
            </a:pPr>
            <a:r>
              <a:rPr lang="en-US" sz="7200" b="1" dirty="0">
                <a:solidFill>
                  <a:schemeClr val="tx2"/>
                </a:solidFill>
                <a:latin typeface="Times New Roman" panose="02020603050405020304" pitchFamily="18" charset="0"/>
                <a:cs typeface="Times New Roman" panose="02020603050405020304" pitchFamily="18" charset="0"/>
              </a:rPr>
              <a:t> IOT based BSN-CARE healthcare system is undoubtedly going to revolutionize the existing conventional healthcare practices of the world.</a:t>
            </a:r>
          </a:p>
          <a:p>
            <a:pPr algn="ctr">
              <a:lnSpc>
                <a:spcPct val="120000"/>
              </a:lnSpc>
            </a:pPr>
            <a:r>
              <a:rPr lang="en-US" sz="7200" b="1" dirty="0">
                <a:solidFill>
                  <a:schemeClr val="tx2"/>
                </a:solidFill>
                <a:latin typeface="Times New Roman" panose="02020603050405020304" pitchFamily="18" charset="0"/>
                <a:cs typeface="Times New Roman" panose="02020603050405020304" pitchFamily="18" charset="0"/>
              </a:rPr>
              <a:t>Formation of long queues in hospitals and in front of renowned doctors for specialist consultation etc. will soon be a thing of the past. Modern IOT based BSN healthcare system envisages provision of quality and timely healthcare at your door step based on data received on real time at the exclusive healthcare network.</a:t>
            </a:r>
          </a:p>
          <a:p>
            <a:pPr algn="ctr">
              <a:lnSpc>
                <a:spcPct val="120000"/>
              </a:lnSpc>
            </a:pPr>
            <a:r>
              <a:rPr lang="en-US" sz="7200" b="1" dirty="0">
                <a:solidFill>
                  <a:schemeClr val="tx2"/>
                </a:solidFill>
                <a:latin typeface="Times New Roman" panose="02020603050405020304" pitchFamily="18" charset="0"/>
                <a:cs typeface="Times New Roman" panose="02020603050405020304" pitchFamily="18" charset="0"/>
              </a:rPr>
              <a:t>More over global consultation of expert renowned specialist doctors will be just a click away when fully developed worldwide.</a:t>
            </a:r>
          </a:p>
          <a:p>
            <a:pPr algn="ctr">
              <a:lnSpc>
                <a:spcPct val="120000"/>
              </a:lnSpc>
            </a:pPr>
            <a:r>
              <a:rPr lang="en-IN" sz="7200" b="1" dirty="0">
                <a:solidFill>
                  <a:schemeClr val="tx1"/>
                </a:solidFill>
                <a:latin typeface="Times New Roman" panose="02020603050405020304" pitchFamily="18" charset="0"/>
                <a:cs typeface="Times New Roman" panose="02020603050405020304" pitchFamily="18" charset="0"/>
              </a:rPr>
              <a:t>Further BSN healthcare will be a boon to slum dwellers as quality and affordable treatment can be provided to them on real time at their door step.</a:t>
            </a:r>
          </a:p>
          <a:p>
            <a:pPr algn="ctr">
              <a:lnSpc>
                <a:spcPct val="120000"/>
              </a:lnSpc>
            </a:pPr>
            <a:r>
              <a:rPr lang="en-IN" sz="7200" b="1" dirty="0">
                <a:solidFill>
                  <a:schemeClr val="tx1"/>
                </a:solidFill>
                <a:latin typeface="Times New Roman" panose="02020603050405020304" pitchFamily="18" charset="0"/>
                <a:cs typeface="Times New Roman" panose="02020603050405020304" pitchFamily="18" charset="0"/>
              </a:rPr>
              <a:t>BSN healthcare is the ideal way of treatment for all during spread of pandemic like corona virus.</a:t>
            </a:r>
          </a:p>
          <a:p>
            <a:pPr algn="ctr"/>
            <a:r>
              <a:rPr lang="en-IN" sz="7200"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7768205" y="0"/>
            <a:ext cx="4423795" cy="6857999"/>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940436" y="330853"/>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144353" y="1658025"/>
            <a:ext cx="7049549" cy="5610522"/>
          </a:xfrm>
        </p:spPr>
        <p:txBody>
          <a:bodyPr>
            <a:normAutofit/>
          </a:bodyPr>
          <a:lstStyle/>
          <a:p>
            <a:pPr lvl="0" algn="just"/>
            <a:r>
              <a:rPr lang="en-IN" b="1"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 Body sensors in due course of time will be employing most modern technologies to minimise or make the radiations negligible. Since internet and mobile network has conquered the whole world making the whole world a global village IOT based BSN healthcare can be extended to benefit the whole global population. IOT based BSN healthcare will revolutise the field of medical care in due course of time benefitting the whole world. Once fully developed and fully integrated consultation of an expert specialist anywhere in the world will be just a click away from you.  </a:t>
            </a:r>
          </a:p>
          <a:p>
            <a:pPr algn="ctr"/>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193902" y="1"/>
            <a:ext cx="4998098" cy="6858000"/>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C51B-6B8D-46B4-9EDD-5DF922519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51C6A-B8FB-4207-9F61-1BDF4185FCAD}"/>
              </a:ext>
            </a:extLst>
          </p:cNvPr>
          <p:cNvSpPr>
            <a:spLocks noGrp="1"/>
          </p:cNvSpPr>
          <p:nvPr>
            <p:ph idx="1"/>
          </p:nvPr>
        </p:nvSpPr>
        <p:spPr/>
        <p:txBody>
          <a:bodyPr/>
          <a:lstStyle/>
          <a:p>
            <a:endParaRPr lang="en-IN"/>
          </a:p>
        </p:txBody>
      </p:sp>
      <p:pic>
        <p:nvPicPr>
          <p:cNvPr id="4"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2033E0F8-2E6E-4217-8569-F103B5D37818}"/>
              </a:ext>
            </a:extLst>
          </p:cNvPr>
          <p:cNvPicPr>
            <a:picLocks noChangeAspect="1"/>
          </p:cNvPicPr>
          <p:nvPr/>
        </p:nvPicPr>
        <p:blipFill>
          <a:blip r:embed="rId2" cstate="screen">
            <a:extLst>
              <a:ext uri="{28A0092B-C50C-407E-A947-70E740481C1C}">
                <a14:useLocalDpi xmlns:a14="http://schemas.microsoft.com/office/drawing/2010/main"/>
              </a:ext>
            </a:extLst>
          </a:blip>
          <a:srcRect l="62" r="62"/>
          <a:stretch>
            <a:fillRect/>
          </a:stretch>
        </p:blipFill>
        <p:spPr>
          <a:xfrm>
            <a:off x="-620784" y="0"/>
            <a:ext cx="12812784" cy="6858000"/>
          </a:xfrm>
          <a:prstGeom prst="rect">
            <a:avLst/>
          </a:prstGeom>
        </p:spPr>
      </p:pic>
      <p:sp>
        <p:nvSpPr>
          <p:cNvPr id="5" name="Rectangle 4">
            <a:extLst>
              <a:ext uri="{FF2B5EF4-FFF2-40B4-BE49-F238E27FC236}">
                <a16:creationId xmlns:a16="http://schemas.microsoft.com/office/drawing/2014/main" id="{154AA29D-6796-42F8-A5CA-8F1BDB96C728}"/>
              </a:ext>
              <a:ext uri="{C183D7F6-B498-43B3-948B-1728B52AA6E4}">
                <adec:decorative xmlns:adec="http://schemas.microsoft.com/office/drawing/2017/decorative" val="1"/>
              </a:ext>
            </a:extLst>
          </p:cNvPr>
          <p:cNvSpPr/>
          <p:nvPr/>
        </p:nvSpPr>
        <p:spPr bwMode="invGray">
          <a:xfrm rot="5400000">
            <a:off x="5846928" y="512929"/>
            <a:ext cx="6858000" cy="5832141"/>
          </a:xfrm>
          <a:prstGeom prst="rect">
            <a:avLst/>
          </a:prstGeom>
          <a:solidFill>
            <a:sysClr val="windowText" lastClr="000000">
              <a:alpha val="7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7" name="Title 2">
            <a:extLst>
              <a:ext uri="{FF2B5EF4-FFF2-40B4-BE49-F238E27FC236}">
                <a16:creationId xmlns:a16="http://schemas.microsoft.com/office/drawing/2014/main" id="{3C6E9B6F-E6AD-417B-9436-E8197760CEA0}"/>
              </a:ext>
            </a:extLst>
          </p:cNvPr>
          <p:cNvSpPr txBox="1">
            <a:spLocks/>
          </p:cNvSpPr>
          <p:nvPr/>
        </p:nvSpPr>
        <p:spPr>
          <a:xfrm>
            <a:off x="8626637" y="2198396"/>
            <a:ext cx="2679449" cy="1870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4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8578" y="572654"/>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sz="2600" b="1" dirty="0">
                <a:latin typeface="Times New Roman" panose="02020603050405020304" pitchFamily="18" charset="0"/>
                <a:cs typeface="Times New Roman" panose="02020603050405020304" pitchFamily="18" charset="0"/>
              </a:rPr>
              <a:t>               Internal Guide:Prof. Anjana J </a:t>
            </a:r>
          </a:p>
          <a:p>
            <a:endParaRPr lang="en-US" sz="2600" b="1" dirty="0">
              <a:latin typeface="Times New Roman" panose="02020603050405020304" pitchFamily="18" charset="0"/>
              <a:cs typeface="Times New Roman" panose="02020603050405020304" pitchFamily="18" charset="0"/>
            </a:endParaRPr>
          </a:p>
          <a:p>
            <a:endParaRPr lang="en-US" dirty="0"/>
          </a:p>
          <a:p>
            <a:r>
              <a:rPr lang="en-US" dirty="0"/>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                                                                         Submitted By</a:t>
            </a:r>
          </a:p>
          <a:p>
            <a:r>
              <a:rPr lang="en-US" sz="2600" b="1" dirty="0">
                <a:latin typeface="Times New Roman" panose="02020603050405020304" pitchFamily="18" charset="0"/>
                <a:cs typeface="Times New Roman" panose="02020603050405020304" pitchFamily="18" charset="0"/>
              </a:rPr>
              <a:t>                                                                            Lekshmi S R</a:t>
            </a:r>
          </a:p>
          <a:p>
            <a:r>
              <a:rPr lang="en-US" sz="2600" b="1" dirty="0">
                <a:latin typeface="Times New Roman" panose="02020603050405020304" pitchFamily="18" charset="0"/>
                <a:cs typeface="Times New Roman" panose="02020603050405020304" pitchFamily="18" charset="0"/>
              </a:rPr>
              <a:t>                                                                            LLMC17MCA020</a:t>
            </a:r>
          </a:p>
          <a:p>
            <a:r>
              <a:rPr lang="en-US" sz="2600" b="1"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382139" y="0"/>
            <a:ext cx="5809861"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258803" y="1586204"/>
            <a:ext cx="8129573" cy="5196466"/>
          </a:xfrm>
        </p:spPr>
        <p:txBody>
          <a:bodyPr>
            <a:normAutofit/>
          </a:bodyPr>
          <a:lstStyle/>
          <a:p>
            <a:pPr marL="342900" indent="-342900" algn="ctr">
              <a:lnSpc>
                <a:spcPct val="110000"/>
              </a:lnSpc>
              <a:buFont typeface="Arial" panose="020B0604020202020204" pitchFamily="34" charset="0"/>
              <a:buChar char="•"/>
            </a:pPr>
            <a:r>
              <a:rPr lang="en-US" b="1"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 Recent research indicates that about 80% of aged people above the age of 65 are suffering from at least one chronic life style  disease.</a:t>
            </a:r>
          </a:p>
          <a:p>
            <a:pPr marL="342900" indent="-342900" algn="ctr">
              <a:lnSpc>
                <a:spcPct val="110000"/>
              </a:lnSpc>
              <a:buFont typeface="Arial" panose="020B0604020202020204" pitchFamily="34" charset="0"/>
              <a:buChar char="•"/>
            </a:pPr>
            <a:r>
              <a:rPr lang="en-US" b="1"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 The proposed modern IOT based BSN care envisages provision of affordable and timely healthcare at their door step and thus improving the quality of life.</a:t>
            </a:r>
            <a:endParaRPr lang="en-IN" b="1"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192278" y="391886"/>
            <a:ext cx="4096137" cy="5775649"/>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8C79-BCF8-4075-B15F-D440914E69CA}"/>
              </a:ext>
            </a:extLst>
          </p:cNvPr>
          <p:cNvSpPr>
            <a:spLocks noGrp="1"/>
          </p:cNvSpPr>
          <p:nvPr>
            <p:ph type="title"/>
          </p:nvPr>
        </p:nvSpPr>
        <p:spPr>
          <a:xfrm>
            <a:off x="1909650" y="47361"/>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OBJECTIVES &amp;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363DF-AEB1-4AE3-87AC-0C4565DBBD89}"/>
              </a:ext>
            </a:extLst>
          </p:cNvPr>
          <p:cNvSpPr>
            <a:spLocks noGrp="1"/>
          </p:cNvSpPr>
          <p:nvPr>
            <p:ph idx="1"/>
          </p:nvPr>
        </p:nvSpPr>
        <p:spPr>
          <a:xfrm>
            <a:off x="138266" y="1507207"/>
            <a:ext cx="9601200" cy="4348163"/>
          </a:xfrm>
        </p:spPr>
        <p:txBody>
          <a:bodyPr>
            <a:normAutofit/>
          </a:bodyPr>
          <a:lstStyle/>
          <a:p>
            <a:r>
              <a:rPr lang="en-US" sz="2400" dirty="0">
                <a:latin typeface="Times New Roman" panose="02020603050405020304" pitchFamily="18" charset="0"/>
                <a:cs typeface="Times New Roman" panose="02020603050405020304" pitchFamily="18" charset="0"/>
              </a:rPr>
              <a:t>IOT based modern healthcare is primarily intented to take care of the health aspects of older people staying alone. The system envisages to real time monitoring of the health parameters of dependent patients and provide timely and quality healthcare to them.</a:t>
            </a:r>
          </a:p>
          <a:p>
            <a:r>
              <a:rPr lang="en-US" sz="2400" dirty="0">
                <a:latin typeface="Times New Roman" panose="02020603050405020304" pitchFamily="18" charset="0"/>
                <a:cs typeface="Times New Roman" panose="02020603050405020304" pitchFamily="18" charset="0"/>
              </a:rPr>
              <a:t>Objective of the project is to make affordable, fully secure and timely healthcare to the dependent patients. The system make use of Body sensor network which with the help of iot and internet measures and forward the health parameters of patients on real time.</a:t>
            </a:r>
          </a:p>
          <a:p>
            <a:r>
              <a:rPr lang="en-US" sz="2400" dirty="0">
                <a:latin typeface="Times New Roman" panose="02020603050405020304" pitchFamily="18" charset="0"/>
                <a:cs typeface="Times New Roman" panose="02020603050405020304" pitchFamily="18" charset="0"/>
              </a:rPr>
              <a:t>The patients data base is passed on to designated family member/friend on real time by Blynk/cloud server through mobile network who then take appropriate action to save the patient.</a:t>
            </a:r>
            <a:endParaRPr lang="en-IN" sz="2400"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D0AA7776-813B-4A86-91AA-CB6345B4B852}"/>
              </a:ext>
            </a:extLst>
          </p:cNvPr>
          <p:cNvGrpSpPr/>
          <p:nvPr/>
        </p:nvGrpSpPr>
        <p:grpSpPr>
          <a:xfrm>
            <a:off x="10257544" y="1625998"/>
            <a:ext cx="1143794" cy="2010733"/>
            <a:chOff x="4871870" y="1763729"/>
            <a:chExt cx="2448272" cy="4303935"/>
          </a:xfrm>
        </p:grpSpPr>
        <p:grpSp>
          <p:nvGrpSpPr>
            <p:cNvPr id="34" name="Group 3">
              <a:extLst>
                <a:ext uri="{FF2B5EF4-FFF2-40B4-BE49-F238E27FC236}">
                  <a16:creationId xmlns:a16="http://schemas.microsoft.com/office/drawing/2014/main" id="{99A6E5B5-06C0-42A4-8EDA-B11AE7381929}"/>
                </a:ext>
              </a:extLst>
            </p:cNvPr>
            <p:cNvGrpSpPr/>
            <p:nvPr/>
          </p:nvGrpSpPr>
          <p:grpSpPr>
            <a:xfrm>
              <a:off x="4871870" y="1763729"/>
              <a:ext cx="2448272" cy="4303935"/>
              <a:chOff x="445712" y="1449040"/>
              <a:chExt cx="2113018" cy="3924176"/>
            </a:xfrm>
          </p:grpSpPr>
          <p:sp>
            <p:nvSpPr>
              <p:cNvPr id="36" name="Rounded Rectangle 4">
                <a:extLst>
                  <a:ext uri="{FF2B5EF4-FFF2-40B4-BE49-F238E27FC236}">
                    <a16:creationId xmlns:a16="http://schemas.microsoft.com/office/drawing/2014/main" id="{949E4EFA-8958-47B3-A163-591730D5513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7" name="Rectangle 5">
                <a:extLst>
                  <a:ext uri="{FF2B5EF4-FFF2-40B4-BE49-F238E27FC236}">
                    <a16:creationId xmlns:a16="http://schemas.microsoft.com/office/drawing/2014/main" id="{B5DD8020-2943-4525-850A-A630991EE5DC}"/>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8" name="Group 6">
                <a:extLst>
                  <a:ext uri="{FF2B5EF4-FFF2-40B4-BE49-F238E27FC236}">
                    <a16:creationId xmlns:a16="http://schemas.microsoft.com/office/drawing/2014/main" id="{5299C494-8405-4760-AFD0-2F4817E240F2}"/>
                  </a:ext>
                </a:extLst>
              </p:cNvPr>
              <p:cNvGrpSpPr/>
              <p:nvPr userDrawn="1"/>
            </p:nvGrpSpPr>
            <p:grpSpPr>
              <a:xfrm>
                <a:off x="1407705" y="5045834"/>
                <a:ext cx="211967" cy="211967"/>
                <a:chOff x="1549420" y="5712364"/>
                <a:chExt cx="312583" cy="312583"/>
              </a:xfrm>
            </p:grpSpPr>
            <p:sp>
              <p:nvSpPr>
                <p:cNvPr id="39" name="Oval 7">
                  <a:extLst>
                    <a:ext uri="{FF2B5EF4-FFF2-40B4-BE49-F238E27FC236}">
                      <a16:creationId xmlns:a16="http://schemas.microsoft.com/office/drawing/2014/main" id="{BE823977-0802-4191-AE56-58417DE42DB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ounded Rectangle 8">
                  <a:extLst>
                    <a:ext uri="{FF2B5EF4-FFF2-40B4-BE49-F238E27FC236}">
                      <a16:creationId xmlns:a16="http://schemas.microsoft.com/office/drawing/2014/main" id="{83D78576-62DF-43B6-9530-05BDAA672B6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5" name="Picture Placeholder 2">
              <a:extLst>
                <a:ext uri="{FF2B5EF4-FFF2-40B4-BE49-F238E27FC236}">
                  <a16:creationId xmlns:a16="http://schemas.microsoft.com/office/drawing/2014/main" id="{C5F7796A-F2B5-4E4B-8153-9F30B60ECBFD}"/>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1" name="Heart 40">
            <a:extLst>
              <a:ext uri="{FF2B5EF4-FFF2-40B4-BE49-F238E27FC236}">
                <a16:creationId xmlns:a16="http://schemas.microsoft.com/office/drawing/2014/main" id="{AD001A71-6186-467C-ABBD-3D42372A2614}"/>
              </a:ext>
            </a:extLst>
          </p:cNvPr>
          <p:cNvSpPr/>
          <p:nvPr/>
        </p:nvSpPr>
        <p:spPr>
          <a:xfrm>
            <a:off x="10424729" y="2217856"/>
            <a:ext cx="874316" cy="874316"/>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B94A13E-0947-4637-8E1C-843C1E118C17}"/>
              </a:ext>
            </a:extLst>
          </p:cNvPr>
          <p:cNvGrpSpPr/>
          <p:nvPr/>
        </p:nvGrpSpPr>
        <p:grpSpPr>
          <a:xfrm>
            <a:off x="10673824" y="2446694"/>
            <a:ext cx="376126" cy="376126"/>
            <a:chOff x="1733181" y="3181305"/>
            <a:chExt cx="376126" cy="376126"/>
          </a:xfrm>
        </p:grpSpPr>
        <p:sp>
          <p:nvSpPr>
            <p:cNvPr id="43" name="Oval 42">
              <a:extLst>
                <a:ext uri="{FF2B5EF4-FFF2-40B4-BE49-F238E27FC236}">
                  <a16:creationId xmlns:a16="http://schemas.microsoft.com/office/drawing/2014/main" id="{E4A1A5FB-64D8-49DF-8E41-E65FFE481C72}"/>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1BC6421-ACC6-47C9-8E10-8EBB2A193EA6}"/>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EF136B35-999C-4B8E-A6BC-CAA2DD70E701}"/>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4F6AEF7A-4112-493D-8CD2-17E489391C07}"/>
              </a:ext>
            </a:extLst>
          </p:cNvPr>
          <p:cNvSpPr/>
          <p:nvPr/>
        </p:nvSpPr>
        <p:spPr>
          <a:xfrm rot="16200000">
            <a:off x="9600328" y="1309466"/>
            <a:ext cx="2521434" cy="1223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06B36854-93FA-4EB1-A56B-E96CE6D1F258}"/>
              </a:ext>
            </a:extLst>
          </p:cNvPr>
          <p:cNvSpPr>
            <a:spLocks/>
          </p:cNvSpPr>
          <p:nvPr/>
        </p:nvSpPr>
        <p:spPr bwMode="auto">
          <a:xfrm>
            <a:off x="9704324" y="1073760"/>
            <a:ext cx="2250233" cy="1581130"/>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48" name="Freeform 36">
            <a:extLst>
              <a:ext uri="{FF2B5EF4-FFF2-40B4-BE49-F238E27FC236}">
                <a16:creationId xmlns:a16="http://schemas.microsoft.com/office/drawing/2014/main" id="{1E7BF2EB-E673-4C5C-A007-13418442B918}"/>
              </a:ext>
            </a:extLst>
          </p:cNvPr>
          <p:cNvSpPr>
            <a:spLocks/>
          </p:cNvSpPr>
          <p:nvPr/>
        </p:nvSpPr>
        <p:spPr bwMode="auto">
          <a:xfrm>
            <a:off x="9853127" y="2631363"/>
            <a:ext cx="193367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49" name="Rectangle 48">
            <a:extLst>
              <a:ext uri="{FF2B5EF4-FFF2-40B4-BE49-F238E27FC236}">
                <a16:creationId xmlns:a16="http://schemas.microsoft.com/office/drawing/2014/main" id="{C45100F2-FEC1-4444-AD7A-28714E72A8B1}"/>
              </a:ext>
            </a:extLst>
          </p:cNvPr>
          <p:cNvSpPr/>
          <p:nvPr/>
        </p:nvSpPr>
        <p:spPr>
          <a:xfrm rot="16200000">
            <a:off x="9614413" y="5277569"/>
            <a:ext cx="2444550" cy="1297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0562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647265" y="334705"/>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391144" y="1391116"/>
            <a:ext cx="5459150" cy="444051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Existing medical care is manual as a patient has to physically go to a doctor/hospital for treatment. In most of the cases a patient has to wait in queue for long time to get consultation/medicine. This becomes very difficult for senior citizen and emergency cases as travel and waiting is involved before getting treatment. The present system is expensive and time and effort consuming.</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5915608" y="0"/>
            <a:ext cx="6276392" cy="6858000"/>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1415201" y="120871"/>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328431"/>
            <a:ext cx="5039016" cy="5296304"/>
          </a:xfrm>
        </p:spPr>
        <p:txBody>
          <a:bodyPr>
            <a:noAutofit/>
          </a:bodyPr>
          <a:lstStyle/>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Lack of safety and security.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878286" y="895739"/>
            <a:ext cx="6313714" cy="5962262"/>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0FAE-CCDB-428E-B7DA-C689F39B5C3E}"/>
              </a:ext>
            </a:extLst>
          </p:cNvPr>
          <p:cNvSpPr>
            <a:spLocks noGrp="1"/>
          </p:cNvSpPr>
          <p:nvPr>
            <p:ph type="title"/>
          </p:nvPr>
        </p:nvSpPr>
        <p:spPr>
          <a:xfrm>
            <a:off x="1598118" y="585959"/>
            <a:ext cx="4097694" cy="48985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205FB-DAD2-40CE-9665-C81604E3B5FF}"/>
              </a:ext>
            </a:extLst>
          </p:cNvPr>
          <p:cNvSpPr>
            <a:spLocks noGrp="1"/>
          </p:cNvSpPr>
          <p:nvPr>
            <p:ph idx="1"/>
          </p:nvPr>
        </p:nvSpPr>
        <p:spPr>
          <a:xfrm>
            <a:off x="6721489" y="1132173"/>
            <a:ext cx="5267514" cy="3638939"/>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The proposed system is meant to provide quality and affordable healthcare to all patients on real time by taking advantage of most modern technologies like bio-sensors, IOT &amp; mobile network.The system when fully developed and integrated will be available world wide.</a:t>
            </a:r>
            <a:endParaRPr lang="en-IN" sz="24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758CCCC-F57E-4A46-B027-4C45AB1BF834}"/>
              </a:ext>
            </a:extLst>
          </p:cNvPr>
          <p:cNvGrpSpPr/>
          <p:nvPr/>
        </p:nvGrpSpPr>
        <p:grpSpPr>
          <a:xfrm>
            <a:off x="613167" y="1687439"/>
            <a:ext cx="6067597" cy="3998426"/>
            <a:chOff x="2010490" y="69385"/>
            <a:chExt cx="6067597" cy="3998426"/>
          </a:xfrm>
          <a:solidFill>
            <a:schemeClr val="tx1"/>
          </a:solidFill>
        </p:grpSpPr>
        <p:sp>
          <p:nvSpPr>
            <p:cNvPr id="6" name="Oval 50">
              <a:extLst>
                <a:ext uri="{FF2B5EF4-FFF2-40B4-BE49-F238E27FC236}">
                  <a16:creationId xmlns:a16="http://schemas.microsoft.com/office/drawing/2014/main" id="{928081B8-F864-4124-A6B3-6E00F656C433}"/>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ACC0C5CC-264D-4BB8-BE7A-0BCD1BB16AA5}"/>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A088D75F-E8D9-4733-A20A-F0FCC910CA93}"/>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E5DCF2B7-55A5-4971-8520-C309185DE5F4}"/>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9BB064F0-C62F-4D55-88B8-EC18DBD12FA1}"/>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D249188A-81D8-4882-8327-C4379BFDC987}"/>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B883B7A2-97E7-4B25-ADB1-8679ED366AFA}"/>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B41D835D-1995-4750-9B1A-6B2BF1B6B3F0}"/>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5DD09850-30AD-4435-AF4A-207D3CE83AB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2CE9857A-8FB1-42C9-A95E-C4A8544D59B8}"/>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grpFill/>
            <a:ln w="9525" cap="flat">
              <a:noFill/>
              <a:prstDash val="solid"/>
              <a:miter/>
            </a:ln>
          </p:spPr>
          <p:txBody>
            <a:bodyPr wrap="square" rtlCol="0" anchor="ctr">
              <a:noAutofit/>
            </a:bodyPr>
            <a:lstStyle/>
            <a:p>
              <a:endParaRPr lang="en-US"/>
            </a:p>
          </p:txBody>
        </p:sp>
      </p:grpSp>
      <p:grpSp>
        <p:nvGrpSpPr>
          <p:cNvPr id="16" name="Group 15">
            <a:extLst>
              <a:ext uri="{FF2B5EF4-FFF2-40B4-BE49-F238E27FC236}">
                <a16:creationId xmlns:a16="http://schemas.microsoft.com/office/drawing/2014/main" id="{AAE59386-931C-4A39-A65E-0789A944659B}"/>
              </a:ext>
            </a:extLst>
          </p:cNvPr>
          <p:cNvGrpSpPr/>
          <p:nvPr/>
        </p:nvGrpSpPr>
        <p:grpSpPr>
          <a:xfrm>
            <a:off x="6515098" y="4757839"/>
            <a:ext cx="5568426" cy="1996597"/>
            <a:chOff x="4098364" y="1571764"/>
            <a:chExt cx="7301609" cy="4397082"/>
          </a:xfrm>
        </p:grpSpPr>
        <p:grpSp>
          <p:nvGrpSpPr>
            <p:cNvPr id="17" name="Graphic 55">
              <a:extLst>
                <a:ext uri="{FF2B5EF4-FFF2-40B4-BE49-F238E27FC236}">
                  <a16:creationId xmlns:a16="http://schemas.microsoft.com/office/drawing/2014/main" id="{74E58708-D72B-411D-B9CB-263498184DE6}"/>
                </a:ext>
              </a:extLst>
            </p:cNvPr>
            <p:cNvGrpSpPr/>
            <p:nvPr/>
          </p:nvGrpSpPr>
          <p:grpSpPr>
            <a:xfrm>
              <a:off x="4910815" y="1571764"/>
              <a:ext cx="5616422" cy="3644404"/>
              <a:chOff x="5769768" y="3217068"/>
              <a:chExt cx="651510" cy="422754"/>
            </a:xfrm>
          </p:grpSpPr>
          <p:sp>
            <p:nvSpPr>
              <p:cNvPr id="42" name="Freeform: Shape 41">
                <a:extLst>
                  <a:ext uri="{FF2B5EF4-FFF2-40B4-BE49-F238E27FC236}">
                    <a16:creationId xmlns:a16="http://schemas.microsoft.com/office/drawing/2014/main" id="{A1B1155C-3D70-4FF8-ADF6-946A61B40B98}"/>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95201A3-CC15-411F-AF6A-46C9D284250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C12C9C23-818A-4159-9517-8033D12D15C5}"/>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B3A27C-2357-4021-A646-C51A83D65330}"/>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FCD1CB-1899-46E2-B1CE-75C5A08771F9}"/>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1E1638-7D48-4868-B889-753583757275}"/>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8A2EDA6-0F8A-4550-AE57-B69070D3EC3A}"/>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907DCB2-84F1-4629-8DD9-64FC0D055CEE}"/>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95FA7-A86E-4639-817A-F5C914CE46AC}"/>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056C86E-EC0E-4802-959A-271F6C6E089D}"/>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F8C6DE1-2859-45AC-9C24-D2F7596B791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D9C340D-BBCA-478A-9377-82F4CF74CDA9}"/>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78F4BE-3915-4214-A276-660F3467F0CC}"/>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E6E19B-CEF4-483F-B85D-960D1AF3B9A2}"/>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EA5778-CEE6-4099-86B1-1EDF119E5778}"/>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1" name="Group 30">
              <a:extLst>
                <a:ext uri="{FF2B5EF4-FFF2-40B4-BE49-F238E27FC236}">
                  <a16:creationId xmlns:a16="http://schemas.microsoft.com/office/drawing/2014/main" id="{0BF6A820-56FA-4A30-B572-07FAD03A3CA8}"/>
                </a:ext>
              </a:extLst>
            </p:cNvPr>
            <p:cNvGrpSpPr/>
            <p:nvPr/>
          </p:nvGrpSpPr>
          <p:grpSpPr>
            <a:xfrm>
              <a:off x="5370712" y="5206368"/>
              <a:ext cx="4572000" cy="149296"/>
              <a:chOff x="5370712" y="5206368"/>
              <a:chExt cx="4572000" cy="149296"/>
            </a:xfrm>
          </p:grpSpPr>
          <p:sp>
            <p:nvSpPr>
              <p:cNvPr id="38" name="Rectangle 37">
                <a:extLst>
                  <a:ext uri="{FF2B5EF4-FFF2-40B4-BE49-F238E27FC236}">
                    <a16:creationId xmlns:a16="http://schemas.microsoft.com/office/drawing/2014/main" id="{48507596-4FA9-473E-8251-C53E39486F4B}"/>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C6E2B2-2635-476D-8D12-9AB7679A8A8A}"/>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E80EE5-ABD4-401F-B513-A6C8C7A67830}"/>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64292A1-F548-4F0B-87F7-FE1723AF812B}"/>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EEC012F-3B08-4DDB-8E58-5A8C36D543E3}"/>
                </a:ext>
              </a:extLst>
            </p:cNvPr>
            <p:cNvGrpSpPr/>
            <p:nvPr/>
          </p:nvGrpSpPr>
          <p:grpSpPr>
            <a:xfrm>
              <a:off x="7661590" y="1698465"/>
              <a:ext cx="114873" cy="114873"/>
              <a:chOff x="7627525" y="1132589"/>
              <a:chExt cx="234846" cy="234846"/>
            </a:xfrm>
          </p:grpSpPr>
          <p:sp>
            <p:nvSpPr>
              <p:cNvPr id="35" name="Oval 34">
                <a:extLst>
                  <a:ext uri="{FF2B5EF4-FFF2-40B4-BE49-F238E27FC236}">
                    <a16:creationId xmlns:a16="http://schemas.microsoft.com/office/drawing/2014/main" id="{E6BB0C03-6DB4-47E5-8C9F-E523C4B736F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0A63A49-39DC-47DD-B27E-601053A92EEE}"/>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769A65-A96B-4C1E-90BB-13AFCD7E8304}"/>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4CA6C9F3-9094-48F4-8951-5C1FC7A7EF6D}"/>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1FDE0E1-A775-4EDE-9602-E71E52FF2ABB}"/>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6050A12-8F0E-4512-9760-BD08830CAD60}"/>
              </a:ext>
            </a:extLst>
          </p:cNvPr>
          <p:cNvGrpSpPr/>
          <p:nvPr/>
        </p:nvGrpSpPr>
        <p:grpSpPr>
          <a:xfrm flipH="1">
            <a:off x="7720803" y="3768272"/>
            <a:ext cx="3111042" cy="2601767"/>
            <a:chOff x="6277020" y="2139413"/>
            <a:chExt cx="3233993" cy="4457995"/>
          </a:xfrm>
        </p:grpSpPr>
        <p:grpSp>
          <p:nvGrpSpPr>
            <p:cNvPr id="45" name="Graphic 71">
              <a:extLst>
                <a:ext uri="{FF2B5EF4-FFF2-40B4-BE49-F238E27FC236}">
                  <a16:creationId xmlns:a16="http://schemas.microsoft.com/office/drawing/2014/main" id="{EC035631-24AD-4EC2-94D1-CF9FFE9C350D}"/>
                </a:ext>
              </a:extLst>
            </p:cNvPr>
            <p:cNvGrpSpPr/>
            <p:nvPr/>
          </p:nvGrpSpPr>
          <p:grpSpPr>
            <a:xfrm>
              <a:off x="6277020" y="2139413"/>
              <a:ext cx="3233993" cy="4457995"/>
              <a:chOff x="6277020" y="2139413"/>
              <a:chExt cx="3233993" cy="4457995"/>
            </a:xfrm>
          </p:grpSpPr>
          <p:sp>
            <p:nvSpPr>
              <p:cNvPr id="57" name="Freeform: Shape 56">
                <a:extLst>
                  <a:ext uri="{FF2B5EF4-FFF2-40B4-BE49-F238E27FC236}">
                    <a16:creationId xmlns:a16="http://schemas.microsoft.com/office/drawing/2014/main" id="{3C2158A8-371E-454B-924F-9CC7129E9933}"/>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3B481B7-E63B-488F-A02A-C3E2C7A850B5}"/>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F183215-2D8D-42F8-8BF1-E6BBAD40CC05}"/>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D0FBE2-BCF0-4C60-AEBF-AF78BBC8FFD7}"/>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3F10DC-75F9-4C45-BC1F-208F9C15A2A7}"/>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31AACB3-8D7E-485A-97EE-1E762B0D768F}"/>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B48A63C-FACF-40EB-A816-6F23964CD780}"/>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A610EFD-EDEF-4A3F-91F3-8195F8D69BC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36508F5-97EE-4978-9AEF-7207B2D9BEF5}"/>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79C57B4-28BB-48CE-A63E-2C3732384F38}"/>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2EF1168-2CBA-4258-969D-AAD682C36600}"/>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939ADE5-4A13-4F93-8251-0801302A0E97}"/>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E79225B-4DF5-4CF1-B4D3-930E9A892A70}"/>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C573DA-E15F-4B17-8CE8-29ED687B6D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7C07ADD-5316-4A2A-A978-B92E15DF5871}"/>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B51AF8-F9F2-4604-AA8C-09E01AD8FF3A}"/>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9C993B0-0BBD-4CAA-9F70-395E0FE64712}"/>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C1DDFAD-C79E-4A11-B8D7-7996E1D0740E}"/>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A6CA215-9C8F-403D-A5E2-B9A8D9A2EA1C}"/>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5336BB8-86F4-416C-BE40-4A1CBC2412AB}"/>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FD5925E5-D9A7-4636-A03D-0DACB3810EE5}"/>
                </a:ext>
              </a:extLst>
            </p:cNvPr>
            <p:cNvGrpSpPr/>
            <p:nvPr/>
          </p:nvGrpSpPr>
          <p:grpSpPr>
            <a:xfrm>
              <a:off x="6825563" y="3607496"/>
              <a:ext cx="1709729" cy="1673926"/>
              <a:chOff x="6825563" y="3607496"/>
              <a:chExt cx="1709729" cy="1673926"/>
            </a:xfrm>
          </p:grpSpPr>
          <p:sp>
            <p:nvSpPr>
              <p:cNvPr id="47" name="Freeform: Shape 46">
                <a:extLst>
                  <a:ext uri="{FF2B5EF4-FFF2-40B4-BE49-F238E27FC236}">
                    <a16:creationId xmlns:a16="http://schemas.microsoft.com/office/drawing/2014/main" id="{A2BF3E3D-C7D6-420C-B0C0-4A831B764BAA}"/>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0BD2B15-13E1-4634-BBD6-9C6AC7EA343F}"/>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60DF5A9-B513-425A-8EA6-9F41A07FFD4D}"/>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E4FB2542-5A70-47D9-8CF5-EB748F7A9B23}"/>
                  </a:ext>
                </a:extLst>
              </p:cNvPr>
              <p:cNvGrpSpPr/>
              <p:nvPr/>
            </p:nvGrpSpPr>
            <p:grpSpPr>
              <a:xfrm rot="20643887">
                <a:off x="6825563" y="3698606"/>
                <a:ext cx="884412" cy="1582816"/>
                <a:chOff x="6911434" y="4294138"/>
                <a:chExt cx="755804" cy="1352649"/>
              </a:xfrm>
            </p:grpSpPr>
            <p:sp>
              <p:nvSpPr>
                <p:cNvPr id="52" name="Freeform: Shape 51">
                  <a:extLst>
                    <a:ext uri="{FF2B5EF4-FFF2-40B4-BE49-F238E27FC236}">
                      <a16:creationId xmlns:a16="http://schemas.microsoft.com/office/drawing/2014/main" id="{D37FF15C-92C9-4271-ABE1-07642D891B73}"/>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D334E48-ED14-4245-864B-FDDA7AA77006}"/>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01F2DDE-458F-4DF2-9567-37C35D9F2F90}"/>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1F32D6F-6421-41F5-8042-0D1E19C337CB}"/>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4C29BAA-71B8-42D1-849B-50F25AAABA13}"/>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51" name="Freeform: Shape 50">
                <a:extLst>
                  <a:ext uri="{FF2B5EF4-FFF2-40B4-BE49-F238E27FC236}">
                    <a16:creationId xmlns:a16="http://schemas.microsoft.com/office/drawing/2014/main" id="{8DCFFEDB-347E-48A1-9886-C2CA79FC902A}"/>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69469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188490" y="1449110"/>
            <a:ext cx="7697041" cy="5287250"/>
          </a:xfrm>
        </p:spPr>
        <p:txBody>
          <a:bodyPr>
            <a:normAutofit/>
          </a:bodyPr>
          <a:lstStyle/>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Real time monitoring of health parameter.</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System is safe and secure.</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User Friendly.</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Chronic disorders identified at primary stage itself by doctors for better decision making.</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Future expansion is possible.</a:t>
            </a:r>
          </a:p>
          <a:p>
            <a:pPr marL="342900" indent="-342900" algn="just">
              <a:lnSpc>
                <a:spcPct val="150000"/>
              </a:lnSpc>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6210C299-815C-4A14-AE74-C21BB3425149}"/>
              </a:ext>
            </a:extLst>
          </p:cNvPr>
          <p:cNvGrpSpPr/>
          <p:nvPr/>
        </p:nvGrpSpPr>
        <p:grpSpPr>
          <a:xfrm>
            <a:off x="7967108" y="1282634"/>
            <a:ext cx="4166960" cy="5545063"/>
            <a:chOff x="6446339" y="1280897"/>
            <a:chExt cx="4320717" cy="5285178"/>
          </a:xfrm>
        </p:grpSpPr>
        <p:sp>
          <p:nvSpPr>
            <p:cNvPr id="11" name="Freeform: Shape 10">
              <a:extLst>
                <a:ext uri="{FF2B5EF4-FFF2-40B4-BE49-F238E27FC236}">
                  <a16:creationId xmlns:a16="http://schemas.microsoft.com/office/drawing/2014/main" id="{669E43AE-93D1-4820-B371-61275294D6F5}"/>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BAE8577-4F4E-4475-A791-5384879F06DC}"/>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3624CBE-7099-41B9-AD18-6D8AE9E4A10E}"/>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5A9A6-6B8B-4919-84BA-17251CEBDE57}"/>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B840B-DCBF-4985-8A60-22012730E6DB}"/>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5D0E8A-3CE3-4C76-B83E-AF8924B11FC1}"/>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BC5A6E8-F3FC-41B0-97D4-3895C4DF153D}"/>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8" name="Freeform: Shape 17">
            <a:extLst>
              <a:ext uri="{FF2B5EF4-FFF2-40B4-BE49-F238E27FC236}">
                <a16:creationId xmlns:a16="http://schemas.microsoft.com/office/drawing/2014/main" id="{863411F8-AB0F-48B7-8E6A-BA3FE711756E}"/>
              </a:ext>
            </a:extLst>
          </p:cNvPr>
          <p:cNvSpPr/>
          <p:nvPr/>
        </p:nvSpPr>
        <p:spPr>
          <a:xfrm>
            <a:off x="9014894" y="236690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19" name="Group 18">
            <a:extLst>
              <a:ext uri="{FF2B5EF4-FFF2-40B4-BE49-F238E27FC236}">
                <a16:creationId xmlns:a16="http://schemas.microsoft.com/office/drawing/2014/main" id="{710AB0FB-A8A7-4BD9-A5B6-039032D967B9}"/>
              </a:ext>
            </a:extLst>
          </p:cNvPr>
          <p:cNvGrpSpPr/>
          <p:nvPr/>
        </p:nvGrpSpPr>
        <p:grpSpPr>
          <a:xfrm flipH="1">
            <a:off x="6890326" y="4133461"/>
            <a:ext cx="2292741" cy="2724539"/>
            <a:chOff x="4319603" y="1262897"/>
            <a:chExt cx="3719773" cy="5366298"/>
          </a:xfrm>
        </p:grpSpPr>
        <p:sp>
          <p:nvSpPr>
            <p:cNvPr id="20" name="Graphic 193">
              <a:extLst>
                <a:ext uri="{FF2B5EF4-FFF2-40B4-BE49-F238E27FC236}">
                  <a16:creationId xmlns:a16="http://schemas.microsoft.com/office/drawing/2014/main" id="{2C03C240-B116-4330-AD24-B1A0857B2440}"/>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0DB34-8105-4369-949C-33BF147355C7}"/>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843CE46-16CD-4FF8-9A11-6AC661C4574A}"/>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A1BB4FE-5C93-460A-8FF6-F095137BE63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DEF99067-49E8-46BD-B324-577D8DC8E060}"/>
                </a:ext>
              </a:extLst>
            </p:cNvPr>
            <p:cNvGrpSpPr/>
            <p:nvPr/>
          </p:nvGrpSpPr>
          <p:grpSpPr>
            <a:xfrm>
              <a:off x="5785214" y="6136921"/>
              <a:ext cx="782971" cy="492274"/>
              <a:chOff x="5785214" y="6136921"/>
              <a:chExt cx="782971" cy="492274"/>
            </a:xfrm>
          </p:grpSpPr>
          <p:sp>
            <p:nvSpPr>
              <p:cNvPr id="52" name="Freeform: Shape 51">
                <a:extLst>
                  <a:ext uri="{FF2B5EF4-FFF2-40B4-BE49-F238E27FC236}">
                    <a16:creationId xmlns:a16="http://schemas.microsoft.com/office/drawing/2014/main" id="{85453F81-490F-402A-AAC8-EF947BF1C33F}"/>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59EFAB29-2644-4390-9713-2939177A925E}"/>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ECC9F556-DAEA-4FCA-B320-54635BC1DE5D}"/>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734135-A32C-4A39-AD59-6E4A906633FF}"/>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DD1304-BE15-44BA-A156-F5A6CC6E90A1}"/>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244625-979E-47F2-B7CF-A1E23E074F7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F0F794-2EAD-4E19-AE91-1D6C20A60EBB}"/>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33D49BB-2608-4A48-B7BE-DE52AB1429F1}"/>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CDE474-AAAA-499D-B0DC-A31D72517038}"/>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9ECE389-296E-48CC-A2CF-A0A93E3B09F6}"/>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27A4BBF-94AD-44BE-B50C-11A80DB4AF5B}"/>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05A7CB1-C64C-4ED2-AC63-B0F317C8CA48}"/>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961336-26B9-4A51-BF3C-3420D02D25ED}"/>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0CD4618-FCAA-4695-BFB3-CEAAF9776067}"/>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37" name="Chord 87">
              <a:extLst>
                <a:ext uri="{FF2B5EF4-FFF2-40B4-BE49-F238E27FC236}">
                  <a16:creationId xmlns:a16="http://schemas.microsoft.com/office/drawing/2014/main" id="{A0E2DA41-97AD-47FF-9DD0-1AECC983BAF6}"/>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B24A7A-D3F7-49FE-A659-CDECF3683C07}"/>
                </a:ext>
              </a:extLst>
            </p:cNvPr>
            <p:cNvGrpSpPr/>
            <p:nvPr/>
          </p:nvGrpSpPr>
          <p:grpSpPr>
            <a:xfrm>
              <a:off x="7054086" y="5562869"/>
              <a:ext cx="985290" cy="590977"/>
              <a:chOff x="7054086" y="5562869"/>
              <a:chExt cx="985290" cy="590977"/>
            </a:xfrm>
          </p:grpSpPr>
          <p:sp>
            <p:nvSpPr>
              <p:cNvPr id="47" name="Freeform: Shape 46">
                <a:extLst>
                  <a:ext uri="{FF2B5EF4-FFF2-40B4-BE49-F238E27FC236}">
                    <a16:creationId xmlns:a16="http://schemas.microsoft.com/office/drawing/2014/main" id="{3635DB3F-7C79-491B-B6B1-7DCC22E5D6DE}"/>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E9E93BD-5DCA-48F5-8BD7-40845BE9740D}"/>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1C3E62B-471B-4C36-9D17-DD3A2E6558F5}"/>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A4D1A-E91C-4565-A810-9D818B6B8E73}"/>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FA6F3B-22A3-4EC8-A54C-F4671089CE75}"/>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C458D635-531F-4998-A051-8335C72B49E6}"/>
                </a:ext>
              </a:extLst>
            </p:cNvPr>
            <p:cNvGrpSpPr/>
            <p:nvPr/>
          </p:nvGrpSpPr>
          <p:grpSpPr>
            <a:xfrm>
              <a:off x="6794559" y="6184761"/>
              <a:ext cx="492241" cy="316285"/>
              <a:chOff x="7699535" y="5715269"/>
              <a:chExt cx="492241" cy="316285"/>
            </a:xfrm>
          </p:grpSpPr>
          <p:sp>
            <p:nvSpPr>
              <p:cNvPr id="45" name="Freeform: Shape 44">
                <a:extLst>
                  <a:ext uri="{FF2B5EF4-FFF2-40B4-BE49-F238E27FC236}">
                    <a16:creationId xmlns:a16="http://schemas.microsoft.com/office/drawing/2014/main" id="{E6352012-330E-4999-9F37-6E30D285FA91}"/>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CDA860C-9CD8-4B60-A03B-B4C06CB704FB}"/>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52D4A439-A0D8-49F6-8567-9F3D165ED544}"/>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42D64915-8C35-4E2E-A9BD-C7D2CF4CBFDA}"/>
                </a:ext>
              </a:extLst>
            </p:cNvPr>
            <p:cNvGrpSpPr/>
            <p:nvPr/>
          </p:nvGrpSpPr>
          <p:grpSpPr>
            <a:xfrm>
              <a:off x="5117699" y="3424687"/>
              <a:ext cx="1982312" cy="2237535"/>
              <a:chOff x="5118251" y="3418879"/>
              <a:chExt cx="1982312" cy="2198059"/>
            </a:xfrm>
          </p:grpSpPr>
          <p:sp>
            <p:nvSpPr>
              <p:cNvPr id="42" name="Freeform: Shape 41">
                <a:extLst>
                  <a:ext uri="{FF2B5EF4-FFF2-40B4-BE49-F238E27FC236}">
                    <a16:creationId xmlns:a16="http://schemas.microsoft.com/office/drawing/2014/main" id="{3F65DEBD-FE58-4D84-BF58-6AC388D6E15A}"/>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03CA531-8AC9-404A-A872-527097168384}"/>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7F9FA4C-26F2-44AF-9A07-696B2C372F23}"/>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1_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1432</TotalTime>
  <Words>1730</Words>
  <Application>Microsoft Office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Corbel</vt:lpstr>
      <vt:lpstr>Georgia</vt:lpstr>
      <vt:lpstr>Times New Roman</vt:lpstr>
      <vt:lpstr>Wingdings</vt:lpstr>
      <vt:lpstr>Brushed Metal 16x9</vt:lpstr>
      <vt:lpstr>1_Contents Slide Master</vt:lpstr>
      <vt:lpstr>PowerPoint Presentation</vt:lpstr>
      <vt:lpstr>PowerPoint Presentation</vt:lpstr>
      <vt:lpstr>A SECURE IoT BASED MODERN HEALTHCARE SYSTEM USING  BODY SENSOR NETWORK</vt:lpstr>
      <vt:lpstr>INTRODUCTION</vt:lpstr>
      <vt:lpstr>OBJECTIVES &amp; SCOPE</vt:lpstr>
      <vt:lpstr>EXISTING SYSTEM</vt:lpstr>
      <vt:lpstr>DRAWBACKS OF EXISTING SYSTEM</vt:lpstr>
      <vt:lpstr>PROPOSED SYSTEM</vt:lpstr>
      <vt:lpstr>ADVANTAGES OF PROPOSED SYSTEM </vt:lpstr>
      <vt:lpstr>BLOCK DIAGRAM</vt:lpstr>
      <vt:lpstr>STEPS</vt:lpstr>
      <vt:lpstr>STEPS</vt:lpstr>
      <vt:lpstr>PowerPoint Presentation</vt:lpstr>
      <vt:lpstr>PowerPoint Presentation</vt:lpstr>
      <vt:lpstr>DHT 11 Temperature Sensor</vt:lpstr>
      <vt:lpstr>Heart beat pulse sensor Amped</vt:lpstr>
      <vt:lpstr>PowerPoint Presentation</vt:lpstr>
      <vt:lpstr>PowerPoint Presentation</vt:lpstr>
      <vt:lpstr>Thingspeak</vt:lpstr>
      <vt:lpstr>BLYNK APPLICATION</vt:lpstr>
      <vt:lpstr>            Final Product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139</cp:revision>
  <dcterms:created xsi:type="dcterms:W3CDTF">2020-06-10T14:43:33Z</dcterms:created>
  <dcterms:modified xsi:type="dcterms:W3CDTF">2020-07-04T04:29:18Z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