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84" r:id="rId3"/>
    <p:sldId id="294" r:id="rId4"/>
    <p:sldId id="296" r:id="rId5"/>
    <p:sldId id="295" r:id="rId6"/>
    <p:sldId id="257" r:id="rId7"/>
    <p:sldId id="272" r:id="rId8"/>
    <p:sldId id="274" r:id="rId9"/>
    <p:sldId id="275" r:id="rId10"/>
    <p:sldId id="278" r:id="rId11"/>
    <p:sldId id="276" r:id="rId12"/>
    <p:sldId id="277" r:id="rId13"/>
    <p:sldId id="291" r:id="rId14"/>
    <p:sldId id="292" r:id="rId15"/>
    <p:sldId id="287" r:id="rId16"/>
    <p:sldId id="286" r:id="rId17"/>
    <p:sldId id="288" r:id="rId18"/>
    <p:sldId id="282" r:id="rId19"/>
    <p:sldId id="283"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kshmisr@outlook.com" initials="l" lastIdx="2" clrIdx="0">
    <p:extLst>
      <p:ext uri="{19B8F6BF-5375-455C-9EA6-DF929625EA0E}">
        <p15:presenceInfo xmlns:p15="http://schemas.microsoft.com/office/powerpoint/2012/main" userId="b592b7707d6019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6/25/2020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6/25/2020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DDBACE-0F8F-43FD-98F0-DEE13552DA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706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6/25/2020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6/25/2020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04285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117325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3680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53202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82984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470349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640336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4876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6/25/2020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45687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04714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81091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81196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115628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555896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447671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537452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331663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0755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6/25/2020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134044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319605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152470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02139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0570437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3232894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579263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17769746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96432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6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6/25/2020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6/25/2020</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6/25/2020</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6/25/2020</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6/25/2020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6/25/2020</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1233139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C749B9-7EAE-4F1B-979D-4ABB6724E79C}"/>
              </a:ext>
            </a:extLst>
          </p:cNvPr>
          <p:cNvSpPr>
            <a:spLocks noGrp="1"/>
          </p:cNvSpPr>
          <p:nvPr>
            <p:ph type="subTitle" idx="1"/>
          </p:nvPr>
        </p:nvSpPr>
        <p:spPr>
          <a:xfrm>
            <a:off x="7544351" y="2617362"/>
            <a:ext cx="2930836" cy="1923374"/>
          </a:xfrm>
        </p:spPr>
        <p:txBody>
          <a:bodyPr>
            <a:noAutofit/>
          </a:bodyPr>
          <a:lstStyle/>
          <a:p>
            <a:pPr algn="ctr"/>
            <a:r>
              <a:rPr lang="en-US" sz="2800" dirty="0">
                <a:solidFill>
                  <a:schemeClr val="tx1"/>
                </a:solidFill>
                <a:latin typeface="Times New Roman" panose="02020603050405020304" pitchFamily="18" charset="0"/>
                <a:cs typeface="Times New Roman" panose="02020603050405020304" pitchFamily="18" charset="0"/>
              </a:rPr>
              <a:t>S6 MCA</a:t>
            </a:r>
          </a:p>
          <a:p>
            <a:pPr algn="ctr"/>
            <a:r>
              <a:rPr lang="en-US" sz="2800" dirty="0">
                <a:solidFill>
                  <a:schemeClr val="tx1"/>
                </a:solidFill>
                <a:latin typeface="Times New Roman" panose="02020603050405020304" pitchFamily="18" charset="0"/>
                <a:cs typeface="Times New Roman" panose="02020603050405020304" pitchFamily="18" charset="0"/>
              </a:rPr>
              <a:t>PROJECT</a:t>
            </a:r>
          </a:p>
          <a:p>
            <a:pPr algn="ctr"/>
            <a:r>
              <a:rPr lang="en-US" sz="2800" dirty="0">
                <a:solidFill>
                  <a:schemeClr val="tx1"/>
                </a:solidFill>
                <a:latin typeface="Times New Roman" panose="02020603050405020304" pitchFamily="18" charset="0"/>
                <a:cs typeface="Times New Roman" panose="02020603050405020304" pitchFamily="18" charset="0"/>
              </a:rPr>
              <a:t>PRESENTATION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2" name="Freeform 36">
            <a:extLst>
              <a:ext uri="{FF2B5EF4-FFF2-40B4-BE49-F238E27FC236}">
                <a16:creationId xmlns:a16="http://schemas.microsoft.com/office/drawing/2014/main" id="{F72D7BB3-1BF9-4760-9EFB-3EC49A306C51}"/>
              </a:ext>
            </a:extLst>
          </p:cNvPr>
          <p:cNvSpPr>
            <a:spLocks/>
          </p:cNvSpPr>
          <p:nvPr/>
        </p:nvSpPr>
        <p:spPr bwMode="auto">
          <a:xfrm rot="5400000">
            <a:off x="951899" y="2602802"/>
            <a:ext cx="2832187"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23" name="Rectangle 22">
            <a:extLst>
              <a:ext uri="{FF2B5EF4-FFF2-40B4-BE49-F238E27FC236}">
                <a16:creationId xmlns:a16="http://schemas.microsoft.com/office/drawing/2014/main" id="{68BCA359-7948-4F04-867C-7DB17D10C953}"/>
              </a:ext>
            </a:extLst>
          </p:cNvPr>
          <p:cNvSpPr/>
          <p:nvPr/>
        </p:nvSpPr>
        <p:spPr>
          <a:xfrm>
            <a:off x="12261" y="3318256"/>
            <a:ext cx="1611322" cy="1463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Freeform 36">
            <a:extLst>
              <a:ext uri="{FF2B5EF4-FFF2-40B4-BE49-F238E27FC236}">
                <a16:creationId xmlns:a16="http://schemas.microsoft.com/office/drawing/2014/main" id="{6CC228E7-6490-4F41-AB07-AA295E63ADFE}"/>
              </a:ext>
            </a:extLst>
          </p:cNvPr>
          <p:cNvSpPr>
            <a:spLocks/>
          </p:cNvSpPr>
          <p:nvPr/>
        </p:nvSpPr>
        <p:spPr bwMode="auto">
          <a:xfrm rot="5400000">
            <a:off x="2437692" y="2364229"/>
            <a:ext cx="3351882"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grpSp>
        <p:nvGrpSpPr>
          <p:cNvPr id="25" name="Group 24">
            <a:extLst>
              <a:ext uri="{FF2B5EF4-FFF2-40B4-BE49-F238E27FC236}">
                <a16:creationId xmlns:a16="http://schemas.microsoft.com/office/drawing/2014/main" id="{1BDCA822-AFBB-4E66-B14A-3A3BCB981CEE}"/>
              </a:ext>
            </a:extLst>
          </p:cNvPr>
          <p:cNvGrpSpPr/>
          <p:nvPr/>
        </p:nvGrpSpPr>
        <p:grpSpPr>
          <a:xfrm>
            <a:off x="3088999" y="2326603"/>
            <a:ext cx="1143794" cy="2010733"/>
            <a:chOff x="4871870" y="1763729"/>
            <a:chExt cx="2448272" cy="4303935"/>
          </a:xfrm>
        </p:grpSpPr>
        <p:grpSp>
          <p:nvGrpSpPr>
            <p:cNvPr id="26" name="Group 3">
              <a:extLst>
                <a:ext uri="{FF2B5EF4-FFF2-40B4-BE49-F238E27FC236}">
                  <a16:creationId xmlns:a16="http://schemas.microsoft.com/office/drawing/2014/main" id="{CE8C0CAD-D4D2-4200-B222-50B72B304B37}"/>
                </a:ext>
              </a:extLst>
            </p:cNvPr>
            <p:cNvGrpSpPr/>
            <p:nvPr/>
          </p:nvGrpSpPr>
          <p:grpSpPr>
            <a:xfrm>
              <a:off x="4871870" y="1763729"/>
              <a:ext cx="2448272" cy="4303935"/>
              <a:chOff x="445712" y="1449040"/>
              <a:chExt cx="2113018" cy="3924176"/>
            </a:xfrm>
          </p:grpSpPr>
          <p:sp>
            <p:nvSpPr>
              <p:cNvPr id="28" name="Rounded Rectangle 4">
                <a:extLst>
                  <a:ext uri="{FF2B5EF4-FFF2-40B4-BE49-F238E27FC236}">
                    <a16:creationId xmlns:a16="http://schemas.microsoft.com/office/drawing/2014/main" id="{04D4AFC7-AD76-4D11-A9BE-A0B39E21732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9" name="Rectangle 5">
                <a:extLst>
                  <a:ext uri="{FF2B5EF4-FFF2-40B4-BE49-F238E27FC236}">
                    <a16:creationId xmlns:a16="http://schemas.microsoft.com/office/drawing/2014/main" id="{0EFB0057-0CF2-40C0-A367-27762785305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0" name="Group 6">
                <a:extLst>
                  <a:ext uri="{FF2B5EF4-FFF2-40B4-BE49-F238E27FC236}">
                    <a16:creationId xmlns:a16="http://schemas.microsoft.com/office/drawing/2014/main" id="{1E49F683-B872-4812-B3AA-545CF6D32B3B}"/>
                  </a:ext>
                </a:extLst>
              </p:cNvPr>
              <p:cNvGrpSpPr/>
              <p:nvPr userDrawn="1"/>
            </p:nvGrpSpPr>
            <p:grpSpPr>
              <a:xfrm>
                <a:off x="1407705" y="5045834"/>
                <a:ext cx="211967" cy="211967"/>
                <a:chOff x="1549420" y="5712364"/>
                <a:chExt cx="312583" cy="312583"/>
              </a:xfrm>
            </p:grpSpPr>
            <p:sp>
              <p:nvSpPr>
                <p:cNvPr id="31" name="Oval 7">
                  <a:extLst>
                    <a:ext uri="{FF2B5EF4-FFF2-40B4-BE49-F238E27FC236}">
                      <a16:creationId xmlns:a16="http://schemas.microsoft.com/office/drawing/2014/main" id="{C49DDBE5-5EBC-41BB-974B-59404CC99A3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2" name="Rounded Rectangle 8">
                  <a:extLst>
                    <a:ext uri="{FF2B5EF4-FFF2-40B4-BE49-F238E27FC236}">
                      <a16:creationId xmlns:a16="http://schemas.microsoft.com/office/drawing/2014/main" id="{EA482D83-3E60-4BB5-96EE-73A596A1350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7" name="Picture Placeholder 2">
              <a:extLst>
                <a:ext uri="{FF2B5EF4-FFF2-40B4-BE49-F238E27FC236}">
                  <a16:creationId xmlns:a16="http://schemas.microsoft.com/office/drawing/2014/main" id="{D69F4689-4310-4B39-A05D-77B78AD3A010}"/>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33" name="Heart 32">
            <a:extLst>
              <a:ext uri="{FF2B5EF4-FFF2-40B4-BE49-F238E27FC236}">
                <a16:creationId xmlns:a16="http://schemas.microsoft.com/office/drawing/2014/main" id="{F3EE6B68-4382-4935-BE81-FC0F5AAA3FDD}"/>
              </a:ext>
            </a:extLst>
          </p:cNvPr>
          <p:cNvSpPr/>
          <p:nvPr/>
        </p:nvSpPr>
        <p:spPr>
          <a:xfrm>
            <a:off x="3239317" y="2866920"/>
            <a:ext cx="874316" cy="874316"/>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F1F745C-E2BE-4BAD-B85B-0D8924E255A5}"/>
              </a:ext>
            </a:extLst>
          </p:cNvPr>
          <p:cNvGrpSpPr/>
          <p:nvPr/>
        </p:nvGrpSpPr>
        <p:grpSpPr>
          <a:xfrm>
            <a:off x="3488413" y="3092032"/>
            <a:ext cx="376126" cy="376126"/>
            <a:chOff x="1733181" y="3181305"/>
            <a:chExt cx="376126" cy="376126"/>
          </a:xfrm>
        </p:grpSpPr>
        <p:sp>
          <p:nvSpPr>
            <p:cNvPr id="35" name="Oval 34">
              <a:extLst>
                <a:ext uri="{FF2B5EF4-FFF2-40B4-BE49-F238E27FC236}">
                  <a16:creationId xmlns:a16="http://schemas.microsoft.com/office/drawing/2014/main" id="{2E40995E-9438-4470-BB51-E6C4405C3416}"/>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7AFA0FB-A405-4542-9B29-49A38F5FE6CB}"/>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D8160EFA-8CA6-4D59-A41E-D0E9FEDF2013}"/>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Graphic 1">
            <a:extLst>
              <a:ext uri="{FF2B5EF4-FFF2-40B4-BE49-F238E27FC236}">
                <a16:creationId xmlns:a16="http://schemas.microsoft.com/office/drawing/2014/main" id="{BAF5602E-F9F5-405F-A710-0E5642B2A9BE}"/>
              </a:ext>
            </a:extLst>
          </p:cNvPr>
          <p:cNvSpPr/>
          <p:nvPr/>
        </p:nvSpPr>
        <p:spPr>
          <a:xfrm>
            <a:off x="4209550" y="1995463"/>
            <a:ext cx="3936160" cy="2228282"/>
          </a:xfrm>
          <a:custGeom>
            <a:avLst/>
            <a:gdLst>
              <a:gd name="connsiteX0" fmla="*/ 2900363 w 3390900"/>
              <a:gd name="connsiteY0" fmla="*/ 1265873 h 2695575"/>
              <a:gd name="connsiteX1" fmla="*/ 2855595 w 3390900"/>
              <a:gd name="connsiteY1" fmla="*/ 1234440 h 2695575"/>
              <a:gd name="connsiteX2" fmla="*/ 2813685 w 3390900"/>
              <a:gd name="connsiteY2" fmla="*/ 1269683 h 2695575"/>
              <a:gd name="connsiteX3" fmla="*/ 2707005 w 3390900"/>
              <a:gd name="connsiteY3" fmla="*/ 1832610 h 2695575"/>
              <a:gd name="connsiteX4" fmla="*/ 2597468 w 3390900"/>
              <a:gd name="connsiteY4" fmla="*/ 628650 h 2695575"/>
              <a:gd name="connsiteX5" fmla="*/ 2552700 w 3390900"/>
              <a:gd name="connsiteY5" fmla="*/ 589598 h 2695575"/>
              <a:gd name="connsiteX6" fmla="*/ 2507933 w 3390900"/>
              <a:gd name="connsiteY6" fmla="*/ 628650 h 2695575"/>
              <a:gd name="connsiteX7" fmla="*/ 2333625 w 3390900"/>
              <a:gd name="connsiteY7" fmla="*/ 1626870 h 2695575"/>
              <a:gd name="connsiteX8" fmla="*/ 1795463 w 3390900"/>
              <a:gd name="connsiteY8" fmla="*/ 1626870 h 2695575"/>
              <a:gd name="connsiteX9" fmla="*/ 1660208 w 3390900"/>
              <a:gd name="connsiteY9" fmla="*/ 1047750 h 2695575"/>
              <a:gd name="connsiteX10" fmla="*/ 1617345 w 3390900"/>
              <a:gd name="connsiteY10" fmla="*/ 1013460 h 2695575"/>
              <a:gd name="connsiteX11" fmla="*/ 1574483 w 3390900"/>
              <a:gd name="connsiteY11" fmla="*/ 1047750 h 2695575"/>
              <a:gd name="connsiteX12" fmla="*/ 1479233 w 3390900"/>
              <a:gd name="connsiteY12" fmla="*/ 1475423 h 2695575"/>
              <a:gd name="connsiteX13" fmla="*/ 1363028 w 3390900"/>
              <a:gd name="connsiteY13" fmla="*/ 40958 h 2695575"/>
              <a:gd name="connsiteX14" fmla="*/ 1319213 w 3390900"/>
              <a:gd name="connsiteY14" fmla="*/ 0 h 2695575"/>
              <a:gd name="connsiteX15" fmla="*/ 1274445 w 3390900"/>
              <a:gd name="connsiteY15" fmla="*/ 41910 h 2695575"/>
              <a:gd name="connsiteX16" fmla="*/ 1102043 w 3390900"/>
              <a:gd name="connsiteY16" fmla="*/ 2458403 h 2695575"/>
              <a:gd name="connsiteX17" fmla="*/ 992505 w 3390900"/>
              <a:gd name="connsiteY17" fmla="*/ 1335405 h 2695575"/>
              <a:gd name="connsiteX18" fmla="*/ 954405 w 3390900"/>
              <a:gd name="connsiteY18" fmla="*/ 1294448 h 2695575"/>
              <a:gd name="connsiteX19" fmla="*/ 907733 w 3390900"/>
              <a:gd name="connsiteY19" fmla="*/ 1323975 h 2695575"/>
              <a:gd name="connsiteX20" fmla="*/ 797243 w 3390900"/>
              <a:gd name="connsiteY20" fmla="*/ 1624013 h 2695575"/>
              <a:gd name="connsiteX21" fmla="*/ 44768 w 3390900"/>
              <a:gd name="connsiteY21" fmla="*/ 1624013 h 2695575"/>
              <a:gd name="connsiteX22" fmla="*/ 0 w 3390900"/>
              <a:gd name="connsiteY22" fmla="*/ 1668780 h 2695575"/>
              <a:gd name="connsiteX23" fmla="*/ 44768 w 3390900"/>
              <a:gd name="connsiteY23" fmla="*/ 1713548 h 2695575"/>
              <a:gd name="connsiteX24" fmla="*/ 805815 w 3390900"/>
              <a:gd name="connsiteY24" fmla="*/ 1712595 h 2695575"/>
              <a:gd name="connsiteX25" fmla="*/ 878205 w 3390900"/>
              <a:gd name="connsiteY25" fmla="*/ 1662113 h 2695575"/>
              <a:gd name="connsiteX26" fmla="*/ 922973 w 3390900"/>
              <a:gd name="connsiteY26" fmla="*/ 1541145 h 2695575"/>
              <a:gd name="connsiteX27" fmla="*/ 1028700 w 3390900"/>
              <a:gd name="connsiteY27" fmla="*/ 2635568 h 2695575"/>
              <a:gd name="connsiteX28" fmla="*/ 1100138 w 3390900"/>
              <a:gd name="connsiteY28" fmla="*/ 2704148 h 2695575"/>
              <a:gd name="connsiteX29" fmla="*/ 1104900 w 3390900"/>
              <a:gd name="connsiteY29" fmla="*/ 2704148 h 2695575"/>
              <a:gd name="connsiteX30" fmla="*/ 1154430 w 3390900"/>
              <a:gd name="connsiteY30" fmla="*/ 2685098 h 2695575"/>
              <a:gd name="connsiteX31" fmla="*/ 1180148 w 3390900"/>
              <a:gd name="connsiteY31" fmla="*/ 2632710 h 2695575"/>
              <a:gd name="connsiteX32" fmla="*/ 1326833 w 3390900"/>
              <a:gd name="connsiteY32" fmla="*/ 537210 h 2695575"/>
              <a:gd name="connsiteX33" fmla="*/ 1403985 w 3390900"/>
              <a:gd name="connsiteY33" fmla="*/ 1604963 h 2695575"/>
              <a:gd name="connsiteX34" fmla="*/ 1458278 w 3390900"/>
              <a:gd name="connsiteY34" fmla="*/ 1668780 h 2695575"/>
              <a:gd name="connsiteX35" fmla="*/ 1542098 w 3390900"/>
              <a:gd name="connsiteY35" fmla="*/ 1615440 h 2695575"/>
              <a:gd name="connsiteX36" fmla="*/ 1622108 w 3390900"/>
              <a:gd name="connsiteY36" fmla="*/ 1254443 h 2695575"/>
              <a:gd name="connsiteX37" fmla="*/ 1716405 w 3390900"/>
              <a:gd name="connsiteY37" fmla="*/ 1659255 h 2695575"/>
              <a:gd name="connsiteX38" fmla="*/ 1784033 w 3390900"/>
              <a:gd name="connsiteY38" fmla="*/ 1712595 h 2695575"/>
              <a:gd name="connsiteX39" fmla="*/ 2356485 w 3390900"/>
              <a:gd name="connsiteY39" fmla="*/ 1712595 h 2695575"/>
              <a:gd name="connsiteX40" fmla="*/ 2425065 w 3390900"/>
              <a:gd name="connsiteY40" fmla="*/ 1652588 h 2695575"/>
              <a:gd name="connsiteX41" fmla="*/ 2555558 w 3390900"/>
              <a:gd name="connsiteY41" fmla="*/ 879158 h 2695575"/>
              <a:gd name="connsiteX42" fmla="*/ 2640330 w 3390900"/>
              <a:gd name="connsiteY42" fmla="*/ 1994535 h 2695575"/>
              <a:gd name="connsiteX43" fmla="*/ 2693670 w 3390900"/>
              <a:gd name="connsiteY43" fmla="*/ 2051685 h 2695575"/>
              <a:gd name="connsiteX44" fmla="*/ 2769870 w 3390900"/>
              <a:gd name="connsiteY44" fmla="*/ 1999298 h 2695575"/>
              <a:gd name="connsiteX45" fmla="*/ 2871788 w 3390900"/>
              <a:gd name="connsiteY45" fmla="*/ 1464945 h 2695575"/>
              <a:gd name="connsiteX46" fmla="*/ 2927985 w 3390900"/>
              <a:gd name="connsiteY46" fmla="*/ 1656398 h 2695575"/>
              <a:gd name="connsiteX47" fmla="*/ 2989898 w 3390900"/>
              <a:gd name="connsiteY47" fmla="*/ 1702118 h 2695575"/>
              <a:gd name="connsiteX48" fmla="*/ 3398520 w 3390900"/>
              <a:gd name="connsiteY48" fmla="*/ 1702118 h 2695575"/>
              <a:gd name="connsiteX49" fmla="*/ 3398520 w 3390900"/>
              <a:gd name="connsiteY49" fmla="*/ 1615440 h 2695575"/>
              <a:gd name="connsiteX50" fmla="*/ 3005138 w 3390900"/>
              <a:gd name="connsiteY50" fmla="*/ 1615440 h 2695575"/>
              <a:gd name="connsiteX51" fmla="*/ 2900363 w 3390900"/>
              <a:gd name="connsiteY51" fmla="*/ 1265873 h 269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90900" h="2695575">
                <a:moveTo>
                  <a:pt x="2900363" y="1265873"/>
                </a:moveTo>
                <a:cubicBezTo>
                  <a:pt x="2895600" y="1246823"/>
                  <a:pt x="2877503" y="1232535"/>
                  <a:pt x="2855595" y="1234440"/>
                </a:cubicBezTo>
                <a:cubicBezTo>
                  <a:pt x="2835593" y="1234440"/>
                  <a:pt x="2817495" y="1249680"/>
                  <a:pt x="2813685" y="1269683"/>
                </a:cubicBezTo>
                <a:lnTo>
                  <a:pt x="2707005" y="1832610"/>
                </a:lnTo>
                <a:lnTo>
                  <a:pt x="2597468" y="628650"/>
                </a:lnTo>
                <a:cubicBezTo>
                  <a:pt x="2594610" y="605790"/>
                  <a:pt x="2575560" y="589598"/>
                  <a:pt x="2552700" y="589598"/>
                </a:cubicBezTo>
                <a:cubicBezTo>
                  <a:pt x="2529840" y="589598"/>
                  <a:pt x="2510790" y="605790"/>
                  <a:pt x="2507933" y="628650"/>
                </a:cubicBezTo>
                <a:lnTo>
                  <a:pt x="2333625" y="1626870"/>
                </a:lnTo>
                <a:lnTo>
                  <a:pt x="1795463" y="1626870"/>
                </a:lnTo>
                <a:lnTo>
                  <a:pt x="1660208" y="1047750"/>
                </a:lnTo>
                <a:cubicBezTo>
                  <a:pt x="1655445" y="1027748"/>
                  <a:pt x="1637348" y="1013460"/>
                  <a:pt x="1617345" y="1013460"/>
                </a:cubicBezTo>
                <a:cubicBezTo>
                  <a:pt x="1597343" y="1013460"/>
                  <a:pt x="1579245" y="1027748"/>
                  <a:pt x="1574483" y="1047750"/>
                </a:cubicBezTo>
                <a:lnTo>
                  <a:pt x="1479233" y="1475423"/>
                </a:lnTo>
                <a:lnTo>
                  <a:pt x="1363028" y="40958"/>
                </a:lnTo>
                <a:cubicBezTo>
                  <a:pt x="1362075" y="18098"/>
                  <a:pt x="1342073" y="0"/>
                  <a:pt x="1319213" y="0"/>
                </a:cubicBezTo>
                <a:cubicBezTo>
                  <a:pt x="1295400" y="0"/>
                  <a:pt x="1276350" y="19050"/>
                  <a:pt x="1274445" y="41910"/>
                </a:cubicBezTo>
                <a:lnTo>
                  <a:pt x="1102043" y="2458403"/>
                </a:lnTo>
                <a:lnTo>
                  <a:pt x="992505" y="1335405"/>
                </a:lnTo>
                <a:cubicBezTo>
                  <a:pt x="991553" y="1313498"/>
                  <a:pt x="974408" y="1297305"/>
                  <a:pt x="954405" y="1294448"/>
                </a:cubicBezTo>
                <a:cubicBezTo>
                  <a:pt x="934403" y="1291590"/>
                  <a:pt x="915353" y="1304925"/>
                  <a:pt x="907733" y="1323975"/>
                </a:cubicBezTo>
                <a:lnTo>
                  <a:pt x="797243" y="1624013"/>
                </a:lnTo>
                <a:lnTo>
                  <a:pt x="44768" y="1624013"/>
                </a:lnTo>
                <a:cubicBezTo>
                  <a:pt x="20955" y="1624013"/>
                  <a:pt x="0" y="1644015"/>
                  <a:pt x="0" y="1668780"/>
                </a:cubicBezTo>
                <a:cubicBezTo>
                  <a:pt x="0" y="1692593"/>
                  <a:pt x="20003" y="1713548"/>
                  <a:pt x="44768" y="1713548"/>
                </a:cubicBezTo>
                <a:lnTo>
                  <a:pt x="805815" y="1712595"/>
                </a:lnTo>
                <a:cubicBezTo>
                  <a:pt x="837248" y="1712595"/>
                  <a:pt x="866775" y="1692593"/>
                  <a:pt x="878205" y="1662113"/>
                </a:cubicBezTo>
                <a:lnTo>
                  <a:pt x="922973" y="1541145"/>
                </a:lnTo>
                <a:lnTo>
                  <a:pt x="1028700" y="2635568"/>
                </a:lnTo>
                <a:cubicBezTo>
                  <a:pt x="1032510" y="2672715"/>
                  <a:pt x="1062990" y="2701290"/>
                  <a:pt x="1100138" y="2704148"/>
                </a:cubicBezTo>
                <a:cubicBezTo>
                  <a:pt x="1101090" y="2704148"/>
                  <a:pt x="1103948" y="2704148"/>
                  <a:pt x="1104900" y="2704148"/>
                </a:cubicBezTo>
                <a:cubicBezTo>
                  <a:pt x="1122998" y="2704148"/>
                  <a:pt x="1140143" y="2697480"/>
                  <a:pt x="1154430" y="2685098"/>
                </a:cubicBezTo>
                <a:cubicBezTo>
                  <a:pt x="1169670" y="2670810"/>
                  <a:pt x="1178243" y="2653665"/>
                  <a:pt x="1180148" y="2632710"/>
                </a:cubicBezTo>
                <a:lnTo>
                  <a:pt x="1326833" y="537210"/>
                </a:lnTo>
                <a:lnTo>
                  <a:pt x="1403985" y="1604963"/>
                </a:lnTo>
                <a:cubicBezTo>
                  <a:pt x="1406843" y="1635443"/>
                  <a:pt x="1427798" y="1662113"/>
                  <a:pt x="1458278" y="1668780"/>
                </a:cubicBezTo>
                <a:cubicBezTo>
                  <a:pt x="1496378" y="1677353"/>
                  <a:pt x="1533525" y="1653540"/>
                  <a:pt x="1542098" y="1615440"/>
                </a:cubicBezTo>
                <a:lnTo>
                  <a:pt x="1622108" y="1254443"/>
                </a:lnTo>
                <a:lnTo>
                  <a:pt x="1716405" y="1659255"/>
                </a:lnTo>
                <a:cubicBezTo>
                  <a:pt x="1724025" y="1690688"/>
                  <a:pt x="1751648" y="1712595"/>
                  <a:pt x="1784033" y="1712595"/>
                </a:cubicBezTo>
                <a:lnTo>
                  <a:pt x="2356485" y="1712595"/>
                </a:lnTo>
                <a:cubicBezTo>
                  <a:pt x="2391728" y="1712595"/>
                  <a:pt x="2421255" y="1686878"/>
                  <a:pt x="2425065" y="1652588"/>
                </a:cubicBezTo>
                <a:lnTo>
                  <a:pt x="2555558" y="879158"/>
                </a:lnTo>
                <a:lnTo>
                  <a:pt x="2640330" y="1994535"/>
                </a:lnTo>
                <a:cubicBezTo>
                  <a:pt x="2644140" y="2024063"/>
                  <a:pt x="2666048" y="2046923"/>
                  <a:pt x="2693670" y="2051685"/>
                </a:cubicBezTo>
                <a:cubicBezTo>
                  <a:pt x="2728913" y="2058353"/>
                  <a:pt x="2763203" y="2035493"/>
                  <a:pt x="2769870" y="1999298"/>
                </a:cubicBezTo>
                <a:lnTo>
                  <a:pt x="2871788" y="1464945"/>
                </a:lnTo>
                <a:lnTo>
                  <a:pt x="2927985" y="1656398"/>
                </a:lnTo>
                <a:cubicBezTo>
                  <a:pt x="2936558" y="1683068"/>
                  <a:pt x="2962275" y="1702118"/>
                  <a:pt x="2989898" y="1702118"/>
                </a:cubicBezTo>
                <a:lnTo>
                  <a:pt x="3398520" y="1702118"/>
                </a:lnTo>
                <a:lnTo>
                  <a:pt x="3398520" y="1615440"/>
                </a:lnTo>
                <a:lnTo>
                  <a:pt x="3005138" y="1615440"/>
                </a:lnTo>
                <a:lnTo>
                  <a:pt x="2900363" y="1265873"/>
                </a:lnTo>
                <a:close/>
              </a:path>
            </a:pathLst>
          </a:custGeom>
          <a:solidFill>
            <a:srgbClr val="C00000"/>
          </a:solidFill>
          <a:ln w="9525" cap="flat">
            <a:solidFill>
              <a:srgbClr val="C00000"/>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7267B23-CF31-4DB8-9F01-7724516539A9}"/>
              </a:ext>
            </a:extLst>
          </p:cNvPr>
          <p:cNvSpPr/>
          <p:nvPr/>
        </p:nvSpPr>
        <p:spPr>
          <a:xfrm>
            <a:off x="9831898" y="2031787"/>
            <a:ext cx="2314286" cy="2235369"/>
          </a:xfrm>
          <a:custGeom>
            <a:avLst/>
            <a:gdLst>
              <a:gd name="connsiteX0" fmla="*/ 1090520 w 1711808"/>
              <a:gd name="connsiteY0" fmla="*/ 0 h 2235369"/>
              <a:gd name="connsiteX1" fmla="*/ 1126739 w 1711808"/>
              <a:gd name="connsiteY1" fmla="*/ 33858 h 2235369"/>
              <a:gd name="connsiteX2" fmla="*/ 1222800 w 1711808"/>
              <a:gd name="connsiteY2" fmla="*/ 1219650 h 2235369"/>
              <a:gd name="connsiteX3" fmla="*/ 1301537 w 1711808"/>
              <a:gd name="connsiteY3" fmla="*/ 866117 h 2235369"/>
              <a:gd name="connsiteX4" fmla="*/ 1336969 w 1711808"/>
              <a:gd name="connsiteY4" fmla="*/ 837771 h 2235369"/>
              <a:gd name="connsiteX5" fmla="*/ 1372401 w 1711808"/>
              <a:gd name="connsiteY5" fmla="*/ 866117 h 2235369"/>
              <a:gd name="connsiteX6" fmla="*/ 1484209 w 1711808"/>
              <a:gd name="connsiteY6" fmla="*/ 1344843 h 2235369"/>
              <a:gd name="connsiteX7" fmla="*/ 1711808 w 1711808"/>
              <a:gd name="connsiteY7" fmla="*/ 1344843 h 2235369"/>
              <a:gd name="connsiteX8" fmla="*/ 1711808 w 1711808"/>
              <a:gd name="connsiteY8" fmla="*/ 1415707 h 2235369"/>
              <a:gd name="connsiteX9" fmla="*/ 1474761 w 1711808"/>
              <a:gd name="connsiteY9" fmla="*/ 1415707 h 2235369"/>
              <a:gd name="connsiteX10" fmla="*/ 1418856 w 1711808"/>
              <a:gd name="connsiteY10" fmla="*/ 1371614 h 2235369"/>
              <a:gd name="connsiteX11" fmla="*/ 1340906 w 1711808"/>
              <a:gd name="connsiteY11" fmla="*/ 1036978 h 2235369"/>
              <a:gd name="connsiteX12" fmla="*/ 1274766 w 1711808"/>
              <a:gd name="connsiteY12" fmla="*/ 1335395 h 2235369"/>
              <a:gd name="connsiteX13" fmla="*/ 1205477 w 1711808"/>
              <a:gd name="connsiteY13" fmla="*/ 1379488 h 2235369"/>
              <a:gd name="connsiteX14" fmla="*/ 1160596 w 1711808"/>
              <a:gd name="connsiteY14" fmla="*/ 1326734 h 2235369"/>
              <a:gd name="connsiteX15" fmla="*/ 1096819 w 1711808"/>
              <a:gd name="connsiteY15" fmla="*/ 444082 h 2235369"/>
              <a:gd name="connsiteX16" fmla="*/ 975563 w 1711808"/>
              <a:gd name="connsiteY16" fmla="*/ 2176315 h 2235369"/>
              <a:gd name="connsiteX17" fmla="*/ 954303 w 1711808"/>
              <a:gd name="connsiteY17" fmla="*/ 2219621 h 2235369"/>
              <a:gd name="connsiteX18" fmla="*/ 913359 w 1711808"/>
              <a:gd name="connsiteY18" fmla="*/ 2235369 h 2235369"/>
              <a:gd name="connsiteX19" fmla="*/ 909423 w 1711808"/>
              <a:gd name="connsiteY19" fmla="*/ 2235369 h 2235369"/>
              <a:gd name="connsiteX20" fmla="*/ 850369 w 1711808"/>
              <a:gd name="connsiteY20" fmla="*/ 2178678 h 2235369"/>
              <a:gd name="connsiteX21" fmla="*/ 762970 w 1711808"/>
              <a:gd name="connsiteY21" fmla="*/ 1273979 h 2235369"/>
              <a:gd name="connsiteX22" fmla="*/ 725963 w 1711808"/>
              <a:gd name="connsiteY22" fmla="*/ 1373977 h 2235369"/>
              <a:gd name="connsiteX23" fmla="*/ 666122 w 1711808"/>
              <a:gd name="connsiteY23" fmla="*/ 1415707 h 2235369"/>
              <a:gd name="connsiteX24" fmla="*/ 37007 w 1711808"/>
              <a:gd name="connsiteY24" fmla="*/ 1416495 h 2235369"/>
              <a:gd name="connsiteX25" fmla="*/ 0 w 1711808"/>
              <a:gd name="connsiteY25" fmla="*/ 1379488 h 2235369"/>
              <a:gd name="connsiteX26" fmla="*/ 37007 w 1711808"/>
              <a:gd name="connsiteY26" fmla="*/ 1342481 h 2235369"/>
              <a:gd name="connsiteX27" fmla="*/ 659036 w 1711808"/>
              <a:gd name="connsiteY27" fmla="*/ 1342481 h 2235369"/>
              <a:gd name="connsiteX28" fmla="*/ 750372 w 1711808"/>
              <a:gd name="connsiteY28" fmla="*/ 1094457 h 2235369"/>
              <a:gd name="connsiteX29" fmla="*/ 788953 w 1711808"/>
              <a:gd name="connsiteY29" fmla="*/ 1070048 h 2235369"/>
              <a:gd name="connsiteX30" fmla="*/ 820449 w 1711808"/>
              <a:gd name="connsiteY30" fmla="*/ 1103905 h 2235369"/>
              <a:gd name="connsiteX31" fmla="*/ 910998 w 1711808"/>
              <a:gd name="connsiteY31" fmla="*/ 2032225 h 2235369"/>
              <a:gd name="connsiteX32" fmla="*/ 1053513 w 1711808"/>
              <a:gd name="connsiteY32" fmla="*/ 34645 h 2235369"/>
              <a:gd name="connsiteX33" fmla="*/ 1090520 w 1711808"/>
              <a:gd name="connsiteY33" fmla="*/ 0 h 223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1808" h="2235369">
                <a:moveTo>
                  <a:pt x="1090520" y="0"/>
                </a:moveTo>
                <a:cubicBezTo>
                  <a:pt x="1109417" y="0"/>
                  <a:pt x="1125952" y="14961"/>
                  <a:pt x="1126739" y="33858"/>
                </a:cubicBezTo>
                <a:lnTo>
                  <a:pt x="1222800" y="1219650"/>
                </a:lnTo>
                <a:lnTo>
                  <a:pt x="1301537" y="866117"/>
                </a:lnTo>
                <a:cubicBezTo>
                  <a:pt x="1305474" y="849582"/>
                  <a:pt x="1320434" y="837771"/>
                  <a:pt x="1336969" y="837771"/>
                </a:cubicBezTo>
                <a:cubicBezTo>
                  <a:pt x="1353504" y="837771"/>
                  <a:pt x="1368464" y="849582"/>
                  <a:pt x="1372401" y="866117"/>
                </a:cubicBezTo>
                <a:lnTo>
                  <a:pt x="1484209" y="1344843"/>
                </a:lnTo>
                <a:lnTo>
                  <a:pt x="1711808" y="1344843"/>
                </a:lnTo>
                <a:lnTo>
                  <a:pt x="1711808" y="1415707"/>
                </a:lnTo>
                <a:lnTo>
                  <a:pt x="1474761" y="1415707"/>
                </a:lnTo>
                <a:cubicBezTo>
                  <a:pt x="1447990" y="1415707"/>
                  <a:pt x="1425155" y="1397598"/>
                  <a:pt x="1418856" y="1371614"/>
                </a:cubicBezTo>
                <a:lnTo>
                  <a:pt x="1340906" y="1036978"/>
                </a:lnTo>
                <a:lnTo>
                  <a:pt x="1274766" y="1335395"/>
                </a:lnTo>
                <a:cubicBezTo>
                  <a:pt x="1267680" y="1366890"/>
                  <a:pt x="1236972" y="1386575"/>
                  <a:pt x="1205477" y="1379488"/>
                </a:cubicBezTo>
                <a:cubicBezTo>
                  <a:pt x="1180281" y="1373977"/>
                  <a:pt x="1162959" y="1351930"/>
                  <a:pt x="1160596" y="1326734"/>
                </a:cubicBezTo>
                <a:lnTo>
                  <a:pt x="1096819" y="444082"/>
                </a:lnTo>
                <a:lnTo>
                  <a:pt x="975563" y="2176315"/>
                </a:lnTo>
                <a:cubicBezTo>
                  <a:pt x="973988" y="2193637"/>
                  <a:pt x="966901" y="2207810"/>
                  <a:pt x="954303" y="2219621"/>
                </a:cubicBezTo>
                <a:cubicBezTo>
                  <a:pt x="942493" y="2229857"/>
                  <a:pt x="928320" y="2235369"/>
                  <a:pt x="913359" y="2235369"/>
                </a:cubicBezTo>
                <a:cubicBezTo>
                  <a:pt x="912572" y="2235369"/>
                  <a:pt x="910210" y="2235369"/>
                  <a:pt x="909423" y="2235369"/>
                </a:cubicBezTo>
                <a:cubicBezTo>
                  <a:pt x="878715" y="2233006"/>
                  <a:pt x="853518" y="2209385"/>
                  <a:pt x="850369" y="2178678"/>
                </a:cubicBezTo>
                <a:lnTo>
                  <a:pt x="762970" y="1273979"/>
                </a:lnTo>
                <a:lnTo>
                  <a:pt x="725963" y="1373977"/>
                </a:lnTo>
                <a:cubicBezTo>
                  <a:pt x="716515" y="1399173"/>
                  <a:pt x="692106" y="1415707"/>
                  <a:pt x="666122" y="1415707"/>
                </a:cubicBezTo>
                <a:lnTo>
                  <a:pt x="37007" y="1416495"/>
                </a:lnTo>
                <a:cubicBezTo>
                  <a:pt x="16535" y="1416495"/>
                  <a:pt x="0" y="1399173"/>
                  <a:pt x="0" y="1379488"/>
                </a:cubicBezTo>
                <a:cubicBezTo>
                  <a:pt x="0" y="1359016"/>
                  <a:pt x="17322" y="1342481"/>
                  <a:pt x="37007" y="1342481"/>
                </a:cubicBezTo>
                <a:lnTo>
                  <a:pt x="659036" y="1342481"/>
                </a:lnTo>
                <a:lnTo>
                  <a:pt x="750372" y="1094457"/>
                </a:lnTo>
                <a:cubicBezTo>
                  <a:pt x="756671" y="1078709"/>
                  <a:pt x="772419" y="1067686"/>
                  <a:pt x="788953" y="1070048"/>
                </a:cubicBezTo>
                <a:cubicBezTo>
                  <a:pt x="805489" y="1072410"/>
                  <a:pt x="819662" y="1085796"/>
                  <a:pt x="820449" y="1103905"/>
                </a:cubicBezTo>
                <a:lnTo>
                  <a:pt x="910998" y="2032225"/>
                </a:lnTo>
                <a:lnTo>
                  <a:pt x="1053513" y="34645"/>
                </a:lnTo>
                <a:cubicBezTo>
                  <a:pt x="1055087" y="15748"/>
                  <a:pt x="1070835" y="0"/>
                  <a:pt x="1090520" y="0"/>
                </a:cubicBezTo>
                <a:close/>
              </a:path>
            </a:pathLst>
          </a:custGeom>
          <a:solidFill>
            <a:srgbClr val="C00000"/>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C08AA92-0A1C-4E44-B849-7E4B7D879BA3}"/>
              </a:ext>
            </a:extLst>
          </p:cNvPr>
          <p:cNvSpPr/>
          <p:nvPr/>
        </p:nvSpPr>
        <p:spPr>
          <a:xfrm>
            <a:off x="3700100" y="3320856"/>
            <a:ext cx="548033" cy="74014"/>
          </a:xfrm>
          <a:custGeom>
            <a:avLst/>
            <a:gdLst>
              <a:gd name="connsiteX0" fmla="*/ 37007 w 548033"/>
              <a:gd name="connsiteY0" fmla="*/ 0 h 74014"/>
              <a:gd name="connsiteX1" fmla="*/ 548033 w 548033"/>
              <a:gd name="connsiteY1" fmla="*/ 0 h 74014"/>
              <a:gd name="connsiteX2" fmla="*/ 548033 w 548033"/>
              <a:gd name="connsiteY2" fmla="*/ 73374 h 74014"/>
              <a:gd name="connsiteX3" fmla="*/ 37007 w 548033"/>
              <a:gd name="connsiteY3" fmla="*/ 74014 h 74014"/>
              <a:gd name="connsiteX4" fmla="*/ 0 w 548033"/>
              <a:gd name="connsiteY4" fmla="*/ 37007 h 74014"/>
              <a:gd name="connsiteX5" fmla="*/ 37007 w 548033"/>
              <a:gd name="connsiteY5" fmla="*/ 0 h 7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033" h="74014">
                <a:moveTo>
                  <a:pt x="37007" y="0"/>
                </a:moveTo>
                <a:lnTo>
                  <a:pt x="548033" y="0"/>
                </a:lnTo>
                <a:lnTo>
                  <a:pt x="548033" y="73374"/>
                </a:lnTo>
                <a:lnTo>
                  <a:pt x="37007" y="74014"/>
                </a:lnTo>
                <a:cubicBezTo>
                  <a:pt x="16535" y="74014"/>
                  <a:pt x="0" y="56692"/>
                  <a:pt x="0" y="37007"/>
                </a:cubicBezTo>
                <a:cubicBezTo>
                  <a:pt x="0" y="16535"/>
                  <a:pt x="17322" y="0"/>
                  <a:pt x="37007" y="0"/>
                </a:cubicBezTo>
                <a:close/>
              </a:path>
            </a:pathLst>
          </a:custGeom>
          <a:solidFill>
            <a:srgbClr val="C00000"/>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99586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3017241" y="260059"/>
            <a:ext cx="3937233" cy="604007"/>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EXISTING SYSTEM</a:t>
            </a:r>
          </a:p>
        </p:txBody>
      </p:sp>
      <p:sp>
        <p:nvSpPr>
          <p:cNvPr id="2" name="Subtitle 1">
            <a:extLst>
              <a:ext uri="{FF2B5EF4-FFF2-40B4-BE49-F238E27FC236}">
                <a16:creationId xmlns:a16="http://schemas.microsoft.com/office/drawing/2014/main" id="{D9FBDE07-602C-4C95-91B5-8141F4915285}"/>
              </a:ext>
            </a:extLst>
          </p:cNvPr>
          <p:cNvSpPr>
            <a:spLocks noGrp="1"/>
          </p:cNvSpPr>
          <p:nvPr>
            <p:ph type="subTitle" idx="1"/>
          </p:nvPr>
        </p:nvSpPr>
        <p:spPr>
          <a:xfrm>
            <a:off x="269846" y="1447101"/>
            <a:ext cx="7944374" cy="5293453"/>
          </a:xfrm>
        </p:spPr>
        <p:txBody>
          <a:bodyPr>
            <a:normAutofit fontScale="92500" lnSpcReduction="10000"/>
          </a:bodyPr>
          <a:lstStyle/>
          <a:p>
            <a:pPr algn="just">
              <a:lnSpc>
                <a:spcPct val="120000"/>
              </a:lnSpc>
              <a:buFont typeface="Wingdings" panose="05000000000000000000" pitchFamily="2" charset="2"/>
              <a:buChar char="Ø"/>
            </a:pPr>
            <a:r>
              <a:rPr lang="en-IN" sz="2200" dirty="0">
                <a:solidFill>
                  <a:schemeClr val="tx2"/>
                </a:solidFill>
                <a:latin typeface="Times New Roman" panose="02020603050405020304" pitchFamily="18" charset="0"/>
                <a:cs typeface="Times New Roman" panose="02020603050405020304" pitchFamily="18" charset="0"/>
              </a:rPr>
              <a:t>At present a patient has to travel to the nearest hospital for treatment. To see a doctor, he has to wait there for his turn. Doctor on examination of basic medical parameters prescribe medicines or ask for further investigation at the lab.</a:t>
            </a:r>
          </a:p>
          <a:p>
            <a:pPr algn="just">
              <a:lnSpc>
                <a:spcPct val="120000"/>
              </a:lnSpc>
              <a:buFont typeface="Wingdings" panose="05000000000000000000" pitchFamily="2" charset="2"/>
              <a:buChar char="Ø"/>
            </a:pPr>
            <a:r>
              <a:rPr lang="en-IN" sz="2200" dirty="0">
                <a:solidFill>
                  <a:schemeClr val="tx2"/>
                </a:solidFill>
                <a:latin typeface="Times New Roman" panose="02020603050405020304" pitchFamily="18" charset="0"/>
                <a:cs typeface="Times New Roman" panose="02020603050405020304" pitchFamily="18" charset="0"/>
              </a:rPr>
              <a:t>After that patient if required will be admitted for in patient treatment or will be disposed off as an out patient with necessary medicines. This process is time and effort consuming and is expensive. Moreover, in case of a medical emergency it will take time to reach a doctor/hospital.</a:t>
            </a:r>
          </a:p>
          <a:p>
            <a:pPr algn="just">
              <a:lnSpc>
                <a:spcPct val="120000"/>
              </a:lnSpc>
              <a:buFont typeface="Wingdings" panose="05000000000000000000" pitchFamily="2" charset="2"/>
              <a:buChar char="Ø"/>
            </a:pPr>
            <a:r>
              <a:rPr lang="en-IN" sz="2200" dirty="0">
                <a:solidFill>
                  <a:schemeClr val="tx2"/>
                </a:solidFill>
                <a:latin typeface="Times New Roman" panose="02020603050405020304" pitchFamily="18" charset="0"/>
                <a:cs typeface="Times New Roman" panose="02020603050405020304" pitchFamily="18" charset="0"/>
              </a:rPr>
              <a:t>In many such emergencies a patient by the time he reaches the hospital is dead. There are many such case of “brought dead” in our present scenario.</a:t>
            </a:r>
          </a:p>
          <a:p>
            <a:pPr algn="just">
              <a:lnSpc>
                <a:spcPct val="120000"/>
              </a:lnSpc>
              <a:buFont typeface="Wingdings" panose="05000000000000000000" pitchFamily="2" charset="2"/>
              <a:buChar char="Ø"/>
            </a:pPr>
            <a:r>
              <a:rPr lang="en-IN" sz="2200" dirty="0">
                <a:solidFill>
                  <a:schemeClr val="tx2"/>
                </a:solidFill>
                <a:latin typeface="Times New Roman" panose="02020603050405020304" pitchFamily="18" charset="0"/>
                <a:cs typeface="Times New Roman" panose="02020603050405020304" pitchFamily="18" charset="0"/>
              </a:rPr>
              <a:t>Modern healthcare system with the advent of IOT is able to provide BSN CARE and thus saving many lives. It is a boon to all patients particularly old people staying alone at isolated places.</a:t>
            </a:r>
          </a:p>
          <a:p>
            <a:endParaRPr lang="en-IN" dirty="0"/>
          </a:p>
        </p:txBody>
      </p:sp>
      <p:pic>
        <p:nvPicPr>
          <p:cNvPr id="4" name="Picture 3">
            <a:extLst>
              <a:ext uri="{FF2B5EF4-FFF2-40B4-BE49-F238E27FC236}">
                <a16:creationId xmlns:a16="http://schemas.microsoft.com/office/drawing/2014/main" id="{0103E985-C236-49E1-A61F-FB7416840772}"/>
              </a:ext>
            </a:extLst>
          </p:cNvPr>
          <p:cNvPicPr>
            <a:picLocks noChangeAspect="1"/>
          </p:cNvPicPr>
          <p:nvPr/>
        </p:nvPicPr>
        <p:blipFill>
          <a:blip r:embed="rId2"/>
          <a:stretch>
            <a:fillRect/>
          </a:stretch>
        </p:blipFill>
        <p:spPr>
          <a:xfrm>
            <a:off x="8313490" y="1057012"/>
            <a:ext cx="3608664" cy="4974671"/>
          </a:xfrm>
          <a:prstGeom prst="rect">
            <a:avLst/>
          </a:prstGeom>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77674" y="419450"/>
            <a:ext cx="7326385" cy="643766"/>
          </a:xfrm>
        </p:spPr>
        <p:txBody>
          <a:bodyPr>
            <a:normAutofit fontScale="90000"/>
          </a:bodyPr>
          <a:lstStyle/>
          <a:p>
            <a:r>
              <a:rPr lang="en-US" sz="3200" b="1" dirty="0">
                <a:solidFill>
                  <a:srgbClr val="FF0000"/>
                </a:solidFill>
                <a:latin typeface="Times New Roman" panose="02020603050405020304" pitchFamily="18" charset="0"/>
                <a:cs typeface="Times New Roman" panose="02020603050405020304" pitchFamily="18" charset="0"/>
              </a:rPr>
              <a:t>DRAWBACKS OF EXISTING SYSTEM</a:t>
            </a:r>
          </a:p>
        </p:txBody>
      </p:sp>
      <p:sp>
        <p:nvSpPr>
          <p:cNvPr id="4" name="Subtitle 3">
            <a:extLst>
              <a:ext uri="{FF2B5EF4-FFF2-40B4-BE49-F238E27FC236}">
                <a16:creationId xmlns:a16="http://schemas.microsoft.com/office/drawing/2014/main" id="{B25A6C42-FB54-4E4D-89ED-EED8C7168BC3}"/>
              </a:ext>
            </a:extLst>
          </p:cNvPr>
          <p:cNvSpPr>
            <a:spLocks noGrp="1"/>
          </p:cNvSpPr>
          <p:nvPr>
            <p:ph type="subTitle" idx="1"/>
          </p:nvPr>
        </p:nvSpPr>
        <p:spPr>
          <a:xfrm>
            <a:off x="475376" y="1904301"/>
            <a:ext cx="6579765" cy="4328720"/>
          </a:xfrm>
        </p:spPr>
        <p:txBody>
          <a:bodyPr>
            <a:normAutofit/>
          </a:bodyPr>
          <a:lstStyle/>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Existing System is inefficient.</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It is very tedious and time consuming.</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Lack of safety and security.</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Complexity.</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More human efforts.</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Implementation Issues.</a:t>
            </a:r>
          </a:p>
          <a:p>
            <a:pPr marL="342900" lvl="0" indent="-342900" algn="just">
              <a:lnSpc>
                <a:spcPct val="150000"/>
              </a:lnSpc>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High Expenses.</a:t>
            </a:r>
          </a:p>
          <a:p>
            <a:endParaRPr lang="en-IN" dirty="0"/>
          </a:p>
        </p:txBody>
      </p:sp>
      <p:pic>
        <p:nvPicPr>
          <p:cNvPr id="3" name="Picture 2">
            <a:extLst>
              <a:ext uri="{FF2B5EF4-FFF2-40B4-BE49-F238E27FC236}">
                <a16:creationId xmlns:a16="http://schemas.microsoft.com/office/drawing/2014/main" id="{89258756-8E05-4DAF-8FC7-DF7344EA94B3}"/>
              </a:ext>
            </a:extLst>
          </p:cNvPr>
          <p:cNvPicPr>
            <a:picLocks noChangeAspect="1"/>
          </p:cNvPicPr>
          <p:nvPr/>
        </p:nvPicPr>
        <p:blipFill>
          <a:blip r:embed="rId2"/>
          <a:stretch>
            <a:fillRect/>
          </a:stretch>
        </p:blipFill>
        <p:spPr>
          <a:xfrm>
            <a:off x="5049124" y="1904301"/>
            <a:ext cx="6667500" cy="3752850"/>
          </a:xfrm>
          <a:prstGeom prst="rect">
            <a:avLst/>
          </a:prstGeom>
        </p:spPr>
      </p:pic>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2698-2352-4D00-8847-16F8E63BC4A6}"/>
              </a:ext>
            </a:extLst>
          </p:cNvPr>
          <p:cNvSpPr>
            <a:spLocks noGrp="1"/>
          </p:cNvSpPr>
          <p:nvPr>
            <p:ph type="ctrTitle"/>
          </p:nvPr>
        </p:nvSpPr>
        <p:spPr>
          <a:xfrm>
            <a:off x="1289109" y="461395"/>
            <a:ext cx="8226490" cy="98771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ADVANTAGES OF PROPOSED SYSTEM</a:t>
            </a:r>
            <a:br>
              <a:rPr lang="en-US" sz="3200" b="1" dirty="0">
                <a:solidFill>
                  <a:srgbClr val="FF0000"/>
                </a:solidFill>
                <a:latin typeface="Times New Roman" panose="02020603050405020304" pitchFamily="18" charset="0"/>
                <a:cs typeface="Times New Roman" panose="02020603050405020304" pitchFamily="18" charset="0"/>
              </a:rPr>
            </a:b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56EBACE-271E-4F28-9DA7-64A55666C084}"/>
              </a:ext>
            </a:extLst>
          </p:cNvPr>
          <p:cNvSpPr>
            <a:spLocks noGrp="1"/>
          </p:cNvSpPr>
          <p:nvPr>
            <p:ph type="subTitle" idx="1"/>
          </p:nvPr>
        </p:nvSpPr>
        <p:spPr>
          <a:xfrm>
            <a:off x="215318" y="1449110"/>
            <a:ext cx="8601512" cy="5287250"/>
          </a:xfrm>
        </p:spPr>
        <p:txBody>
          <a:bodyPr>
            <a:normAutofit/>
          </a:bodyPr>
          <a:lstStyle/>
          <a:p>
            <a:pPr marL="342900" indent="-342900" algn="just">
              <a:lnSpc>
                <a:spcPct val="150000"/>
              </a:lnSpc>
              <a:buFont typeface="Wingdings" panose="05000000000000000000" pitchFamily="2" charset="2"/>
              <a:buChar char="Ø"/>
            </a:pPr>
            <a:r>
              <a:rPr lang="en-US" sz="2800" dirty="0">
                <a:solidFill>
                  <a:schemeClr val="tx2"/>
                </a:solidFill>
                <a:latin typeface="Times New Roman" panose="02020603050405020304" pitchFamily="18" charset="0"/>
                <a:cs typeface="Times New Roman" panose="02020603050405020304" pitchFamily="18" charset="0"/>
              </a:rPr>
              <a:t>Real time monitoring of health parameter.</a:t>
            </a:r>
          </a:p>
          <a:p>
            <a:pPr marL="342900" indent="-342900" algn="just">
              <a:lnSpc>
                <a:spcPct val="150000"/>
              </a:lnSpc>
              <a:buFont typeface="Wingdings" panose="05000000000000000000" pitchFamily="2" charset="2"/>
              <a:buChar char="Ø"/>
            </a:pPr>
            <a:r>
              <a:rPr lang="en-US" sz="2800" dirty="0">
                <a:solidFill>
                  <a:schemeClr val="tx2"/>
                </a:solidFill>
                <a:latin typeface="Times New Roman" panose="02020603050405020304" pitchFamily="18" charset="0"/>
                <a:cs typeface="Times New Roman" panose="02020603050405020304" pitchFamily="18" charset="0"/>
              </a:rPr>
              <a:t>System is safe and secure.</a:t>
            </a:r>
          </a:p>
          <a:p>
            <a:pPr marL="342900" indent="-342900" algn="just">
              <a:lnSpc>
                <a:spcPct val="150000"/>
              </a:lnSpc>
              <a:buFont typeface="Wingdings" panose="05000000000000000000" pitchFamily="2" charset="2"/>
              <a:buChar char="Ø"/>
            </a:pPr>
            <a:r>
              <a:rPr lang="en-US" sz="2800" dirty="0">
                <a:solidFill>
                  <a:schemeClr val="tx2"/>
                </a:solidFill>
                <a:latin typeface="Times New Roman" panose="02020603050405020304" pitchFamily="18" charset="0"/>
                <a:cs typeface="Times New Roman" panose="02020603050405020304" pitchFamily="18" charset="0"/>
              </a:rPr>
              <a:t>User Friendly.</a:t>
            </a:r>
          </a:p>
          <a:p>
            <a:pPr marL="342900" indent="-342900" algn="just">
              <a:lnSpc>
                <a:spcPct val="150000"/>
              </a:lnSpc>
              <a:buFont typeface="Wingdings" panose="05000000000000000000" pitchFamily="2" charset="2"/>
              <a:buChar char="Ø"/>
            </a:pPr>
            <a:r>
              <a:rPr lang="en-US" sz="2800" dirty="0">
                <a:solidFill>
                  <a:schemeClr val="tx2"/>
                </a:solidFill>
                <a:latin typeface="Times New Roman" panose="02020603050405020304" pitchFamily="18" charset="0"/>
                <a:cs typeface="Times New Roman" panose="02020603050405020304" pitchFamily="18" charset="0"/>
              </a:rPr>
              <a:t>Chronic disorders identified at primary stage itself by doctors for better decision making.</a:t>
            </a:r>
          </a:p>
          <a:p>
            <a:pPr marL="342900" indent="-342900" algn="just">
              <a:lnSpc>
                <a:spcPct val="150000"/>
              </a:lnSpc>
              <a:buFont typeface="Wingdings" panose="05000000000000000000" pitchFamily="2" charset="2"/>
              <a:buChar char="Ø"/>
            </a:pPr>
            <a:r>
              <a:rPr lang="en-US" sz="2800" dirty="0">
                <a:solidFill>
                  <a:schemeClr val="tx2"/>
                </a:solidFill>
                <a:latin typeface="Times New Roman" panose="02020603050405020304" pitchFamily="18" charset="0"/>
                <a:cs typeface="Times New Roman" panose="02020603050405020304" pitchFamily="18" charset="0"/>
              </a:rPr>
              <a:t>Future expansion is possible.</a:t>
            </a:r>
          </a:p>
          <a:p>
            <a:pPr marL="342900" indent="-342900" algn="just">
              <a:lnSpc>
                <a:spcPct val="150000"/>
              </a:lnSpc>
              <a:buFont typeface="Wingdings" panose="05000000000000000000" pitchFamily="2" charset="2"/>
              <a:buChar char="Ø"/>
            </a:pPr>
            <a:endParaRPr lang="en-IN" dirty="0">
              <a:solidFill>
                <a:schemeClr val="tx2"/>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4936DA9-D3AB-4210-ABBE-1B88F1590733}"/>
              </a:ext>
            </a:extLst>
          </p:cNvPr>
          <p:cNvPicPr>
            <a:picLocks noChangeAspect="1"/>
          </p:cNvPicPr>
          <p:nvPr/>
        </p:nvPicPr>
        <p:blipFill>
          <a:blip r:embed="rId2"/>
          <a:stretch>
            <a:fillRect/>
          </a:stretch>
        </p:blipFill>
        <p:spPr>
          <a:xfrm>
            <a:off x="8909108" y="1598103"/>
            <a:ext cx="3139318" cy="4798502"/>
          </a:xfrm>
          <a:prstGeom prst="rect">
            <a:avLst/>
          </a:prstGeom>
        </p:spPr>
      </p:pic>
    </p:spTree>
    <p:extLst>
      <p:ext uri="{BB962C8B-B14F-4D97-AF65-F5344CB8AC3E}">
        <p14:creationId xmlns:p14="http://schemas.microsoft.com/office/powerpoint/2010/main" val="300636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40C07C-B8DD-4B83-8101-72EE4AD30826}"/>
              </a:ext>
            </a:extLst>
          </p:cNvPr>
          <p:cNvSpPr>
            <a:spLocks noGrp="1"/>
          </p:cNvSpPr>
          <p:nvPr>
            <p:ph type="ctrTitle"/>
          </p:nvPr>
        </p:nvSpPr>
        <p:spPr>
          <a:xfrm>
            <a:off x="2128007" y="285226"/>
            <a:ext cx="5883479" cy="771788"/>
          </a:xfrm>
        </p:spPr>
        <p:txBody>
          <a:bodyPr>
            <a:normAutofit fontScale="90000"/>
          </a:bodyPr>
          <a:lstStyle/>
          <a:p>
            <a:r>
              <a:rPr lang="en-US" dirty="0">
                <a:solidFill>
                  <a:schemeClr val="tx2"/>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HARDWARE REQUIREMENTS</a:t>
            </a:r>
            <a:endParaRPr lang="en-IN" sz="3200" b="1" dirty="0">
              <a:solidFill>
                <a:srgbClr val="FF0000"/>
              </a:solidFill>
            </a:endParaRPr>
          </a:p>
        </p:txBody>
      </p:sp>
      <p:sp>
        <p:nvSpPr>
          <p:cNvPr id="4" name="Subtitle 3">
            <a:extLst>
              <a:ext uri="{FF2B5EF4-FFF2-40B4-BE49-F238E27FC236}">
                <a16:creationId xmlns:a16="http://schemas.microsoft.com/office/drawing/2014/main" id="{36D28434-8825-40A2-A316-EF6A104080BC}"/>
              </a:ext>
            </a:extLst>
          </p:cNvPr>
          <p:cNvSpPr>
            <a:spLocks noGrp="1"/>
          </p:cNvSpPr>
          <p:nvPr>
            <p:ph type="subTitle" idx="1"/>
          </p:nvPr>
        </p:nvSpPr>
        <p:spPr>
          <a:xfrm>
            <a:off x="634767" y="1658452"/>
            <a:ext cx="8229600" cy="3676945"/>
          </a:xfrm>
        </p:spPr>
        <p:txBody>
          <a:bodyPr/>
          <a:lstStyle/>
          <a:p>
            <a:pPr marL="285750" indent="-285750">
              <a:buFont typeface="Wingdings" panose="05000000000000000000" pitchFamily="2" charset="2"/>
              <a:buChar char="v"/>
            </a:pPr>
            <a:r>
              <a:rPr lang="en-US" dirty="0">
                <a:solidFill>
                  <a:schemeClr val="tx2"/>
                </a:solidFill>
                <a:latin typeface="Times New Roman" panose="02020603050405020304" pitchFamily="18" charset="0"/>
                <a:cs typeface="Times New Roman" panose="02020603050405020304" pitchFamily="18" charset="0"/>
              </a:rPr>
              <a:t>NODE MCU ESP8266 1.0 Wi-Fi Module</a:t>
            </a:r>
          </a:p>
          <a:p>
            <a:pPr marL="285750" indent="-285750">
              <a:buFont typeface="Wingdings" panose="05000000000000000000" pitchFamily="2" charset="2"/>
              <a:buChar char="v"/>
            </a:pPr>
            <a:endParaRPr lang="en-US"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tx2"/>
                </a:solidFill>
                <a:latin typeface="Times New Roman" panose="02020603050405020304" pitchFamily="18" charset="0"/>
                <a:cs typeface="Times New Roman" panose="02020603050405020304" pitchFamily="18" charset="0"/>
              </a:rPr>
              <a:t>DHT11 Temperature sensor</a:t>
            </a:r>
          </a:p>
          <a:p>
            <a:pPr marL="285750" indent="-285750">
              <a:buFont typeface="Wingdings" panose="05000000000000000000" pitchFamily="2" charset="2"/>
              <a:buChar char="v"/>
            </a:pPr>
            <a:endParaRPr lang="en-US"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tx2"/>
                </a:solidFill>
                <a:latin typeface="Times New Roman" panose="02020603050405020304" pitchFamily="18" charset="0"/>
                <a:cs typeface="Times New Roman" panose="02020603050405020304" pitchFamily="18" charset="0"/>
              </a:rPr>
              <a:t>Heart beat pulse sensor Amped</a:t>
            </a:r>
          </a:p>
          <a:p>
            <a:br>
              <a:rPr lang="en-US" dirty="0">
                <a:solidFill>
                  <a:schemeClr val="tx2"/>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601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8A2B-41ED-4F07-AB76-D8212F459744}"/>
              </a:ext>
            </a:extLst>
          </p:cNvPr>
          <p:cNvSpPr>
            <a:spLocks noGrp="1"/>
          </p:cNvSpPr>
          <p:nvPr>
            <p:ph type="ctrTitle"/>
          </p:nvPr>
        </p:nvSpPr>
        <p:spPr>
          <a:xfrm>
            <a:off x="3373138" y="82459"/>
            <a:ext cx="5044580" cy="66559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BLOCK DIAGRAM</a:t>
            </a:r>
          </a:p>
        </p:txBody>
      </p:sp>
      <p:sp>
        <p:nvSpPr>
          <p:cNvPr id="68" name="Subtitle 67">
            <a:extLst>
              <a:ext uri="{FF2B5EF4-FFF2-40B4-BE49-F238E27FC236}">
                <a16:creationId xmlns:a16="http://schemas.microsoft.com/office/drawing/2014/main" id="{26967D57-7A14-44AD-A339-1FBC103A02BE}"/>
              </a:ext>
            </a:extLst>
          </p:cNvPr>
          <p:cNvSpPr>
            <a:spLocks noGrp="1"/>
          </p:cNvSpPr>
          <p:nvPr>
            <p:ph type="subTitle" idx="1"/>
          </p:nvPr>
        </p:nvSpPr>
        <p:spPr>
          <a:xfrm>
            <a:off x="8417719" y="1282898"/>
            <a:ext cx="3665645" cy="4913792"/>
          </a:xfrm>
        </p:spPr>
        <p:txBody>
          <a:bodyPr>
            <a:normAutofit fontScale="70000" lnSpcReduction="20000"/>
          </a:bodyPr>
          <a:lstStyle/>
          <a:p>
            <a:r>
              <a:rPr lang="en-IN" b="1" dirty="0">
                <a:solidFill>
                  <a:srgbClr val="FF0000"/>
                </a:solidFill>
                <a:latin typeface="Times New Roman" panose="02020603050405020304" pitchFamily="18" charset="0"/>
                <a:cs typeface="Times New Roman" panose="02020603050405020304" pitchFamily="18" charset="0"/>
              </a:rPr>
              <a:t>    DESCRIPTION </a:t>
            </a:r>
          </a:p>
          <a:p>
            <a:pPr algn="just">
              <a:lnSpc>
                <a:spcPct val="120000"/>
              </a:lnSpc>
            </a:pPr>
            <a:r>
              <a:rPr lang="en-IN" sz="2200" b="1" u="sng" dirty="0">
                <a:solidFill>
                  <a:schemeClr val="tx2"/>
                </a:solidFill>
                <a:latin typeface="Times New Roman" panose="02020603050405020304" pitchFamily="18" charset="0"/>
                <a:cs typeface="Times New Roman" panose="02020603050405020304" pitchFamily="18" charset="0"/>
              </a:rPr>
              <a:t>Sensors </a:t>
            </a:r>
            <a:r>
              <a:rPr lang="en-IN" sz="2200" dirty="0">
                <a:solidFill>
                  <a:schemeClr val="tx2"/>
                </a:solidFill>
                <a:latin typeface="Times New Roman" panose="02020603050405020304" pitchFamily="18" charset="0"/>
                <a:cs typeface="Times New Roman" panose="02020603050405020304" pitchFamily="18" charset="0"/>
              </a:rPr>
              <a:t>output of the sensors worn by the patient namely Temperature sensor, Heart beat pulse sensor, oxygen level and pulse rate sensor are fed to the NODE MCU. These sensor data are uploaded to Thingspeak using NODE MCU. Blynk server then forward the coded data to Healthcare server. The data so received is analysed and interpreted by the healthcare server. Healthcare server then feed the data to the concerned care giver or physician. It also simultaneously feed the data to emergency services or medical researcher. Healthcare giver and emergency services take appropriate action to treat the patient and also information is passed on to family or friends. The whole action is taking place on real time and hence no valuable time is lost in providing necessary treatment to the patient.</a:t>
            </a:r>
            <a:endParaRPr lang="en-IN" sz="2200" b="1" dirty="0">
              <a:solidFill>
                <a:srgbClr val="FF0000"/>
              </a:solidFill>
              <a:latin typeface="Times New Roman" panose="02020603050405020304" pitchFamily="18" charset="0"/>
              <a:cs typeface="Times New Roman" panose="02020603050405020304" pitchFamily="18" charset="0"/>
            </a:endParaRPr>
          </a:p>
        </p:txBody>
      </p:sp>
      <p:sp>
        <p:nvSpPr>
          <p:cNvPr id="62" name="Rectangle 69">
            <a:extLst>
              <a:ext uri="{FF2B5EF4-FFF2-40B4-BE49-F238E27FC236}">
                <a16:creationId xmlns:a16="http://schemas.microsoft.com/office/drawing/2014/main" id="{06FBE144-58E7-48BC-8401-234988B59E7C}"/>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78">
            <a:extLst>
              <a:ext uri="{FF2B5EF4-FFF2-40B4-BE49-F238E27FC236}">
                <a16:creationId xmlns:a16="http://schemas.microsoft.com/office/drawing/2014/main" id="{45F8D5F9-2F01-4ED8-A24A-0D42ECE2FBE3}"/>
              </a:ext>
            </a:extLst>
          </p:cNvPr>
          <p:cNvSpPr>
            <a:spLocks noChangeArrowheads="1"/>
          </p:cNvSpPr>
          <p:nvPr/>
        </p:nvSpPr>
        <p:spPr bwMode="auto">
          <a:xfrm>
            <a:off x="0" y="241135"/>
            <a:ext cx="372409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80">
            <a:extLst>
              <a:ext uri="{FF2B5EF4-FFF2-40B4-BE49-F238E27FC236}">
                <a16:creationId xmlns:a16="http://schemas.microsoft.com/office/drawing/2014/main" id="{FCF82EE8-08C9-40CC-9263-64F43DB74F22}"/>
              </a:ext>
            </a:extLst>
          </p:cNvPr>
          <p:cNvSpPr>
            <a:spLocks noChangeArrowheads="1"/>
          </p:cNvSpPr>
          <p:nvPr/>
        </p:nvSpPr>
        <p:spPr bwMode="auto">
          <a:xfrm>
            <a:off x="8417718" y="914400"/>
            <a:ext cx="2513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7" name="Content Placeholder 3">
            <a:extLst>
              <a:ext uri="{FF2B5EF4-FFF2-40B4-BE49-F238E27FC236}">
                <a16:creationId xmlns:a16="http://schemas.microsoft.com/office/drawing/2014/main" id="{11A3B0A0-B619-435A-BA9F-D5F5F5075181}"/>
              </a:ext>
            </a:extLst>
          </p:cNvPr>
          <p:cNvPicPr>
            <a:picLocks noChangeAspect="1"/>
          </p:cNvPicPr>
          <p:nvPr/>
        </p:nvPicPr>
        <p:blipFill>
          <a:blip r:embed="rId2"/>
          <a:stretch>
            <a:fillRect/>
          </a:stretch>
        </p:blipFill>
        <p:spPr>
          <a:xfrm>
            <a:off x="108636" y="885390"/>
            <a:ext cx="7958124" cy="5044706"/>
          </a:xfrm>
          <a:prstGeom prst="rect">
            <a:avLst/>
          </a:prstGeom>
        </p:spPr>
      </p:pic>
    </p:spTree>
    <p:extLst>
      <p:ext uri="{BB962C8B-B14F-4D97-AF65-F5344CB8AC3E}">
        <p14:creationId xmlns:p14="http://schemas.microsoft.com/office/powerpoint/2010/main" val="90001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880306-A5C6-46E6-90B9-66B68B46AA5D}"/>
              </a:ext>
            </a:extLst>
          </p:cNvPr>
          <p:cNvSpPr>
            <a:spLocks noGrp="1"/>
          </p:cNvSpPr>
          <p:nvPr>
            <p:ph type="ctrTitle"/>
          </p:nvPr>
        </p:nvSpPr>
        <p:spPr>
          <a:xfrm>
            <a:off x="3352799" y="135420"/>
            <a:ext cx="3006055" cy="753814"/>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THINGSPEAK</a:t>
            </a:r>
          </a:p>
        </p:txBody>
      </p:sp>
      <p:sp>
        <p:nvSpPr>
          <p:cNvPr id="5" name="Subtitle 4">
            <a:extLst>
              <a:ext uri="{FF2B5EF4-FFF2-40B4-BE49-F238E27FC236}">
                <a16:creationId xmlns:a16="http://schemas.microsoft.com/office/drawing/2014/main" id="{ECC72CA5-4B83-4B4D-8495-C22B5B8F1791}"/>
              </a:ext>
            </a:extLst>
          </p:cNvPr>
          <p:cNvSpPr>
            <a:spLocks noGrp="1"/>
          </p:cNvSpPr>
          <p:nvPr>
            <p:ph type="subTitle" idx="1"/>
          </p:nvPr>
        </p:nvSpPr>
        <p:spPr>
          <a:xfrm>
            <a:off x="425043" y="1283517"/>
            <a:ext cx="10455479" cy="5293452"/>
          </a:xfrm>
        </p:spPr>
        <p:txBody>
          <a:bodyPr>
            <a:normAutofit/>
          </a:bodyPr>
          <a:lstStyle/>
          <a:p>
            <a:pPr algn="just"/>
            <a:endParaRPr lang="en-IN" sz="1700" dirty="0">
              <a:solidFill>
                <a:schemeClr val="tx2"/>
              </a:solidFill>
              <a:latin typeface="Times New Roman" panose="02020603050405020304" pitchFamily="18" charset="0"/>
              <a:cs typeface="Times New Roman" panose="02020603050405020304" pitchFamily="18" charset="0"/>
            </a:endParaRPr>
          </a:p>
          <a:p>
            <a:pPr algn="just"/>
            <a:r>
              <a:rPr lang="en-IN" sz="1700" dirty="0">
                <a:solidFill>
                  <a:schemeClr val="tx2"/>
                </a:solidFill>
                <a:latin typeface="Times New Roman" panose="02020603050405020304" pitchFamily="18" charset="0"/>
                <a:cs typeface="Times New Roman" panose="02020603050405020304" pitchFamily="18" charset="0"/>
              </a:rPr>
              <a:t>Thingspeak is an IoT analytics platform service that allows you to aggregate, visualize and analyse live data streams in the cloud. Thingspeak provides instant visualizations of data posted by your devices to Thingspeak. With the ability to execute MATLAB code in Thingspeak you can perform online analysis and processing of the data as it comes in. Thingspeak is often used for prototyping and proof of concept IoT systems that require analytics.</a:t>
            </a:r>
          </a:p>
          <a:p>
            <a:pPr algn="just"/>
            <a:endParaRPr lang="en-IN" sz="1700" dirty="0">
              <a:solidFill>
                <a:schemeClr val="tx2"/>
              </a:solidFill>
              <a:latin typeface="Times New Roman" panose="02020603050405020304" pitchFamily="18" charset="0"/>
              <a:cs typeface="Times New Roman" panose="02020603050405020304" pitchFamily="18" charset="0"/>
            </a:endParaRPr>
          </a:p>
          <a:p>
            <a:pPr algn="just"/>
            <a:r>
              <a:rPr lang="en-IN" sz="1800" dirty="0">
                <a:solidFill>
                  <a:srgbClr val="FF0000"/>
                </a:solidFill>
                <a:latin typeface="Times New Roman" panose="02020603050405020304" pitchFamily="18" charset="0"/>
                <a:cs typeface="Times New Roman" panose="02020603050405020304" pitchFamily="18" charset="0"/>
              </a:rPr>
              <a:t>Thingspeak key Features:</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Easily configure devices to send data to Thingspeak using popular IoT protocols.</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Visualize your sensor data in real-time.</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Aggregate data on-demand from third-party sources.</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Use the power of MATLAB to make sense of your IoT data.</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Run your IoT analytics automatically based on schedules or events.</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Prototype and build IoT systems without setting up servers or developing web software.</a:t>
            </a:r>
          </a:p>
          <a:p>
            <a:pPr lvl="0" algn="just">
              <a:buFont typeface="Wingdings" panose="05000000000000000000" pitchFamily="2" charset="2"/>
              <a:buChar char="Ø"/>
            </a:pPr>
            <a:r>
              <a:rPr lang="en-IN" sz="1800" dirty="0">
                <a:solidFill>
                  <a:schemeClr val="tx2"/>
                </a:solidFill>
                <a:latin typeface="Times New Roman" panose="02020603050405020304" pitchFamily="18" charset="0"/>
                <a:cs typeface="Times New Roman" panose="02020603050405020304" pitchFamily="18" charset="0"/>
              </a:rPr>
              <a:t>Automatically act on your data and communicate using third-party services like Twilio or Twitter.</a:t>
            </a:r>
          </a:p>
          <a:p>
            <a:endParaRPr lang="en-IN" dirty="0"/>
          </a:p>
        </p:txBody>
      </p:sp>
      <p:pic>
        <p:nvPicPr>
          <p:cNvPr id="7" name="Picture 6">
            <a:extLst>
              <a:ext uri="{FF2B5EF4-FFF2-40B4-BE49-F238E27FC236}">
                <a16:creationId xmlns:a16="http://schemas.microsoft.com/office/drawing/2014/main" id="{C9A5B37D-150D-4C18-8C34-37E93D4D222E}"/>
              </a:ext>
            </a:extLst>
          </p:cNvPr>
          <p:cNvPicPr>
            <a:picLocks noChangeAspect="1"/>
          </p:cNvPicPr>
          <p:nvPr/>
        </p:nvPicPr>
        <p:blipFill>
          <a:blip r:embed="rId2"/>
          <a:stretch>
            <a:fillRect/>
          </a:stretch>
        </p:blipFill>
        <p:spPr>
          <a:xfrm>
            <a:off x="8221211" y="3055690"/>
            <a:ext cx="3691156" cy="2286000"/>
          </a:xfrm>
          <a:prstGeom prst="rect">
            <a:avLst/>
          </a:prstGeom>
        </p:spPr>
      </p:pic>
    </p:spTree>
    <p:extLst>
      <p:ext uri="{BB962C8B-B14F-4D97-AF65-F5344CB8AC3E}">
        <p14:creationId xmlns:p14="http://schemas.microsoft.com/office/powerpoint/2010/main" val="14372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B4BDC-5CBF-4169-B272-F5F4D661456A}"/>
              </a:ext>
            </a:extLst>
          </p:cNvPr>
          <p:cNvSpPr>
            <a:spLocks noGrp="1"/>
          </p:cNvSpPr>
          <p:nvPr>
            <p:ph type="ctrTitle"/>
          </p:nvPr>
        </p:nvSpPr>
        <p:spPr>
          <a:xfrm>
            <a:off x="3319244" y="361922"/>
            <a:ext cx="4532851" cy="51053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BLYNK APPLICATION</a:t>
            </a:r>
          </a:p>
        </p:txBody>
      </p:sp>
      <p:sp>
        <p:nvSpPr>
          <p:cNvPr id="5" name="Subtitle 4">
            <a:extLst>
              <a:ext uri="{FF2B5EF4-FFF2-40B4-BE49-F238E27FC236}">
                <a16:creationId xmlns:a16="http://schemas.microsoft.com/office/drawing/2014/main" id="{A8801C6D-375B-4985-9A8A-C9B492BE6CBF}"/>
              </a:ext>
            </a:extLst>
          </p:cNvPr>
          <p:cNvSpPr>
            <a:spLocks noGrp="1"/>
          </p:cNvSpPr>
          <p:nvPr>
            <p:ph type="subTitle" idx="1"/>
          </p:nvPr>
        </p:nvSpPr>
        <p:spPr>
          <a:xfrm>
            <a:off x="425041" y="1085179"/>
            <a:ext cx="8911905" cy="5612235"/>
          </a:xfrm>
        </p:spPr>
        <p:txBody>
          <a:bodyPr>
            <a:normAutofit fontScale="92500" lnSpcReduction="10000"/>
          </a:bodyPr>
          <a:lstStyle/>
          <a:p>
            <a:pPr lvl="0" algn="just">
              <a:lnSpc>
                <a:spcPct val="150000"/>
              </a:lnSpc>
              <a:buFont typeface="Wingdings" panose="05000000000000000000" pitchFamily="2" charset="2"/>
              <a:buChar char="§"/>
            </a:pPr>
            <a:r>
              <a:rPr lang="en-IN" dirty="0">
                <a:solidFill>
                  <a:schemeClr val="tx2"/>
                </a:solidFill>
                <a:latin typeface="Times New Roman" panose="02020603050405020304" pitchFamily="18" charset="0"/>
                <a:cs typeface="Times New Roman" panose="02020603050405020304" pitchFamily="18" charset="0"/>
              </a:rPr>
              <a:t> </a:t>
            </a:r>
            <a:r>
              <a:rPr lang="en-IN" sz="2100" b="1" dirty="0">
                <a:solidFill>
                  <a:srgbClr val="92D050"/>
                </a:solidFill>
                <a:latin typeface="Times New Roman" panose="02020603050405020304" pitchFamily="18" charset="0"/>
                <a:cs typeface="Times New Roman" panose="02020603050405020304" pitchFamily="18" charset="0"/>
              </a:rPr>
              <a:t>Open Source Android App (Blynk)-:</a:t>
            </a:r>
            <a:r>
              <a:rPr lang="en-IN" sz="2100" dirty="0">
                <a:solidFill>
                  <a:srgbClr val="92D050"/>
                </a:solidFill>
                <a:latin typeface="Times New Roman" panose="02020603050405020304" pitchFamily="18" charset="0"/>
                <a:cs typeface="Times New Roman" panose="02020603050405020304" pitchFamily="18" charset="0"/>
              </a:rPr>
              <a:t> </a:t>
            </a:r>
            <a:r>
              <a:rPr lang="en-IN" sz="2100" dirty="0">
                <a:solidFill>
                  <a:schemeClr val="tx2"/>
                </a:solidFill>
                <a:latin typeface="Times New Roman" panose="02020603050405020304" pitchFamily="18" charset="0"/>
                <a:cs typeface="Times New Roman" panose="02020603050405020304" pitchFamily="18" charset="0"/>
              </a:rPr>
              <a:t>Blynk is an open source android app which is designed and developed in order to control the hardware via internet of things (IOT). This digitally displays sensor data, it can accumulate and visualize the data. Plus, it can also do other parameters such as:</a:t>
            </a:r>
          </a:p>
          <a:p>
            <a:pPr lvl="0" algn="just">
              <a:lnSpc>
                <a:spcPct val="150000"/>
              </a:lnSpc>
              <a:buFont typeface="Wingdings" panose="05000000000000000000" pitchFamily="2" charset="2"/>
              <a:buChar char="§"/>
            </a:pPr>
            <a:r>
              <a:rPr lang="en-IN" sz="2100" b="1" dirty="0">
                <a:solidFill>
                  <a:srgbClr val="92D050"/>
                </a:solidFill>
                <a:latin typeface="Times New Roman" panose="02020603050405020304" pitchFamily="18" charset="0"/>
                <a:cs typeface="Times New Roman" panose="02020603050405020304" pitchFamily="18" charset="0"/>
              </a:rPr>
              <a:t>Blynk App</a:t>
            </a:r>
            <a:r>
              <a:rPr lang="en-IN" sz="2100" dirty="0">
                <a:solidFill>
                  <a:schemeClr val="tx2"/>
                </a:solidFill>
                <a:latin typeface="Times New Roman" panose="02020603050405020304" pitchFamily="18" charset="0"/>
                <a:cs typeface="Times New Roman" panose="02020603050405020304" pitchFamily="18" charset="0"/>
              </a:rPr>
              <a:t>: This app gives us to create amazing interfaces for a project using multiple widgets which is an in-build app.</a:t>
            </a:r>
          </a:p>
          <a:p>
            <a:pPr lvl="0" algn="just">
              <a:lnSpc>
                <a:spcPct val="150000"/>
              </a:lnSpc>
              <a:buFont typeface="Wingdings" panose="05000000000000000000" pitchFamily="2" charset="2"/>
              <a:buChar char="§"/>
            </a:pPr>
            <a:r>
              <a:rPr lang="en-IN" sz="2100" b="1" dirty="0">
                <a:solidFill>
                  <a:srgbClr val="92D050"/>
                </a:solidFill>
                <a:latin typeface="Times New Roman" panose="02020603050405020304" pitchFamily="18" charset="0"/>
                <a:cs typeface="Times New Roman" panose="02020603050405020304" pitchFamily="18" charset="0"/>
              </a:rPr>
              <a:t>Blynk server</a:t>
            </a:r>
            <a:r>
              <a:rPr lang="en-IN" sz="2100" dirty="0">
                <a:solidFill>
                  <a:schemeClr val="tx2"/>
                </a:solidFill>
                <a:latin typeface="Times New Roman" panose="02020603050405020304" pitchFamily="18" charset="0"/>
                <a:cs typeface="Times New Roman" panose="02020603050405020304" pitchFamily="18" charset="0"/>
              </a:rPr>
              <a:t>: It acts as an interface between the smartphone and hardware which is responsible for the communication. We can also use blynk cloud or compile our private blynk server. It’s an open source that can control any number of devices plus can also be launched on Raspberry pi.</a:t>
            </a:r>
          </a:p>
          <a:p>
            <a:pPr lvl="0" algn="just">
              <a:lnSpc>
                <a:spcPct val="150000"/>
              </a:lnSpc>
              <a:buFont typeface="Wingdings" panose="05000000000000000000" pitchFamily="2" charset="2"/>
              <a:buChar char="§"/>
            </a:pPr>
            <a:r>
              <a:rPr lang="en-IN" sz="2100" b="1" dirty="0">
                <a:solidFill>
                  <a:srgbClr val="92D050"/>
                </a:solidFill>
                <a:latin typeface="Times New Roman" panose="02020603050405020304" pitchFamily="18" charset="0"/>
                <a:cs typeface="Times New Roman" panose="02020603050405020304" pitchFamily="18" charset="0"/>
              </a:rPr>
              <a:t>Blynk Libraries</a:t>
            </a:r>
            <a:r>
              <a:rPr lang="en-IN" sz="2100" dirty="0">
                <a:solidFill>
                  <a:schemeClr val="tx2"/>
                </a:solidFill>
                <a:latin typeface="Times New Roman" panose="02020603050405020304" pitchFamily="18" charset="0"/>
                <a:cs typeface="Times New Roman" panose="02020603050405020304" pitchFamily="18" charset="0"/>
              </a:rPr>
              <a:t>: For all the standard hardware platforms, supports communication with the sensor and the complete progression of incoming and outgoing instructions.</a:t>
            </a:r>
          </a:p>
          <a:p>
            <a:endParaRPr lang="en-IN" dirty="0"/>
          </a:p>
        </p:txBody>
      </p:sp>
    </p:spTree>
    <p:extLst>
      <p:ext uri="{BB962C8B-B14F-4D97-AF65-F5344CB8AC3E}">
        <p14:creationId xmlns:p14="http://schemas.microsoft.com/office/powerpoint/2010/main" val="7605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81E9-CDD5-497A-8C13-62CCE0095135}"/>
              </a:ext>
            </a:extLst>
          </p:cNvPr>
          <p:cNvSpPr>
            <a:spLocks noGrp="1"/>
          </p:cNvSpPr>
          <p:nvPr>
            <p:ph type="ctrTitle"/>
          </p:nvPr>
        </p:nvSpPr>
        <p:spPr>
          <a:xfrm>
            <a:off x="3503803" y="453004"/>
            <a:ext cx="2947332" cy="503341"/>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6AD75F4-5FAE-466F-82B3-B2471627054C}"/>
              </a:ext>
            </a:extLst>
          </p:cNvPr>
          <p:cNvSpPr>
            <a:spLocks noGrp="1"/>
          </p:cNvSpPr>
          <p:nvPr>
            <p:ph type="subTitle" idx="1"/>
          </p:nvPr>
        </p:nvSpPr>
        <p:spPr>
          <a:xfrm>
            <a:off x="282430" y="1818313"/>
            <a:ext cx="7485775" cy="5454942"/>
          </a:xfrm>
        </p:spPr>
        <p:txBody>
          <a:bodyPr>
            <a:normAutofit fontScale="47500" lnSpcReduction="20000"/>
          </a:bodyPr>
          <a:lstStyle/>
          <a:p>
            <a:pPr algn="just">
              <a:lnSpc>
                <a:spcPct val="120000"/>
              </a:lnSpc>
            </a:pPr>
            <a:r>
              <a:rPr lang="en-US" sz="4200" dirty="0">
                <a:solidFill>
                  <a:schemeClr val="tx2"/>
                </a:solidFill>
                <a:latin typeface="Times New Roman" panose="02020603050405020304" pitchFamily="18" charset="0"/>
                <a:cs typeface="Times New Roman" panose="02020603050405020304" pitchFamily="18" charset="0"/>
              </a:rPr>
              <a:t> IOT based BSN-CARE healthcare system is undoubtedly going to revolutionize the existing conventional healthcare practices of the world. Formation of long queues in hospitals and in front of renowned doctors for specialist consultation etc. will soon be a thing of the past. Modern IOT based BSN healthcare system envisages provision of quality and timely healthcare at your door step based on data received on real time at the exclusive healthcare network. More over global consultation of expert renowned specialist doctors will be just a click away when fully developed worldwide.</a:t>
            </a:r>
            <a:r>
              <a:rPr lang="en-IN" sz="4200" dirty="0">
                <a:solidFill>
                  <a:schemeClr val="tx1"/>
                </a:solidFill>
                <a:latin typeface="Times New Roman" panose="02020603050405020304" pitchFamily="18" charset="0"/>
                <a:cs typeface="Times New Roman" panose="02020603050405020304" pitchFamily="18" charset="0"/>
              </a:rPr>
              <a:t>Further BSN healthcare will be a boon to slum dwellers as quality and affordable treatment can be provided to them on real time at their door step. BSN healthcare is the ideal way of treatment for all during spread of pandemic like corona virus.</a:t>
            </a:r>
          </a:p>
          <a:p>
            <a:pPr algn="just"/>
            <a:r>
              <a:rPr lang="en-IN" sz="4200"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endParaRPr lang="en-IN" sz="2200" dirty="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2"/>
                </a:solidFill>
                <a:latin typeface="Times New Roman" panose="02020603050405020304" pitchFamily="18" charset="0"/>
                <a:cs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2ACCC2C6-703D-4464-9656-9221C9875355}"/>
              </a:ext>
            </a:extLst>
          </p:cNvPr>
          <p:cNvPicPr>
            <a:picLocks noChangeAspect="1"/>
          </p:cNvPicPr>
          <p:nvPr/>
        </p:nvPicPr>
        <p:blipFill>
          <a:blip r:embed="rId2"/>
          <a:stretch>
            <a:fillRect/>
          </a:stretch>
        </p:blipFill>
        <p:spPr>
          <a:xfrm>
            <a:off x="8045042" y="956345"/>
            <a:ext cx="4053367" cy="4825854"/>
          </a:xfrm>
          <a:prstGeom prst="rect">
            <a:avLst/>
          </a:prstGeom>
        </p:spPr>
      </p:pic>
    </p:spTree>
    <p:extLst>
      <p:ext uri="{BB962C8B-B14F-4D97-AF65-F5344CB8AC3E}">
        <p14:creationId xmlns:p14="http://schemas.microsoft.com/office/powerpoint/2010/main" val="285156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436CD-1425-4AC2-8873-EEE957664753}"/>
              </a:ext>
            </a:extLst>
          </p:cNvPr>
          <p:cNvSpPr>
            <a:spLocks noGrp="1"/>
          </p:cNvSpPr>
          <p:nvPr>
            <p:ph type="ctrTitle"/>
          </p:nvPr>
        </p:nvSpPr>
        <p:spPr>
          <a:xfrm>
            <a:off x="2421622" y="377505"/>
            <a:ext cx="5313028" cy="562063"/>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FUTURE ENHANCEMENT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51798EC-B82A-430E-B275-624E00C1F476}"/>
              </a:ext>
            </a:extLst>
          </p:cNvPr>
          <p:cNvSpPr>
            <a:spLocks noGrp="1"/>
          </p:cNvSpPr>
          <p:nvPr>
            <p:ph type="subTitle" idx="1"/>
          </p:nvPr>
        </p:nvSpPr>
        <p:spPr>
          <a:xfrm>
            <a:off x="433431" y="1686187"/>
            <a:ext cx="7049549" cy="4051883"/>
          </a:xfrm>
        </p:spPr>
        <p:txBody>
          <a:bodyPr/>
          <a:lstStyle/>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The system can be enhanced to cover in remote villages where IOT can be gainfully utilised.</a:t>
            </a:r>
          </a:p>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Body sensors in due course of time will be employing most modern technologies to minimise or make the radiations negligible.</a:t>
            </a:r>
          </a:p>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Since internet and mobile network has conquered the whole world making the whole world a global village IOT based BSN healthcare can be extended to benefit the whole global population.</a:t>
            </a:r>
          </a:p>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IOT based BSN healthcare will revolutise the field of medical care in due course of time benefitting the whole world.</a:t>
            </a:r>
          </a:p>
          <a:p>
            <a:pPr lvl="0" algn="just">
              <a:buFont typeface="Wingdings" panose="05000000000000000000" pitchFamily="2" charset="2"/>
              <a:buChar char="v"/>
            </a:pPr>
            <a:r>
              <a:rPr lang="en-IN" sz="2000" dirty="0">
                <a:solidFill>
                  <a:schemeClr val="tx2"/>
                </a:solidFill>
                <a:latin typeface="Times New Roman" panose="02020603050405020304" pitchFamily="18" charset="0"/>
                <a:cs typeface="Times New Roman" panose="02020603050405020304" pitchFamily="18" charset="0"/>
              </a:rPr>
              <a:t>Once fully developed and fully integrated consultation of an expert specialist anywhere in the world will be just a click away from you.  </a:t>
            </a:r>
          </a:p>
          <a:p>
            <a:endParaRPr lang="en-IN" dirty="0"/>
          </a:p>
        </p:txBody>
      </p:sp>
      <p:pic>
        <p:nvPicPr>
          <p:cNvPr id="9" name="Picture 8">
            <a:extLst>
              <a:ext uri="{FF2B5EF4-FFF2-40B4-BE49-F238E27FC236}">
                <a16:creationId xmlns:a16="http://schemas.microsoft.com/office/drawing/2014/main" id="{F91E923E-F0E6-40CD-A0D9-FB0E9C41FFF6}"/>
              </a:ext>
            </a:extLst>
          </p:cNvPr>
          <p:cNvPicPr>
            <a:picLocks noChangeAspect="1"/>
          </p:cNvPicPr>
          <p:nvPr/>
        </p:nvPicPr>
        <p:blipFill>
          <a:blip r:embed="rId2"/>
          <a:stretch>
            <a:fillRect/>
          </a:stretch>
        </p:blipFill>
        <p:spPr>
          <a:xfrm>
            <a:off x="7583648" y="1473512"/>
            <a:ext cx="4544038" cy="4051883"/>
          </a:xfrm>
          <a:prstGeom prst="rect">
            <a:avLst/>
          </a:prstGeom>
        </p:spPr>
      </p:pic>
    </p:spTree>
    <p:extLst>
      <p:ext uri="{BB962C8B-B14F-4D97-AF65-F5344CB8AC3E}">
        <p14:creationId xmlns:p14="http://schemas.microsoft.com/office/powerpoint/2010/main" val="219840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C51B-6B8D-46B4-9EDD-5DF922519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E51C6A-B8FB-4207-9F61-1BDF4185FCAD}"/>
              </a:ext>
            </a:extLst>
          </p:cNvPr>
          <p:cNvSpPr>
            <a:spLocks noGrp="1"/>
          </p:cNvSpPr>
          <p:nvPr>
            <p:ph idx="1"/>
          </p:nvPr>
        </p:nvSpPr>
        <p:spPr/>
        <p:txBody>
          <a:bodyPr/>
          <a:lstStyle/>
          <a:p>
            <a:endParaRPr lang="en-IN"/>
          </a:p>
        </p:txBody>
      </p:sp>
      <p:pic>
        <p:nvPicPr>
          <p:cNvPr id="4"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2033E0F8-2E6E-4217-8569-F103B5D37818}"/>
              </a:ext>
            </a:extLst>
          </p:cNvPr>
          <p:cNvPicPr>
            <a:picLocks noChangeAspect="1"/>
          </p:cNvPicPr>
          <p:nvPr/>
        </p:nvPicPr>
        <p:blipFill>
          <a:blip r:embed="rId2" cstate="screen">
            <a:extLst>
              <a:ext uri="{28A0092B-C50C-407E-A947-70E740481C1C}">
                <a14:useLocalDpi xmlns:a14="http://schemas.microsoft.com/office/drawing/2010/main"/>
              </a:ext>
            </a:extLst>
          </a:blip>
          <a:srcRect l="62" r="62"/>
          <a:stretch>
            <a:fillRect/>
          </a:stretch>
        </p:blipFill>
        <p:spPr>
          <a:xfrm>
            <a:off x="-620784" y="0"/>
            <a:ext cx="12812784" cy="6858000"/>
          </a:xfrm>
          <a:prstGeom prst="rect">
            <a:avLst/>
          </a:prstGeom>
        </p:spPr>
      </p:pic>
      <p:sp>
        <p:nvSpPr>
          <p:cNvPr id="5" name="Rectangle 4">
            <a:extLst>
              <a:ext uri="{FF2B5EF4-FFF2-40B4-BE49-F238E27FC236}">
                <a16:creationId xmlns:a16="http://schemas.microsoft.com/office/drawing/2014/main" id="{154AA29D-6796-42F8-A5CA-8F1BDB96C728}"/>
              </a:ext>
              <a:ext uri="{C183D7F6-B498-43B3-948B-1728B52AA6E4}">
                <adec:decorative xmlns:adec="http://schemas.microsoft.com/office/drawing/2017/decorative" val="1"/>
              </a:ext>
            </a:extLst>
          </p:cNvPr>
          <p:cNvSpPr/>
          <p:nvPr/>
        </p:nvSpPr>
        <p:spPr bwMode="invGray">
          <a:xfrm rot="5400000">
            <a:off x="5846928" y="512929"/>
            <a:ext cx="6858000" cy="5832141"/>
          </a:xfrm>
          <a:prstGeom prst="rect">
            <a:avLst/>
          </a:prstGeom>
          <a:solidFill>
            <a:sysClr val="windowText" lastClr="000000">
              <a:alpha val="7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7" name="Title 2">
            <a:extLst>
              <a:ext uri="{FF2B5EF4-FFF2-40B4-BE49-F238E27FC236}">
                <a16:creationId xmlns:a16="http://schemas.microsoft.com/office/drawing/2014/main" id="{3C6E9B6F-E6AD-417B-9436-E8197760CEA0}"/>
              </a:ext>
            </a:extLst>
          </p:cNvPr>
          <p:cNvSpPr txBox="1">
            <a:spLocks/>
          </p:cNvSpPr>
          <p:nvPr/>
        </p:nvSpPr>
        <p:spPr>
          <a:xfrm>
            <a:off x="8626637" y="2198396"/>
            <a:ext cx="2679449" cy="18700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sz="44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6485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pic>
        <p:nvPicPr>
          <p:cNvPr id="4" name="Picture Placeholder 7" descr="Arial image of table with medical instruments, medicine, a clipboard, and other medical equipment">
            <a:extLst>
              <a:ext uri="{FF2B5EF4-FFF2-40B4-BE49-F238E27FC236}">
                <a16:creationId xmlns:a16="http://schemas.microsoft.com/office/drawing/2014/main" id="{D539620F-F6C2-4E88-990E-E1C2983B8ED5}"/>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681135" y="942344"/>
            <a:ext cx="11103429" cy="5103943"/>
          </a:xfrm>
        </p:spPr>
      </p:pic>
      <p:sp>
        <p:nvSpPr>
          <p:cNvPr id="5" name="Rectangle 4">
            <a:extLst>
              <a:ext uri="{FF2B5EF4-FFF2-40B4-BE49-F238E27FC236}">
                <a16:creationId xmlns:a16="http://schemas.microsoft.com/office/drawing/2014/main" id="{9E62A5B1-112A-46CE-AC5B-7DCF1561BA58}"/>
              </a:ext>
              <a:ext uri="{C183D7F6-B498-43B3-948B-1728B52AA6E4}">
                <adec:decorative xmlns:adec="http://schemas.microsoft.com/office/drawing/2017/decorative" val="1"/>
              </a:ext>
            </a:extLst>
          </p:cNvPr>
          <p:cNvSpPr/>
          <p:nvPr/>
        </p:nvSpPr>
        <p:spPr bwMode="invGray">
          <a:xfrm rot="5400000">
            <a:off x="3987072" y="585636"/>
            <a:ext cx="6858000"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6" name="Rectangle 5">
            <a:extLst>
              <a:ext uri="{FF2B5EF4-FFF2-40B4-BE49-F238E27FC236}">
                <a16:creationId xmlns:a16="http://schemas.microsoft.com/office/drawing/2014/main" id="{968432D9-724F-4DDC-BFB5-A9BD9DB38D04}"/>
              </a:ext>
            </a:extLst>
          </p:cNvPr>
          <p:cNvSpPr/>
          <p:nvPr/>
        </p:nvSpPr>
        <p:spPr>
          <a:xfrm>
            <a:off x="5717549" y="2155572"/>
            <a:ext cx="4023610" cy="1938992"/>
          </a:xfrm>
          <a:prstGeom prst="rect">
            <a:avLst/>
          </a:prstGeom>
        </p:spPr>
        <p:txBody>
          <a:bodyPr wrap="square">
            <a:spAutoFit/>
          </a:bodyPr>
          <a:lstStyle/>
          <a:p>
            <a:pPr algn="ctr"/>
            <a:r>
              <a:rPr lang="en-US" sz="4000" dirty="0">
                <a:latin typeface="Times New Roman" panose="02020603050405020304" pitchFamily="18" charset="0"/>
                <a:cs typeface="Times New Roman" panose="02020603050405020304" pitchFamily="18" charset="0"/>
              </a:rPr>
              <a:t>S6 MCA</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PROJECT</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PRESENTATION</a:t>
            </a:r>
            <a:endParaRPr lang="en-IN" sz="4000" dirty="0"/>
          </a:p>
        </p:txBody>
      </p:sp>
    </p:spTree>
    <p:extLst>
      <p:ext uri="{BB962C8B-B14F-4D97-AF65-F5344CB8AC3E}">
        <p14:creationId xmlns:p14="http://schemas.microsoft.com/office/powerpoint/2010/main" val="155090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A327-97E7-47FA-AF17-29290C2D9E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FBB2B1-CFC0-4090-9DC4-E555737302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5452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pic>
        <p:nvPicPr>
          <p:cNvPr id="4"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0611BA8A-A884-4ECA-AFE5-2E3C25D4CA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49890"/>
            <a:ext cx="12191999" cy="6858000"/>
          </a:xfrm>
          <a:prstGeom prst="rect">
            <a:avLst/>
          </a:prstGeom>
        </p:spPr>
      </p:pic>
      <p:sp>
        <p:nvSpPr>
          <p:cNvPr id="7" name="Rectangle 6">
            <a:extLst>
              <a:ext uri="{FF2B5EF4-FFF2-40B4-BE49-F238E27FC236}">
                <a16:creationId xmlns:a16="http://schemas.microsoft.com/office/drawing/2014/main" id="{EA1CB0FF-9953-4A66-A2AA-D3D71D466CF5}"/>
              </a:ext>
              <a:ext uri="{C183D7F6-B498-43B3-948B-1728B52AA6E4}">
                <adec:decorative xmlns:adec="http://schemas.microsoft.com/office/drawing/2017/decorative" val="1"/>
              </a:ext>
            </a:extLst>
          </p:cNvPr>
          <p:cNvSpPr/>
          <p:nvPr/>
        </p:nvSpPr>
        <p:spPr bwMode="invGray">
          <a:xfrm rot="5400000">
            <a:off x="4686868" y="594964"/>
            <a:ext cx="6858000"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9" name="Rectangle 8">
            <a:extLst>
              <a:ext uri="{FF2B5EF4-FFF2-40B4-BE49-F238E27FC236}">
                <a16:creationId xmlns:a16="http://schemas.microsoft.com/office/drawing/2014/main" id="{6340DE52-8EE5-448C-BB98-84C45AF53992}"/>
              </a:ext>
            </a:extLst>
          </p:cNvPr>
          <p:cNvSpPr/>
          <p:nvPr/>
        </p:nvSpPr>
        <p:spPr>
          <a:xfrm>
            <a:off x="5921618" y="578367"/>
            <a:ext cx="4388499" cy="6124754"/>
          </a:xfrm>
          <a:prstGeom prst="rect">
            <a:avLst/>
          </a:prstGeom>
        </p:spPr>
        <p:txBody>
          <a:bodyPr wrap="square">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Existing System and drawbacks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Proposed System and advantages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Block Diagram</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Software Requirements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UML Diagram</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Program Design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IoT Healthcare Applications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Future Enhancement</a:t>
            </a:r>
            <a:endParaRPr lang="en-IN" sz="28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E6A358A-8D40-4745-BF6A-81EC9247F7C9}"/>
              </a:ext>
            </a:extLst>
          </p:cNvPr>
          <p:cNvSpPr/>
          <p:nvPr/>
        </p:nvSpPr>
        <p:spPr>
          <a:xfrm>
            <a:off x="952846" y="2507215"/>
            <a:ext cx="3170996" cy="523220"/>
          </a:xfrm>
          <a:prstGeom prst="rect">
            <a:avLst/>
          </a:prstGeom>
        </p:spPr>
        <p:txBody>
          <a:bodyPr wrap="none">
            <a:spAutoFit/>
          </a:bodyPr>
          <a:lstStyle/>
          <a:p>
            <a:r>
              <a:rPr lang="en-US" sz="2800" b="1" dirty="0">
                <a:solidFill>
                  <a:srgbClr val="FFFF00"/>
                </a:solidFill>
                <a:latin typeface="Times New Roman" panose="02020603050405020304" pitchFamily="18" charset="0"/>
                <a:cs typeface="Times New Roman" panose="02020603050405020304" pitchFamily="18" charset="0"/>
              </a:rPr>
              <a:t>AGENDA/TOPICS</a:t>
            </a:r>
            <a:endParaRPr lang="en-IN" sz="2800" b="1" dirty="0"/>
          </a:p>
        </p:txBody>
      </p:sp>
    </p:spTree>
    <p:extLst>
      <p:ext uri="{BB962C8B-B14F-4D97-AF65-F5344CB8AC3E}">
        <p14:creationId xmlns:p14="http://schemas.microsoft.com/office/powerpoint/2010/main" val="196124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816000" y="1154747"/>
            <a:ext cx="10143235" cy="5039250"/>
          </a:xfrm>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23393" y="585634"/>
            <a:ext cx="6584950" cy="568673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p:txBody>
          <a:bodyPr/>
          <a:lstStyle/>
          <a:p>
            <a:r>
              <a:rPr lang="en-US" sz="4800" dirty="0">
                <a:latin typeface="Times New Roman" panose="02020603050405020304" pitchFamily="18" charset="0"/>
                <a:cs typeface="Times New Roman" panose="02020603050405020304" pitchFamily="18" charset="0"/>
              </a:rPr>
              <a:t>S6 MCA</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PROJECT</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PRESENTATION</a:t>
            </a:r>
            <a:br>
              <a:rPr lang="en-IN" sz="4800" dirty="0">
                <a:solidFill>
                  <a:schemeClr val="tx1"/>
                </a:solidFill>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90922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8578" y="572654"/>
            <a:ext cx="6351571" cy="1450110"/>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A SECURE IoT BASED MODERN HEALTHCARE SYSTEM USING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BODY SENSOR NETWORK</a:t>
            </a:r>
          </a:p>
        </p:txBody>
      </p:sp>
      <p:sp>
        <p:nvSpPr>
          <p:cNvPr id="2" name="Text Placeholder 1"/>
          <p:cNvSpPr>
            <a:spLocks noGrp="1"/>
          </p:cNvSpPr>
          <p:nvPr>
            <p:ph type="body" idx="1"/>
          </p:nvPr>
        </p:nvSpPr>
        <p:spPr>
          <a:xfrm>
            <a:off x="0" y="2419927"/>
            <a:ext cx="6788727" cy="3953164"/>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Internal Guide:Prof. Anjana J </a:t>
            </a:r>
          </a:p>
          <a:p>
            <a:endParaRPr lang="en-US" sz="3100" dirty="0">
              <a:latin typeface="Times New Roman" panose="02020603050405020304" pitchFamily="18" charset="0"/>
              <a:cs typeface="Times New Roman" panose="02020603050405020304" pitchFamily="18" charset="0"/>
            </a:endParaRPr>
          </a:p>
          <a:p>
            <a:endParaRPr lang="en-US" dirty="0"/>
          </a:p>
          <a:p>
            <a:r>
              <a:rPr lang="en-US" dirty="0"/>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Submitted By</a:t>
            </a:r>
          </a:p>
          <a:p>
            <a:r>
              <a:rPr lang="en-US" sz="2600" dirty="0">
                <a:latin typeface="Times New Roman" panose="02020603050405020304" pitchFamily="18" charset="0"/>
                <a:cs typeface="Times New Roman" panose="02020603050405020304" pitchFamily="18" charset="0"/>
              </a:rPr>
              <a:t>                                                                               Lekshmi S R</a:t>
            </a:r>
          </a:p>
          <a:p>
            <a:r>
              <a:rPr lang="en-US" sz="2600" dirty="0">
                <a:latin typeface="Times New Roman" panose="02020603050405020304" pitchFamily="18" charset="0"/>
                <a:cs typeface="Times New Roman" panose="02020603050405020304" pitchFamily="18" charset="0"/>
              </a:rPr>
              <a:t>                                                                               LLMC17MCA020</a:t>
            </a:r>
          </a:p>
          <a:p>
            <a:r>
              <a:rPr lang="en-US" sz="2600" dirty="0">
                <a:latin typeface="Times New Roman" panose="02020603050405020304" pitchFamily="18" charset="0"/>
                <a:cs typeface="Times New Roman" panose="02020603050405020304" pitchFamily="18" charset="0"/>
              </a:rPr>
              <a:t>                                                                               S6 MCA,LMST</a:t>
            </a:r>
          </a:p>
        </p:txBody>
      </p:sp>
      <p:pic>
        <p:nvPicPr>
          <p:cNvPr id="5" name="Picture 4">
            <a:extLst>
              <a:ext uri="{FF2B5EF4-FFF2-40B4-BE49-F238E27FC236}">
                <a16:creationId xmlns:a16="http://schemas.microsoft.com/office/drawing/2014/main" id="{9345FECE-BDA0-40F7-9B23-6E4C8E1814D8}"/>
              </a:ext>
            </a:extLst>
          </p:cNvPr>
          <p:cNvPicPr>
            <a:picLocks noChangeAspect="1"/>
          </p:cNvPicPr>
          <p:nvPr/>
        </p:nvPicPr>
        <p:blipFill>
          <a:blip r:embed="rId2"/>
          <a:stretch>
            <a:fillRect/>
          </a:stretch>
        </p:blipFill>
        <p:spPr>
          <a:xfrm>
            <a:off x="6788727" y="0"/>
            <a:ext cx="5403273" cy="6858000"/>
          </a:xfrm>
          <a:prstGeom prst="rect">
            <a:avLst/>
          </a:prstGeom>
        </p:spPr>
      </p:pic>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45889" y="199538"/>
            <a:ext cx="3858224" cy="655898"/>
          </a:xfrm>
        </p:spPr>
        <p:txBody>
          <a:bodyPr>
            <a:normAutofit/>
          </a:bodyPr>
          <a:lstStyle/>
          <a:p>
            <a:r>
              <a:rPr lang="en-US" sz="2800" b="1" dirty="0">
                <a:solidFill>
                  <a:srgbClr val="FFFF00"/>
                </a:solidFill>
                <a:latin typeface="Times New Roman" panose="02020603050405020304" pitchFamily="18" charset="0"/>
                <a:cs typeface="Times New Roman" panose="02020603050405020304" pitchFamily="18" charset="0"/>
              </a:rPr>
              <a:t>AGENDA/TOPICS</a:t>
            </a:r>
          </a:p>
        </p:txBody>
      </p:sp>
      <p:sp>
        <p:nvSpPr>
          <p:cNvPr id="3" name="Text Placeholder 2">
            <a:extLst>
              <a:ext uri="{FF2B5EF4-FFF2-40B4-BE49-F238E27FC236}">
                <a16:creationId xmlns:a16="http://schemas.microsoft.com/office/drawing/2014/main" id="{F9DC8B62-F85C-44EB-A0A6-F41ED1EFFD56}"/>
              </a:ext>
            </a:extLst>
          </p:cNvPr>
          <p:cNvSpPr>
            <a:spLocks noGrp="1"/>
          </p:cNvSpPr>
          <p:nvPr>
            <p:ph type="body" sz="half" idx="2"/>
          </p:nvPr>
        </p:nvSpPr>
        <p:spPr>
          <a:xfrm>
            <a:off x="7593038" y="1044836"/>
            <a:ext cx="4247897" cy="5678940"/>
          </a:xfrm>
        </p:spPr>
        <p:txBody>
          <a:bodyPr>
            <a:noAutofit/>
          </a:bodyPr>
          <a:lstStyle/>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Introduction</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Existing System and drawbacks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Proposed System and advantages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Block Diagram</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Hardware Requirements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Software Requirements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UML Diagram</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Program Design</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IoT Healthcare system Architecture</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IoT Healthcare Applications</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Future Enhancement</a:t>
            </a:r>
            <a:endParaRPr lang="en-IN" sz="18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20EC4F7E-BA80-4BD7-B727-C2B57E5A7E19}"/>
              </a:ext>
            </a:extLst>
          </p:cNvPr>
          <p:cNvGrpSpPr/>
          <p:nvPr/>
        </p:nvGrpSpPr>
        <p:grpSpPr>
          <a:xfrm>
            <a:off x="2741078" y="1910035"/>
            <a:ext cx="1804093" cy="2270006"/>
            <a:chOff x="4871870" y="1763729"/>
            <a:chExt cx="2448272" cy="4303935"/>
          </a:xfrm>
        </p:grpSpPr>
        <p:grpSp>
          <p:nvGrpSpPr>
            <p:cNvPr id="13" name="Group 3">
              <a:extLst>
                <a:ext uri="{FF2B5EF4-FFF2-40B4-BE49-F238E27FC236}">
                  <a16:creationId xmlns:a16="http://schemas.microsoft.com/office/drawing/2014/main" id="{C553415D-AAAE-4C3B-A72B-3D63BD0D3270}"/>
                </a:ext>
              </a:extLst>
            </p:cNvPr>
            <p:cNvGrpSpPr/>
            <p:nvPr/>
          </p:nvGrpSpPr>
          <p:grpSpPr>
            <a:xfrm>
              <a:off x="4871870" y="1763729"/>
              <a:ext cx="2448272" cy="4303935"/>
              <a:chOff x="445712" y="1449040"/>
              <a:chExt cx="2113018" cy="3924176"/>
            </a:xfrm>
          </p:grpSpPr>
          <p:sp>
            <p:nvSpPr>
              <p:cNvPr id="15" name="Rounded Rectangle 4">
                <a:extLst>
                  <a:ext uri="{FF2B5EF4-FFF2-40B4-BE49-F238E27FC236}">
                    <a16:creationId xmlns:a16="http://schemas.microsoft.com/office/drawing/2014/main" id="{E86F21DE-F2AA-4BF4-AAB0-4B6997703052}"/>
                  </a:ext>
                </a:extLst>
              </p:cNvPr>
              <p:cNvSpPr/>
              <p:nvPr userDrawn="1"/>
            </p:nvSpPr>
            <p:spPr>
              <a:xfrm>
                <a:off x="445712" y="1449040"/>
                <a:ext cx="2113018" cy="3924176"/>
              </a:xfrm>
              <a:prstGeom prst="roundRect">
                <a:avLst>
                  <a:gd name="adj" fmla="val 13580"/>
                </a:avLst>
              </a:prstGeom>
              <a:solidFill>
                <a:srgbClr val="262626"/>
              </a:solidFill>
              <a:ln w="88900">
                <a:solidFill>
                  <a:schemeClr val="bg1"/>
                </a:solid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6" name="Rectangle 5">
                <a:extLst>
                  <a:ext uri="{FF2B5EF4-FFF2-40B4-BE49-F238E27FC236}">
                    <a16:creationId xmlns:a16="http://schemas.microsoft.com/office/drawing/2014/main" id="{44D673ED-841D-4DC5-938E-0A351E34A388}"/>
                  </a:ext>
                </a:extLst>
              </p:cNvPr>
              <p:cNvSpPr/>
              <p:nvPr userDrawn="1"/>
            </p:nvSpPr>
            <p:spPr>
              <a:xfrm>
                <a:off x="1379920" y="1650572"/>
                <a:ext cx="216024" cy="34350"/>
              </a:xfrm>
              <a:prstGeom prst="rect">
                <a:avLst/>
              </a:prstGeom>
              <a:solidFill>
                <a:srgbClr val="B0B0B0"/>
              </a:solid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7" name="Group 6">
                <a:extLst>
                  <a:ext uri="{FF2B5EF4-FFF2-40B4-BE49-F238E27FC236}">
                    <a16:creationId xmlns:a16="http://schemas.microsoft.com/office/drawing/2014/main" id="{21F99E9C-8E42-4927-8899-4C6C01387FDC}"/>
                  </a:ext>
                </a:extLst>
              </p:cNvPr>
              <p:cNvGrpSpPr/>
              <p:nvPr userDrawn="1"/>
            </p:nvGrpSpPr>
            <p:grpSpPr>
              <a:xfrm>
                <a:off x="1407705" y="5045834"/>
                <a:ext cx="211967" cy="211967"/>
                <a:chOff x="1549420" y="5712364"/>
                <a:chExt cx="312583" cy="312583"/>
              </a:xfrm>
            </p:grpSpPr>
            <p:sp>
              <p:nvSpPr>
                <p:cNvPr id="18" name="Oval 7">
                  <a:extLst>
                    <a:ext uri="{FF2B5EF4-FFF2-40B4-BE49-F238E27FC236}">
                      <a16:creationId xmlns:a16="http://schemas.microsoft.com/office/drawing/2014/main" id="{31AE5CFE-B8A2-419A-BAF4-8007FD58EA3E}"/>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chemeClr val="bg1"/>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9" name="Rounded Rectangle 8">
                  <a:extLst>
                    <a:ext uri="{FF2B5EF4-FFF2-40B4-BE49-F238E27FC236}">
                      <a16:creationId xmlns:a16="http://schemas.microsoft.com/office/drawing/2014/main" id="{CF751761-7709-4EBE-9D7A-A98A8E659939}"/>
                    </a:ext>
                  </a:extLst>
                </p:cNvPr>
                <p:cNvSpPr/>
                <p:nvPr userDrawn="1"/>
              </p:nvSpPr>
              <p:spPr>
                <a:xfrm>
                  <a:off x="1634225" y="5796647"/>
                  <a:ext cx="142969" cy="144016"/>
                </a:xfrm>
                <a:prstGeom prst="roundRect">
                  <a:avLst/>
                </a:prstGeom>
                <a:solidFill>
                  <a:srgbClr val="73737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4" name="Picture Placeholder 2">
              <a:extLst>
                <a:ext uri="{FF2B5EF4-FFF2-40B4-BE49-F238E27FC236}">
                  <a16:creationId xmlns:a16="http://schemas.microsoft.com/office/drawing/2014/main" id="{2FCCD05D-5D4E-478D-9BEB-276E0D733E14}"/>
                </a:ext>
              </a:extLst>
            </p:cNvPr>
            <p:cNvSpPr txBox="1">
              <a:spLocks/>
            </p:cNvSpPr>
            <p:nvPr/>
          </p:nvSpPr>
          <p:spPr>
            <a:xfrm>
              <a:off x="5051890" y="2223507"/>
              <a:ext cx="2088232" cy="3384376"/>
            </a:xfrm>
            <a:prstGeom prst="rect">
              <a:avLst/>
            </a:prstGeom>
            <a:solidFill>
              <a:schemeClr val="bg1">
                <a:lumMod val="65000"/>
              </a:schemeClr>
            </a:solidFill>
            <a:ln>
              <a:solidFill>
                <a:schemeClr val="bg1"/>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20" name="Heart 19">
            <a:extLst>
              <a:ext uri="{FF2B5EF4-FFF2-40B4-BE49-F238E27FC236}">
                <a16:creationId xmlns:a16="http://schemas.microsoft.com/office/drawing/2014/main" id="{9EFF4535-F4C1-4B70-9553-B8D78F8C0B4F}"/>
              </a:ext>
            </a:extLst>
          </p:cNvPr>
          <p:cNvSpPr/>
          <p:nvPr/>
        </p:nvSpPr>
        <p:spPr>
          <a:xfrm>
            <a:off x="3193766" y="2791232"/>
            <a:ext cx="874316" cy="874316"/>
          </a:xfrm>
          <a:prstGeom prst="hear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789F7BD-60FC-4AE3-92BD-F6614EDF7EF6}"/>
              </a:ext>
            </a:extLst>
          </p:cNvPr>
          <p:cNvSpPr/>
          <p:nvPr/>
        </p:nvSpPr>
        <p:spPr>
          <a:xfrm rot="16200000">
            <a:off x="2874668" y="6062344"/>
            <a:ext cx="1472201" cy="144129"/>
          </a:xfrm>
          <a:prstGeom prst="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bg1"/>
              </a:solidFill>
            </a:endParaRPr>
          </a:p>
        </p:txBody>
      </p:sp>
      <p:sp>
        <p:nvSpPr>
          <p:cNvPr id="22" name="Oval 21">
            <a:extLst>
              <a:ext uri="{FF2B5EF4-FFF2-40B4-BE49-F238E27FC236}">
                <a16:creationId xmlns:a16="http://schemas.microsoft.com/office/drawing/2014/main" id="{8A806D02-9FC2-4BF7-989C-A8821855172A}"/>
              </a:ext>
            </a:extLst>
          </p:cNvPr>
          <p:cNvSpPr/>
          <p:nvPr/>
        </p:nvSpPr>
        <p:spPr>
          <a:xfrm rot="16200000">
            <a:off x="3350452" y="2876655"/>
            <a:ext cx="522150" cy="52215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25A2198-CA40-4453-A918-9536261CA3D0}"/>
              </a:ext>
            </a:extLst>
          </p:cNvPr>
          <p:cNvGrpSpPr/>
          <p:nvPr/>
        </p:nvGrpSpPr>
        <p:grpSpPr>
          <a:xfrm>
            <a:off x="3430456" y="2954581"/>
            <a:ext cx="376126" cy="376126"/>
            <a:chOff x="1733181" y="3181305"/>
            <a:chExt cx="376126" cy="376126"/>
          </a:xfrm>
        </p:grpSpPr>
        <p:sp>
          <p:nvSpPr>
            <p:cNvPr id="24" name="Oval 23">
              <a:extLst>
                <a:ext uri="{FF2B5EF4-FFF2-40B4-BE49-F238E27FC236}">
                  <a16:creationId xmlns:a16="http://schemas.microsoft.com/office/drawing/2014/main" id="{F1720074-D609-46A3-9641-B146E8F0BCEE}"/>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4C16FF0-2B02-4795-95A3-1E1519A1A35A}"/>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BD110DDF-45B5-413D-966D-B4F6B176B3BC}"/>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36">
            <a:extLst>
              <a:ext uri="{FF2B5EF4-FFF2-40B4-BE49-F238E27FC236}">
                <a16:creationId xmlns:a16="http://schemas.microsoft.com/office/drawing/2014/main" id="{B97003B0-6B82-4BD5-8846-3813CA1B2AD0}"/>
              </a:ext>
            </a:extLst>
          </p:cNvPr>
          <p:cNvSpPr>
            <a:spLocks/>
          </p:cNvSpPr>
          <p:nvPr/>
        </p:nvSpPr>
        <p:spPr bwMode="auto">
          <a:xfrm>
            <a:off x="1878072" y="1350338"/>
            <a:ext cx="3439486"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29" name="Freeform 36">
            <a:extLst>
              <a:ext uri="{FF2B5EF4-FFF2-40B4-BE49-F238E27FC236}">
                <a16:creationId xmlns:a16="http://schemas.microsoft.com/office/drawing/2014/main" id="{C52C3A23-6080-471F-A76A-8C5D149298BC}"/>
              </a:ext>
            </a:extLst>
          </p:cNvPr>
          <p:cNvSpPr>
            <a:spLocks/>
          </p:cNvSpPr>
          <p:nvPr/>
        </p:nvSpPr>
        <p:spPr bwMode="auto">
          <a:xfrm>
            <a:off x="2117833" y="3304706"/>
            <a:ext cx="2959964" cy="2102516"/>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C00000"/>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30" name="Rectangle 29">
            <a:extLst>
              <a:ext uri="{FF2B5EF4-FFF2-40B4-BE49-F238E27FC236}">
                <a16:creationId xmlns:a16="http://schemas.microsoft.com/office/drawing/2014/main" id="{BE7FF1CE-687C-4489-8EAC-A2D9356E7D1B}"/>
              </a:ext>
            </a:extLst>
          </p:cNvPr>
          <p:cNvSpPr/>
          <p:nvPr/>
        </p:nvSpPr>
        <p:spPr>
          <a:xfrm rot="16200000">
            <a:off x="2081796" y="1546539"/>
            <a:ext cx="3078759" cy="103620"/>
          </a:xfrm>
          <a:prstGeom prst="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Title 128">
            <a:extLst>
              <a:ext uri="{FF2B5EF4-FFF2-40B4-BE49-F238E27FC236}">
                <a16:creationId xmlns:a16="http://schemas.microsoft.com/office/drawing/2014/main" id="{4AEE0AE4-0635-4557-BF2E-E3D818BDF15E}"/>
              </a:ext>
            </a:extLst>
          </p:cNvPr>
          <p:cNvSpPr>
            <a:spLocks noGrp="1"/>
          </p:cNvSpPr>
          <p:nvPr>
            <p:ph type="ctrTitle"/>
          </p:nvPr>
        </p:nvSpPr>
        <p:spPr>
          <a:xfrm>
            <a:off x="3562525" y="302003"/>
            <a:ext cx="3249335" cy="562063"/>
          </a:xfrm>
        </p:spPr>
        <p:txBody>
          <a:bodyPr>
            <a:normAutofit/>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0" name="Subtitle 129">
            <a:extLst>
              <a:ext uri="{FF2B5EF4-FFF2-40B4-BE49-F238E27FC236}">
                <a16:creationId xmlns:a16="http://schemas.microsoft.com/office/drawing/2014/main" id="{843EF85C-6024-4D87-8BB2-FB198076FFCC}"/>
              </a:ext>
            </a:extLst>
          </p:cNvPr>
          <p:cNvSpPr>
            <a:spLocks noGrp="1"/>
          </p:cNvSpPr>
          <p:nvPr>
            <p:ph type="subTitle" idx="1"/>
          </p:nvPr>
        </p:nvSpPr>
        <p:spPr>
          <a:xfrm>
            <a:off x="576044" y="1526797"/>
            <a:ext cx="7695501" cy="4630722"/>
          </a:xfrm>
        </p:spPr>
        <p:txBody>
          <a:bodyPr>
            <a:normAutofit/>
          </a:bodyPr>
          <a:lstStyle/>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In the present-day scenario, we find a large number of elderly people staying alone in flats or at isolated places.</a:t>
            </a:r>
          </a:p>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Recent research indicates that about 80% of aged people above the age of 65 are suffering from at least one chronic life style  disease.</a:t>
            </a:r>
          </a:p>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IOT based modern healthcare is intended to meet the urgent medical needs of patients particularly isolated senior citizens.</a:t>
            </a:r>
          </a:p>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IOT enables to extend the concept to internet and make it more feasible by providing seamless interactions with different types of devices.</a:t>
            </a:r>
          </a:p>
          <a:p>
            <a:pPr algn="just">
              <a:lnSpc>
                <a:spcPct val="110000"/>
              </a:lnSpc>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The proposed modern IOT based BSN care envisages provision of affordable and timely healthcare at their door step and thus improving the quality of life.</a:t>
            </a:r>
            <a:endParaRPr lang="en-IN" sz="2000" dirty="0">
              <a:solidFill>
                <a:schemeClr val="tx2"/>
              </a:solidFill>
              <a:latin typeface="Times New Roman" panose="02020603050405020304" pitchFamily="18" charset="0"/>
              <a:cs typeface="Times New Roman" panose="02020603050405020304" pitchFamily="18" charset="0"/>
            </a:endParaRPr>
          </a:p>
          <a:p>
            <a:endParaRPr lang="en-IN" dirty="0"/>
          </a:p>
        </p:txBody>
      </p:sp>
      <p:pic>
        <p:nvPicPr>
          <p:cNvPr id="131" name="Picture 130">
            <a:extLst>
              <a:ext uri="{FF2B5EF4-FFF2-40B4-BE49-F238E27FC236}">
                <a16:creationId xmlns:a16="http://schemas.microsoft.com/office/drawing/2014/main" id="{B08360C3-42F3-497C-90D3-FADB0B72D34D}"/>
              </a:ext>
            </a:extLst>
          </p:cNvPr>
          <p:cNvPicPr>
            <a:picLocks noChangeAspect="1"/>
          </p:cNvPicPr>
          <p:nvPr/>
        </p:nvPicPr>
        <p:blipFill>
          <a:blip r:embed="rId2"/>
          <a:stretch>
            <a:fillRect/>
          </a:stretch>
        </p:blipFill>
        <p:spPr>
          <a:xfrm>
            <a:off x="8705617" y="1199627"/>
            <a:ext cx="3486383" cy="3926046"/>
          </a:xfrm>
          <a:prstGeom prst="rect">
            <a:avLst/>
          </a:prstGeom>
        </p:spPr>
      </p:pic>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AE95CC-7726-4EB5-B088-A49160C42D24}"/>
              </a:ext>
            </a:extLst>
          </p:cNvPr>
          <p:cNvSpPr>
            <a:spLocks noGrp="1"/>
          </p:cNvSpPr>
          <p:nvPr>
            <p:ph type="ctrTitle"/>
          </p:nvPr>
        </p:nvSpPr>
        <p:spPr>
          <a:xfrm>
            <a:off x="1318208" y="249085"/>
            <a:ext cx="4558018" cy="77059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OBJECTIVE &amp; SCOPE</a:t>
            </a:r>
          </a:p>
        </p:txBody>
      </p:sp>
      <p:sp>
        <p:nvSpPr>
          <p:cNvPr id="6" name="Rectangle 1">
            <a:extLst>
              <a:ext uri="{FF2B5EF4-FFF2-40B4-BE49-F238E27FC236}">
                <a16:creationId xmlns:a16="http://schemas.microsoft.com/office/drawing/2014/main" id="{C9C657F4-02C8-437B-B7D9-20B2110F0F40}"/>
              </a:ext>
            </a:extLst>
          </p:cNvPr>
          <p:cNvSpPr>
            <a:spLocks noGrp="1"/>
          </p:cNvSpPr>
          <p:nvPr>
            <p:ph type="subTitle" idx="1"/>
          </p:nvPr>
        </p:nvSpPr>
        <p:spPr>
          <a:xfrm>
            <a:off x="1318207" y="1174460"/>
            <a:ext cx="2565895" cy="5683540"/>
          </a:xfrm>
          <a:custGeom>
            <a:avLst/>
            <a:gdLst/>
            <a:ahLst/>
            <a:cxnLst/>
            <a:rect l="l" t="t" r="r" b="b"/>
            <a:pathLst>
              <a:path w="1218310" h="2390293">
                <a:moveTo>
                  <a:pt x="1218310" y="0"/>
                </a:moveTo>
                <a:lnTo>
                  <a:pt x="1218310" y="1898064"/>
                </a:lnTo>
                <a:lnTo>
                  <a:pt x="0" y="2390293"/>
                </a:lnTo>
                <a:lnTo>
                  <a:pt x="0" y="487178"/>
                </a:lnTo>
                <a:close/>
              </a:path>
            </a:pathLst>
          </a:custGeom>
          <a:solidFill>
            <a:schemeClr val="accent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nSpc>
                <a:spcPct val="120000"/>
              </a:lnSpc>
              <a:buFont typeface="Wingdings" panose="05000000000000000000" pitchFamily="2" charset="2"/>
              <a:buChar char="Ø"/>
            </a:pPr>
            <a:endParaRPr lang="en-US" sz="4300" dirty="0">
              <a:solidFill>
                <a:schemeClr val="tx2"/>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4300" dirty="0">
                <a:solidFill>
                  <a:schemeClr val="tx2"/>
                </a:solidFill>
                <a:latin typeface="Times New Roman" panose="02020603050405020304" pitchFamily="18" charset="0"/>
                <a:cs typeface="Times New Roman" panose="02020603050405020304" pitchFamily="18" charset="0"/>
              </a:rPr>
              <a:t>IOT based modern healthcare system is primarily intended to take care of the health aspects of older people staying alone. The system  envisages to real time monitoring of the health parameters of dependent patients and provide timely and quality healthcare to them.</a:t>
            </a:r>
          </a:p>
          <a:p>
            <a:endParaRPr lang="en-IN" dirty="0"/>
          </a:p>
        </p:txBody>
      </p:sp>
      <p:sp>
        <p:nvSpPr>
          <p:cNvPr id="8" name="Rectangle 16">
            <a:extLst>
              <a:ext uri="{FF2B5EF4-FFF2-40B4-BE49-F238E27FC236}">
                <a16:creationId xmlns:a16="http://schemas.microsoft.com/office/drawing/2014/main" id="{75F26046-24BC-4C9E-AC0D-53D3FCD72ECE}"/>
              </a:ext>
            </a:extLst>
          </p:cNvPr>
          <p:cNvSpPr/>
          <p:nvPr/>
        </p:nvSpPr>
        <p:spPr>
          <a:xfrm>
            <a:off x="4679313" y="461394"/>
            <a:ext cx="2325493" cy="6147521"/>
          </a:xfrm>
          <a:custGeom>
            <a:avLst/>
            <a:gdLst/>
            <a:ahLst/>
            <a:cxnLst/>
            <a:rect l="l" t="t" r="r" b="b"/>
            <a:pathLst>
              <a:path w="1218310" h="2403254">
                <a:moveTo>
                  <a:pt x="1218310" y="0"/>
                </a:moveTo>
                <a:lnTo>
                  <a:pt x="1218310" y="1874255"/>
                </a:lnTo>
                <a:lnTo>
                  <a:pt x="809" y="2366158"/>
                </a:lnTo>
                <a:lnTo>
                  <a:pt x="15797" y="2403254"/>
                </a:lnTo>
                <a:lnTo>
                  <a:pt x="0" y="2403254"/>
                </a:lnTo>
                <a:lnTo>
                  <a:pt x="0" y="492230"/>
                </a:lnTo>
                <a:close/>
              </a:path>
            </a:pathLst>
          </a:cu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200" dirty="0">
              <a:solidFill>
                <a:schemeClr val="tx2"/>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1200" dirty="0">
                <a:solidFill>
                  <a:schemeClr val="tx2"/>
                </a:solidFill>
                <a:latin typeface="Times New Roman" panose="02020603050405020304" pitchFamily="18" charset="0"/>
                <a:cs typeface="Times New Roman" panose="02020603050405020304" pitchFamily="18" charset="0"/>
              </a:rPr>
              <a:t>Objective of the project is to make affordable, fully secure and timely healthcare to all particularly elderly. The system make use of the body sensor networks which with the help of iot &amp; various body sensors measures the health parameters of the patient on Realtime.</a:t>
            </a:r>
          </a:p>
        </p:txBody>
      </p:sp>
      <p:sp>
        <p:nvSpPr>
          <p:cNvPr id="10" name="Rectangle 18">
            <a:extLst>
              <a:ext uri="{FF2B5EF4-FFF2-40B4-BE49-F238E27FC236}">
                <a16:creationId xmlns:a16="http://schemas.microsoft.com/office/drawing/2014/main" id="{E7EFB71F-EDC1-4B0E-BE33-AB3C998AB8C8}"/>
              </a:ext>
            </a:extLst>
          </p:cNvPr>
          <p:cNvSpPr/>
          <p:nvPr/>
        </p:nvSpPr>
        <p:spPr>
          <a:xfrm>
            <a:off x="7331979" y="0"/>
            <a:ext cx="2593582" cy="6147521"/>
          </a:xfrm>
          <a:custGeom>
            <a:avLst/>
            <a:gdLst/>
            <a:ahLst/>
            <a:cxnLst/>
            <a:rect l="l" t="t" r="r" b="b"/>
            <a:pathLst>
              <a:path w="1218310" h="2361066">
                <a:moveTo>
                  <a:pt x="1218310" y="0"/>
                </a:moveTo>
                <a:lnTo>
                  <a:pt x="1218310" y="1868837"/>
                </a:lnTo>
                <a:lnTo>
                  <a:pt x="0" y="2361066"/>
                </a:lnTo>
                <a:lnTo>
                  <a:pt x="0" y="492230"/>
                </a:lnTo>
                <a:close/>
              </a:path>
            </a:pathLst>
          </a:custGeom>
          <a:solidFill>
            <a:schemeClr val="accent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buFont typeface="Wingdings" panose="05000000000000000000" pitchFamily="2" charset="2"/>
              <a:buChar char="Ø"/>
            </a:pPr>
            <a:r>
              <a:rPr lang="en-US" sz="1200" dirty="0">
                <a:solidFill>
                  <a:schemeClr val="tx2"/>
                </a:solidFill>
                <a:latin typeface="Times New Roman" panose="02020603050405020304" pitchFamily="18" charset="0"/>
                <a:cs typeface="Times New Roman" panose="02020603050405020304" pitchFamily="18" charset="0"/>
              </a:rPr>
              <a:t>The information is passed to the cloud server of the medical team on real time. The medical team then take appropriate action to save the patient.</a:t>
            </a:r>
            <a:endParaRPr lang="en-IN" sz="1200" dirty="0">
              <a:solidFill>
                <a:schemeClr val="tx2"/>
              </a:solidFill>
              <a:latin typeface="Times New Roman" panose="02020603050405020304" pitchFamily="18" charset="0"/>
              <a:cs typeface="Times New Roman" panose="02020603050405020304" pitchFamily="18" charset="0"/>
            </a:endParaRPr>
          </a:p>
        </p:txBody>
      </p:sp>
      <p:sp>
        <p:nvSpPr>
          <p:cNvPr id="12" name="Chord 32">
            <a:extLst>
              <a:ext uri="{FF2B5EF4-FFF2-40B4-BE49-F238E27FC236}">
                <a16:creationId xmlns:a16="http://schemas.microsoft.com/office/drawing/2014/main" id="{219D99A0-6F95-4389-A1F9-FE4FD961067C}"/>
              </a:ext>
            </a:extLst>
          </p:cNvPr>
          <p:cNvSpPr/>
          <p:nvPr/>
        </p:nvSpPr>
        <p:spPr>
          <a:xfrm>
            <a:off x="2343497" y="6320970"/>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ln/>
        </p:spPr>
        <p:style>
          <a:lnRef idx="2">
            <a:schemeClr val="dk1"/>
          </a:lnRef>
          <a:fillRef idx="1">
            <a:schemeClr val="lt1"/>
          </a:fillRef>
          <a:effectRef idx="0">
            <a:schemeClr val="dk1"/>
          </a:effectRef>
          <a:fontRef idx="minor">
            <a:schemeClr val="dk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Rounded Rectangle 17">
            <a:extLst>
              <a:ext uri="{FF2B5EF4-FFF2-40B4-BE49-F238E27FC236}">
                <a16:creationId xmlns:a16="http://schemas.microsoft.com/office/drawing/2014/main" id="{CD31003B-061A-423B-AA78-D7EBF3D6D988}"/>
              </a:ext>
            </a:extLst>
          </p:cNvPr>
          <p:cNvSpPr>
            <a:spLocks noChangeAspect="1"/>
          </p:cNvSpPr>
          <p:nvPr/>
        </p:nvSpPr>
        <p:spPr>
          <a:xfrm>
            <a:off x="5763095" y="5504379"/>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ln/>
        </p:spPr>
        <p:style>
          <a:lnRef idx="2">
            <a:schemeClr val="dk1"/>
          </a:lnRef>
          <a:fillRef idx="1">
            <a:schemeClr val="lt1"/>
          </a:fillRef>
          <a:effectRef idx="0">
            <a:schemeClr val="dk1"/>
          </a:effectRef>
          <a:fontRef idx="minor">
            <a:schemeClr val="dk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 name="Oval 15">
            <a:extLst>
              <a:ext uri="{FF2B5EF4-FFF2-40B4-BE49-F238E27FC236}">
                <a16:creationId xmlns:a16="http://schemas.microsoft.com/office/drawing/2014/main" id="{E8858237-D0A0-4D2B-AD68-9F5A229472CF}"/>
              </a:ext>
            </a:extLst>
          </p:cNvPr>
          <p:cNvSpPr/>
          <p:nvPr/>
        </p:nvSpPr>
        <p:spPr>
          <a:xfrm>
            <a:off x="9087222" y="3567646"/>
            <a:ext cx="602086" cy="602086"/>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7" name="Heart 17">
            <a:extLst>
              <a:ext uri="{FF2B5EF4-FFF2-40B4-BE49-F238E27FC236}">
                <a16:creationId xmlns:a16="http://schemas.microsoft.com/office/drawing/2014/main" id="{52E694B6-BD13-479F-8A02-EA4F2C9A0EDE}"/>
              </a:ext>
            </a:extLst>
          </p:cNvPr>
          <p:cNvSpPr/>
          <p:nvPr/>
        </p:nvSpPr>
        <p:spPr>
          <a:xfrm>
            <a:off x="9213360" y="3738216"/>
            <a:ext cx="349809" cy="34297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sz="2700"/>
          </a:p>
        </p:txBody>
      </p:sp>
    </p:spTree>
    <p:extLst>
      <p:ext uri="{BB962C8B-B14F-4D97-AF65-F5344CB8AC3E}">
        <p14:creationId xmlns:p14="http://schemas.microsoft.com/office/powerpoint/2010/main" val="307938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636</TotalTime>
  <Words>1348</Words>
  <Application>Microsoft Office PowerPoint</Application>
  <PresentationFormat>Widescreen</PresentationFormat>
  <Paragraphs>117</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Corbel</vt:lpstr>
      <vt:lpstr>Georgia</vt:lpstr>
      <vt:lpstr>Times New Roman</vt:lpstr>
      <vt:lpstr>Wingdings</vt:lpstr>
      <vt:lpstr>Brushed Metal 16x9</vt:lpstr>
      <vt:lpstr>Office Theme</vt:lpstr>
      <vt:lpstr>PowerPoint Presentation</vt:lpstr>
      <vt:lpstr>PowerPoint Presentation</vt:lpstr>
      <vt:lpstr>PowerPoint Presentation</vt:lpstr>
      <vt:lpstr>PowerPoint Presentation</vt:lpstr>
      <vt:lpstr>S6 MCA PROJECT PRESENTATION </vt:lpstr>
      <vt:lpstr>A SECURE IoT BASED MODERN HEALTHCARE SYSTEM USING  BODY SENSOR NETWORK</vt:lpstr>
      <vt:lpstr>AGENDA/TOPICS</vt:lpstr>
      <vt:lpstr>INTRODUCTION</vt:lpstr>
      <vt:lpstr>OBJECTIVE &amp; SCOPE</vt:lpstr>
      <vt:lpstr>EXISTING SYSTEM</vt:lpstr>
      <vt:lpstr>DRAWBACKS OF EXISTING SYSTEM</vt:lpstr>
      <vt:lpstr>ADVANTAGES OF PROPOSED SYSTEM </vt:lpstr>
      <vt:lpstr> HARDWARE REQUIREMENTS</vt:lpstr>
      <vt:lpstr>BLOCK DIAGRAM</vt:lpstr>
      <vt:lpstr>THINGSPEAK</vt:lpstr>
      <vt:lpstr>BLYNK APPLICATION</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lekshmisr@outlook.com</dc:creator>
  <cp:lastModifiedBy>lekshmisr@outlook.com</cp:lastModifiedBy>
  <cp:revision>62</cp:revision>
  <dcterms:created xsi:type="dcterms:W3CDTF">2020-06-10T14:43:33Z</dcterms:created>
  <dcterms:modified xsi:type="dcterms:W3CDTF">2020-06-25T13:59:03Z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