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2" r:id="rId5"/>
    <p:sldId id="271" r:id="rId6"/>
    <p:sldId id="264" r:id="rId7"/>
    <p:sldId id="265" r:id="rId8"/>
    <p:sldId id="272" r:id="rId9"/>
    <p:sldId id="284" r:id="rId10"/>
    <p:sldId id="273" r:id="rId11"/>
    <p:sldId id="274" r:id="rId12"/>
    <p:sldId id="283" r:id="rId13"/>
    <p:sldId id="282" r:id="rId14"/>
    <p:sldId id="277" r:id="rId15"/>
    <p:sldId id="279" r:id="rId16"/>
    <p:sldId id="280" r:id="rId17"/>
    <p:sldId id="281" r:id="rId18"/>
    <p:sldId id="275"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BB02557A-7053-4340-A874-8AB926A8EDA1}" type="datetimeFigureOut">
              <a:rPr lang="en-US" dirty="0"/>
              <a:t>5/22/2020</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FAEF9944-A4F6-4C59-AEBD-678D6480B8EA}" type="slidenum">
              <a:rPr lang="en-US" dirty="0"/>
              <a:pPr/>
              <a:t>‹#›</a:t>
            </a:fld>
            <a:endParaRPr lang="en-US" dirty="0"/>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dirty="0"/>
              <a:t>5/22/2020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BB02557A-7053-4340-A874-8AB926A8EDA1}" type="datetimeFigureOut">
              <a:rPr lang="en-US" dirty="0"/>
              <a:t>5/22/2020</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dirty="0"/>
              <a:t>5/22/2020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BB02557A-7053-4340-A874-8AB926A8EDA1}" type="datetimeFigureOut">
              <a:rPr lang="en-US" dirty="0"/>
              <a:pPr/>
              <a:t>5/22/2020</a:t>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FAEF9944-A4F6-4C59-AEBD-678D6480B8EA}" type="slidenum">
              <a:rPr lang="en-US" dirty="0"/>
              <a:pPr/>
              <a:t>‹#›</a:t>
            </a:fld>
            <a:endParaRPr lang="en-US"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02557A-7053-4340-A874-8AB926A8EDA1}" type="datetimeFigureOut">
              <a:rPr lang="en-US" dirty="0"/>
              <a:t>5/22/2020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02557A-7053-4340-A874-8AB926A8EDA1}" type="datetimeFigureOut">
              <a:rPr lang="en-US" dirty="0"/>
              <a:t>5/22/2020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02557A-7053-4340-A874-8AB926A8EDA1}" type="datetimeFigureOut">
              <a:rPr lang="en-US" dirty="0"/>
              <a:t>5/22/2020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BB02557A-7053-4340-A874-8AB926A8EDA1}" type="datetimeFigureOut">
              <a:rPr lang="en-US" dirty="0"/>
              <a:t>5/22/2020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BB02557A-7053-4340-A874-8AB926A8EDA1}" type="datetimeFigureOut">
              <a:rPr lang="en-US" dirty="0"/>
              <a:pPr/>
              <a:t>5/22/2020</a:t>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FAEF9944-A4F6-4C59-AEBD-678D6480B8EA}" type="slidenum">
              <a:rPr lang="en-US" dirty="0"/>
              <a:pPr/>
              <a:t>‹#›</a:t>
            </a:fld>
            <a:endParaRPr lang="en-US" dirty="0"/>
          </a:p>
        </p:txBody>
      </p:sp>
    </p:spTree>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BB02557A-7053-4340-A874-8AB926A8EDA1}" type="datetimeFigureOut">
              <a:rPr lang="en-US" dirty="0"/>
              <a:pPr/>
              <a:t>5/22/2020</a:t>
            </a:fld>
            <a:endParaRPr lang="en-US"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FAEF9944-A4F6-4C59-AEBD-678D6480B8EA}"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BB02557A-7053-4340-A874-8AB926A8EDA1}" type="datetimeFigureOut">
              <a:rPr lang="en-US" dirty="0"/>
              <a:pPr/>
              <a:t>5/22/2020</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FAEF9944-A4F6-4C59-AEBD-678D6480B8EA}" type="slidenum">
              <a:rPr lang="en-US" dirty="0"/>
              <a:pPr/>
              <a:t>‹#›</a:t>
            </a:fld>
            <a:endParaRPr lang="en-US" dirty="0"/>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CFE6-9581-48AB-B0B5-5A4AE3CCFA99}"/>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3B054DEB-870E-4ED8-AC15-EBDC3BA9C2A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74917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385D9-4E8D-46E2-B1FD-677816EE7E59}"/>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FEATURES OF PROPOSED SYSTEM</a:t>
            </a: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D150F60-7C1B-4467-A621-B6CCCE9E41C6}"/>
              </a:ext>
            </a:extLst>
          </p:cNvPr>
          <p:cNvSpPr>
            <a:spLocks noGrp="1"/>
          </p:cNvSpPr>
          <p:nvPr>
            <p:ph idx="1"/>
          </p:nvPr>
        </p:nvSpPr>
        <p:spPr>
          <a:xfrm>
            <a:off x="2933700" y="2281806"/>
            <a:ext cx="8770571" cy="3808098"/>
          </a:xfrm>
        </p:spPr>
        <p:txBody>
          <a:bodyPr>
            <a:normAutofit fontScale="92500" lnSpcReduction="10000"/>
          </a:bodyPr>
          <a:lstStyle/>
          <a:p>
            <a:pPr>
              <a:buFont typeface="Wingdings" panose="05000000000000000000" pitchFamily="2" charset="2"/>
              <a:buChar char="v"/>
            </a:pPr>
            <a:r>
              <a:rPr lang="en-IN" sz="2200" dirty="0">
                <a:latin typeface="Times New Roman" panose="02020603050405020304" pitchFamily="18" charset="0"/>
                <a:cs typeface="Times New Roman" panose="02020603050405020304" pitchFamily="18" charset="0"/>
              </a:rPr>
              <a:t>Cost Effective</a:t>
            </a:r>
          </a:p>
          <a:p>
            <a:pPr lvl="0">
              <a:buFont typeface="Wingdings" panose="05000000000000000000" pitchFamily="2" charset="2"/>
              <a:buChar char="v"/>
            </a:pPr>
            <a:r>
              <a:rPr lang="en-IN" sz="2200" dirty="0">
                <a:latin typeface="Times New Roman" panose="02020603050405020304" pitchFamily="18" charset="0"/>
                <a:cs typeface="Times New Roman" panose="02020603050405020304" pitchFamily="18" charset="0"/>
              </a:rPr>
              <a:t>Efficient</a:t>
            </a:r>
          </a:p>
          <a:p>
            <a:pPr lvl="0">
              <a:buFont typeface="Wingdings" panose="05000000000000000000" pitchFamily="2" charset="2"/>
              <a:buChar char="v"/>
            </a:pPr>
            <a:r>
              <a:rPr lang="en-IN" sz="2200" dirty="0">
                <a:latin typeface="Times New Roman" panose="02020603050405020304" pitchFamily="18" charset="0"/>
                <a:cs typeface="Times New Roman" panose="02020603050405020304" pitchFamily="18" charset="0"/>
              </a:rPr>
              <a:t>Can Implement Easily</a:t>
            </a:r>
          </a:p>
          <a:p>
            <a:pPr lvl="0">
              <a:buFont typeface="Wingdings" panose="05000000000000000000" pitchFamily="2" charset="2"/>
              <a:buChar char="v"/>
            </a:pPr>
            <a:r>
              <a:rPr lang="en-IN" sz="2200" dirty="0">
                <a:latin typeface="Times New Roman" panose="02020603050405020304" pitchFamily="18" charset="0"/>
                <a:cs typeface="Times New Roman" panose="02020603050405020304" pitchFamily="18" charset="0"/>
              </a:rPr>
              <a:t>Safe and Secure</a:t>
            </a:r>
          </a:p>
          <a:p>
            <a:pPr lvl="0">
              <a:buFont typeface="Wingdings" panose="05000000000000000000" pitchFamily="2" charset="2"/>
              <a:buChar char="v"/>
            </a:pPr>
            <a:r>
              <a:rPr lang="en-IN" sz="2200" dirty="0">
                <a:latin typeface="Times New Roman" panose="02020603050405020304" pitchFamily="18" charset="0"/>
                <a:cs typeface="Times New Roman" panose="02020603050405020304" pitchFamily="18" charset="0"/>
              </a:rPr>
              <a:t>Easy to maintain</a:t>
            </a:r>
          </a:p>
          <a:p>
            <a:pPr lvl="0">
              <a:buFont typeface="Wingdings" panose="05000000000000000000" pitchFamily="2" charset="2"/>
              <a:buChar char="v"/>
            </a:pPr>
            <a:r>
              <a:rPr lang="en-IN" sz="2200" dirty="0">
                <a:latin typeface="Times New Roman" panose="02020603050405020304" pitchFamily="18" charset="0"/>
                <a:cs typeface="Times New Roman" panose="02020603050405020304" pitchFamily="18" charset="0"/>
              </a:rPr>
              <a:t>Can easily add advanced technologies</a:t>
            </a:r>
          </a:p>
          <a:p>
            <a:pPr lvl="0">
              <a:buFont typeface="Wingdings" panose="05000000000000000000" pitchFamily="2" charset="2"/>
              <a:buChar char="v"/>
            </a:pPr>
            <a:r>
              <a:rPr lang="en-IN" sz="2200" dirty="0">
                <a:latin typeface="Times New Roman" panose="02020603050405020304" pitchFamily="18" charset="0"/>
                <a:cs typeface="Times New Roman" panose="02020603050405020304" pitchFamily="18" charset="0"/>
              </a:rPr>
              <a:t>User Friendly</a:t>
            </a:r>
          </a:p>
          <a:p>
            <a:pPr lvl="0">
              <a:buFont typeface="Wingdings" panose="05000000000000000000" pitchFamily="2" charset="2"/>
              <a:buChar char="v"/>
            </a:pPr>
            <a:r>
              <a:rPr lang="en-IN" sz="2200" dirty="0">
                <a:latin typeface="Times New Roman" panose="02020603050405020304" pitchFamily="18" charset="0"/>
                <a:cs typeface="Times New Roman" panose="02020603050405020304" pitchFamily="18" charset="0"/>
              </a:rPr>
              <a:t>Light Weight</a:t>
            </a:r>
          </a:p>
          <a:p>
            <a:pPr lvl="0">
              <a:buFont typeface="Wingdings" panose="05000000000000000000" pitchFamily="2" charset="2"/>
              <a:buChar char="v"/>
            </a:pPr>
            <a:r>
              <a:rPr lang="en-IN" sz="2200" dirty="0">
                <a:latin typeface="Times New Roman" panose="02020603050405020304" pitchFamily="18" charset="0"/>
                <a:cs typeface="Times New Roman" panose="02020603050405020304" pitchFamily="18" charset="0"/>
              </a:rPr>
              <a:t>Ease of Use</a:t>
            </a:r>
          </a:p>
          <a:p>
            <a:endParaRPr lang="en-IN" dirty="0"/>
          </a:p>
          <a:p>
            <a:endParaRPr lang="en-IN" dirty="0"/>
          </a:p>
        </p:txBody>
      </p:sp>
    </p:spTree>
    <p:extLst>
      <p:ext uri="{BB962C8B-B14F-4D97-AF65-F5344CB8AC3E}">
        <p14:creationId xmlns:p14="http://schemas.microsoft.com/office/powerpoint/2010/main" val="1316621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B2407-BE35-42D5-A65E-5098CEC1084E}"/>
              </a:ext>
            </a:extLst>
          </p:cNvPr>
          <p:cNvSpPr>
            <a:spLocks noGrp="1"/>
          </p:cNvSpPr>
          <p:nvPr>
            <p:ph type="title"/>
          </p:nvPr>
        </p:nvSpPr>
        <p:spPr/>
        <p:txBody>
          <a:bodyPr>
            <a:normAutofit/>
          </a:bodyPr>
          <a:lstStyle/>
          <a:p>
            <a:pPr algn="ctr"/>
            <a:r>
              <a:rPr lang="en-US" sz="2800" dirty="0">
                <a:latin typeface="Times New Roman" panose="02020603050405020304" pitchFamily="18" charset="0"/>
                <a:cs typeface="Times New Roman" panose="02020603050405020304" pitchFamily="18" charset="0"/>
              </a:rPr>
              <a:t>ADVANTAGES OF PROPOSED SYSTEM</a:t>
            </a:r>
            <a:endParaRPr lang="en-IN" sz="2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BE696F2C-046A-4E7C-A539-0107FC6951FF}"/>
              </a:ext>
            </a:extLst>
          </p:cNvPr>
          <p:cNvSpPr txBox="1">
            <a:spLocks/>
          </p:cNvSpPr>
          <p:nvPr/>
        </p:nvSpPr>
        <p:spPr>
          <a:xfrm>
            <a:off x="3086100" y="720745"/>
            <a:ext cx="8770571" cy="1560716"/>
          </a:xfrm>
          <a:prstGeom prst="rect">
            <a:avLst/>
          </a:prstGeom>
        </p:spPr>
        <p:txBody>
          <a:bodyPr vert="horz" lIns="91440" tIns="45720" rIns="91440" bIns="45720" rtlCol="0" anchor="t">
            <a:normAutofit/>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pPr algn="ctr"/>
            <a:r>
              <a:rPr lang="en-US" sz="2800" b="1" dirty="0">
                <a:latin typeface="Times New Roman" panose="02020603050405020304" pitchFamily="18" charset="0"/>
                <a:cs typeface="Times New Roman" panose="02020603050405020304" pitchFamily="18" charset="0"/>
              </a:rPr>
              <a:t> </a:t>
            </a: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70FD7ABD-A61D-4361-87F8-16922714C03F}"/>
              </a:ext>
            </a:extLst>
          </p:cNvPr>
          <p:cNvSpPr txBox="1">
            <a:spLocks/>
          </p:cNvSpPr>
          <p:nvPr/>
        </p:nvSpPr>
        <p:spPr>
          <a:xfrm>
            <a:off x="2859597" y="2264339"/>
            <a:ext cx="8770571" cy="3960843"/>
          </a:xfrm>
          <a:prstGeom prst="rect">
            <a:avLst/>
          </a:prstGeom>
        </p:spPr>
        <p:txBody>
          <a:bodyPr vert="horz" lIns="91440" tIns="45720" rIns="91440" bIns="45720" rtlCol="0">
            <a:normAutofit/>
          </a:bodyPr>
          <a:lst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lvl="0" algn="just">
              <a:lnSpc>
                <a:spcPct val="150000"/>
              </a:lnSpc>
              <a:buFont typeface="Wingdings" panose="05000000000000000000" pitchFamily="2" charset="2"/>
              <a:buChar char="v"/>
            </a:pPr>
            <a:r>
              <a:rPr lang="en-US" sz="1100" dirty="0">
                <a:latin typeface="Times New Roman" panose="02020603050405020304" pitchFamily="18" charset="0"/>
                <a:cs typeface="Times New Roman" panose="02020603050405020304" pitchFamily="18" charset="0"/>
              </a:rPr>
              <a:t>The proposed IOT based BSN CARE health system is cost effective as its components are available at affordable prices.</a:t>
            </a:r>
            <a:endParaRPr lang="en-IN" sz="1100" dirty="0">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v"/>
            </a:pPr>
            <a:r>
              <a:rPr lang="en-US" sz="1100" dirty="0">
                <a:latin typeface="Times New Roman" panose="02020603050405020304" pitchFamily="18" charset="0"/>
                <a:cs typeface="Times New Roman" panose="02020603050405020304" pitchFamily="18" charset="0"/>
              </a:rPr>
              <a:t>The system is very efficient as the information on human health is obtained on real time at the health care provider.</a:t>
            </a:r>
            <a:endParaRPr lang="en-IN" sz="1100" dirty="0">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v"/>
            </a:pPr>
            <a:r>
              <a:rPr lang="en-US" sz="1100" dirty="0">
                <a:latin typeface="Times New Roman" panose="02020603050405020304" pitchFamily="18" charset="0"/>
                <a:cs typeface="Times New Roman" panose="02020603050405020304" pitchFamily="18" charset="0"/>
              </a:rPr>
              <a:t>A solar power system is provided for powering all the sensors.</a:t>
            </a:r>
            <a:endParaRPr lang="en-IN" sz="1100" dirty="0">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v"/>
            </a:pPr>
            <a:r>
              <a:rPr lang="en-US" sz="1100" dirty="0">
                <a:latin typeface="Times New Roman" panose="02020603050405020304" pitchFamily="18" charset="0"/>
                <a:cs typeface="Times New Roman" panose="02020603050405020304" pitchFamily="18" charset="0"/>
              </a:rPr>
              <a:t>An ESP8266 WIFI module is used for connecting to the internet</a:t>
            </a:r>
            <a:endParaRPr lang="en-IN" sz="1100" dirty="0">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v"/>
            </a:pPr>
            <a:r>
              <a:rPr lang="en-US" sz="1100" dirty="0">
                <a:latin typeface="Times New Roman" panose="02020603050405020304" pitchFamily="18" charset="0"/>
                <a:cs typeface="Times New Roman" panose="02020603050405020304" pitchFamily="18" charset="0"/>
              </a:rPr>
              <a:t>In this project, a system for 24*7 human health monitoring is designed and implemented.</a:t>
            </a:r>
            <a:endParaRPr lang="en-IN" sz="1100" dirty="0">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v"/>
            </a:pPr>
            <a:r>
              <a:rPr lang="en-US" sz="1100" dirty="0">
                <a:latin typeface="Times New Roman" panose="02020603050405020304" pitchFamily="18" charset="0"/>
                <a:cs typeface="Times New Roman" panose="02020603050405020304" pitchFamily="18" charset="0"/>
              </a:rPr>
              <a:t>The system can be implemented easily due to availability of wearable IOT devices and mobile network.</a:t>
            </a:r>
            <a:endParaRPr lang="en-IN" sz="1100" dirty="0">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v"/>
            </a:pPr>
            <a:r>
              <a:rPr lang="en-US" sz="1100" dirty="0">
                <a:latin typeface="Times New Roman" panose="02020603050405020304" pitchFamily="18" charset="0"/>
                <a:cs typeface="Times New Roman" panose="02020603050405020304" pitchFamily="18" charset="0"/>
              </a:rPr>
              <a:t>It is safe and secure as adequate security measures are incorporated.</a:t>
            </a:r>
            <a:endParaRPr lang="en-IN" sz="1100" dirty="0">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v"/>
            </a:pPr>
            <a:r>
              <a:rPr lang="en-US" sz="1100" dirty="0">
                <a:latin typeface="Times New Roman" panose="02020603050405020304" pitchFamily="18" charset="0"/>
                <a:cs typeface="Times New Roman" panose="02020603050405020304" pitchFamily="18" charset="0"/>
              </a:rPr>
              <a:t>It is easy to maintain, user friendly and light weight.</a:t>
            </a:r>
            <a:endParaRPr lang="en-IN" sz="1100" dirty="0">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v"/>
            </a:pPr>
            <a:r>
              <a:rPr lang="en-US" sz="1100" dirty="0">
                <a:latin typeface="Times New Roman" panose="02020603050405020304" pitchFamily="18" charset="0"/>
                <a:cs typeface="Times New Roman" panose="02020603050405020304" pitchFamily="18" charset="0"/>
              </a:rPr>
              <a:t>Analysis and prediction of chronic disorders in primary stage through the data mining techniques for better decision by doctors.</a:t>
            </a:r>
            <a:endParaRPr lang="en-IN" sz="1100" dirty="0">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v"/>
            </a:pPr>
            <a:r>
              <a:rPr lang="en-US" sz="1100" dirty="0">
                <a:latin typeface="Times New Roman" panose="02020603050405020304" pitchFamily="18" charset="0"/>
                <a:cs typeface="Times New Roman" panose="02020603050405020304" pitchFamily="18" charset="0"/>
              </a:rPr>
              <a:t>Future expansion is possible as advanced technologies can easily be added.</a:t>
            </a:r>
            <a:endParaRPr lang="en-IN" sz="11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11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26926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9B1B3-A3B9-4882-9784-D5E98D64BC4E}"/>
              </a:ext>
            </a:extLst>
          </p:cNvPr>
          <p:cNvSpPr>
            <a:spLocks noGrp="1"/>
          </p:cNvSpPr>
          <p:nvPr>
            <p:ph type="title"/>
          </p:nvPr>
        </p:nvSpPr>
        <p:spPr>
          <a:xfrm>
            <a:off x="2942089" y="645590"/>
            <a:ext cx="8770571" cy="1560716"/>
          </a:xfrm>
        </p:spPr>
        <p:txBody>
          <a:bodyPr>
            <a:normAutofit/>
          </a:bodyPr>
          <a:lstStyle/>
          <a:p>
            <a:pPr algn="ctr"/>
            <a:r>
              <a:rPr lang="en-US" sz="2400" dirty="0">
                <a:latin typeface="Times New Roman" panose="02020603050405020304" pitchFamily="18" charset="0"/>
                <a:cs typeface="Times New Roman" panose="02020603050405020304" pitchFamily="18" charset="0"/>
              </a:rPr>
              <a:t>Block diagram</a:t>
            </a:r>
            <a:endParaRPr lang="en-IN" sz="24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A5A2ACCF-CC45-43AA-B0B8-CEF0BD90BFE3}"/>
              </a:ext>
            </a:extLst>
          </p:cNvPr>
          <p:cNvPicPr>
            <a:picLocks noGrp="1" noChangeAspect="1"/>
          </p:cNvPicPr>
          <p:nvPr>
            <p:ph idx="1"/>
          </p:nvPr>
        </p:nvPicPr>
        <p:blipFill>
          <a:blip r:embed="rId2"/>
          <a:stretch>
            <a:fillRect/>
          </a:stretch>
        </p:blipFill>
        <p:spPr>
          <a:xfrm>
            <a:off x="3775047" y="2206306"/>
            <a:ext cx="6937694" cy="3917658"/>
          </a:xfrm>
          <a:prstGeom prst="rect">
            <a:avLst/>
          </a:prstGeom>
        </p:spPr>
      </p:pic>
    </p:spTree>
    <p:extLst>
      <p:ext uri="{BB962C8B-B14F-4D97-AF65-F5344CB8AC3E}">
        <p14:creationId xmlns:p14="http://schemas.microsoft.com/office/powerpoint/2010/main" val="2333987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0E5EF-208F-4509-A7AA-699F22ABD955}"/>
              </a:ext>
            </a:extLst>
          </p:cNvPr>
          <p:cNvSpPr>
            <a:spLocks noGrp="1"/>
          </p:cNvSpPr>
          <p:nvPr>
            <p:ph type="title"/>
          </p:nvPr>
        </p:nvSpPr>
        <p:spPr/>
        <p:txBody>
          <a:bodyPr>
            <a:normAutofit/>
          </a:bodyPr>
          <a:lstStyle/>
          <a:p>
            <a:pPr algn="ctr"/>
            <a:r>
              <a:rPr lang="en-IN" b="1" dirty="0"/>
              <a:t> </a:t>
            </a:r>
            <a:r>
              <a:rPr lang="en-IN" sz="2200" b="1" dirty="0">
                <a:latin typeface="Times New Roman" panose="02020603050405020304" pitchFamily="18" charset="0"/>
                <a:cs typeface="Times New Roman" panose="02020603050405020304" pitchFamily="18" charset="0"/>
              </a:rPr>
              <a:t>BLOCK DIAGRAM OF PROPOSED BSN-CARE</a:t>
            </a:r>
            <a:br>
              <a:rPr lang="en-IN" sz="2200" dirty="0">
                <a:latin typeface="Times New Roman" panose="02020603050405020304" pitchFamily="18" charset="0"/>
                <a:cs typeface="Times New Roman" panose="02020603050405020304" pitchFamily="18" charset="0"/>
              </a:rPr>
            </a:br>
            <a:endParaRPr lang="en-IN" sz="2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5DDC560-ECF4-4560-9DAB-244D835F1EC9}"/>
              </a:ext>
            </a:extLst>
          </p:cNvPr>
          <p:cNvSpPr>
            <a:spLocks noGrp="1"/>
          </p:cNvSpPr>
          <p:nvPr>
            <p:ph idx="1"/>
          </p:nvPr>
        </p:nvSpPr>
        <p:spPr>
          <a:xfrm>
            <a:off x="2933700" y="2197916"/>
            <a:ext cx="8770571" cy="3891988"/>
          </a:xfrm>
        </p:spPr>
        <p:txBody>
          <a:bodyPr>
            <a:normAutofit/>
          </a:bodyPr>
          <a:lstStyle/>
          <a:p>
            <a:pPr marL="0" indent="0" algn="just">
              <a:lnSpc>
                <a:spcPct val="150000"/>
              </a:lnSpc>
              <a:buNone/>
            </a:pPr>
            <a:r>
              <a:rPr lang="en-IN" sz="1800" b="1" u="sng" dirty="0">
                <a:latin typeface="Times New Roman" panose="02020603050405020304" pitchFamily="18" charset="0"/>
                <a:cs typeface="Times New Roman" panose="02020603050405020304" pitchFamily="18" charset="0"/>
              </a:rPr>
              <a:t>Sensors </a:t>
            </a:r>
            <a:r>
              <a:rPr lang="en-IN" sz="1800" dirty="0">
                <a:latin typeface="Times New Roman" panose="02020603050405020304" pitchFamily="18" charset="0"/>
                <a:cs typeface="Times New Roman" panose="02020603050405020304" pitchFamily="18" charset="0"/>
              </a:rPr>
              <a:t>output of the sensors worn by the patient namely Temperature sensor, Heart beat pulse sensor, oxygen level and pulse rate sensor are fed to the NODE MCU. These sensor data are uploaded to Thingspeak using NODE MCU. Blynk server then forward the coded data to Healthcare server. The data so received is analysed and interpreted by the healthcare server. Healthcare server then feed the data to the concerned care giver or physician. It also simultaneously feed the data to emergency services or medical researcher. Healthcare giver and emergency services take appropriate action to treat the patient and also information is passed on to family or friends. The whole action is taking place on real time and hence no valuable time is lost in providing necessary treatment to the patient. </a:t>
            </a:r>
          </a:p>
        </p:txBody>
      </p:sp>
    </p:spTree>
    <p:extLst>
      <p:ext uri="{BB962C8B-B14F-4D97-AF65-F5344CB8AC3E}">
        <p14:creationId xmlns:p14="http://schemas.microsoft.com/office/powerpoint/2010/main" val="2432936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66A2F-DBFC-48D5-8DF8-9CF53B0B7CBF}"/>
              </a:ext>
            </a:extLst>
          </p:cNvPr>
          <p:cNvSpPr>
            <a:spLocks noGrp="1"/>
          </p:cNvSpPr>
          <p:nvPr>
            <p:ph type="title"/>
          </p:nvPr>
        </p:nvSpPr>
        <p:spPr/>
        <p:txBody>
          <a:bodyPr>
            <a:normAutofit/>
          </a:bodyPr>
          <a:lstStyle/>
          <a:p>
            <a:pPr algn="ctr"/>
            <a:r>
              <a:rPr lang="en-US" sz="2800" dirty="0">
                <a:latin typeface="Times New Roman" panose="02020603050405020304" pitchFamily="18" charset="0"/>
                <a:cs typeface="Times New Roman" panose="02020603050405020304" pitchFamily="18" charset="0"/>
              </a:rPr>
              <a:t>SCREENSHOTS</a:t>
            </a:r>
            <a:endParaRPr lang="en-IN" sz="28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1F6FF526-C919-417B-B998-CC960B8BFA9C}"/>
              </a:ext>
            </a:extLst>
          </p:cNvPr>
          <p:cNvPicPr>
            <a:picLocks noGrp="1" noChangeAspect="1"/>
          </p:cNvPicPr>
          <p:nvPr>
            <p:ph idx="1"/>
          </p:nvPr>
        </p:nvPicPr>
        <p:blipFill>
          <a:blip r:embed="rId2"/>
          <a:stretch>
            <a:fillRect/>
          </a:stretch>
        </p:blipFill>
        <p:spPr>
          <a:xfrm>
            <a:off x="2933700" y="1812022"/>
            <a:ext cx="8770571" cy="4277628"/>
          </a:xfrm>
          <a:prstGeom prst="rect">
            <a:avLst/>
          </a:prstGeom>
        </p:spPr>
      </p:pic>
      <p:pic>
        <p:nvPicPr>
          <p:cNvPr id="5" name="Content Placeholder 3">
            <a:extLst>
              <a:ext uri="{FF2B5EF4-FFF2-40B4-BE49-F238E27FC236}">
                <a16:creationId xmlns:a16="http://schemas.microsoft.com/office/drawing/2014/main" id="{4757BD5E-4CC6-4293-86BA-66427A9E6230}"/>
              </a:ext>
            </a:extLst>
          </p:cNvPr>
          <p:cNvPicPr>
            <a:picLocks noChangeAspect="1"/>
          </p:cNvPicPr>
          <p:nvPr/>
        </p:nvPicPr>
        <p:blipFill>
          <a:blip r:embed="rId2"/>
          <a:stretch>
            <a:fillRect/>
          </a:stretch>
        </p:blipFill>
        <p:spPr>
          <a:xfrm>
            <a:off x="3086100" y="1964422"/>
            <a:ext cx="8770571" cy="4277628"/>
          </a:xfrm>
          <a:prstGeom prst="rect">
            <a:avLst/>
          </a:prstGeom>
        </p:spPr>
      </p:pic>
    </p:spTree>
    <p:extLst>
      <p:ext uri="{BB962C8B-B14F-4D97-AF65-F5344CB8AC3E}">
        <p14:creationId xmlns:p14="http://schemas.microsoft.com/office/powerpoint/2010/main" val="441912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3EC7067-9FC5-4D69-BADB-FD5FDD5067DC}"/>
              </a:ext>
            </a:extLst>
          </p:cNvPr>
          <p:cNvPicPr>
            <a:picLocks noGrp="1" noChangeAspect="1"/>
          </p:cNvPicPr>
          <p:nvPr>
            <p:ph idx="1"/>
          </p:nvPr>
        </p:nvPicPr>
        <p:blipFill>
          <a:blip r:embed="rId2"/>
          <a:stretch>
            <a:fillRect/>
          </a:stretch>
        </p:blipFill>
        <p:spPr>
          <a:xfrm>
            <a:off x="2927757" y="1662906"/>
            <a:ext cx="8867163" cy="4519780"/>
          </a:xfrm>
          <a:prstGeom prst="rect">
            <a:avLst/>
          </a:prstGeom>
        </p:spPr>
      </p:pic>
    </p:spTree>
    <p:extLst>
      <p:ext uri="{BB962C8B-B14F-4D97-AF65-F5344CB8AC3E}">
        <p14:creationId xmlns:p14="http://schemas.microsoft.com/office/powerpoint/2010/main" val="1724476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46BB1BC-CE03-456F-9515-33913BE9F636}"/>
              </a:ext>
            </a:extLst>
          </p:cNvPr>
          <p:cNvPicPr>
            <a:picLocks noGrp="1" noChangeAspect="1"/>
          </p:cNvPicPr>
          <p:nvPr>
            <p:ph idx="1"/>
          </p:nvPr>
        </p:nvPicPr>
        <p:blipFill>
          <a:blip r:embed="rId2"/>
          <a:stretch>
            <a:fillRect/>
          </a:stretch>
        </p:blipFill>
        <p:spPr>
          <a:xfrm>
            <a:off x="2936147" y="1464468"/>
            <a:ext cx="8758106" cy="4583993"/>
          </a:xfrm>
          <a:prstGeom prst="rect">
            <a:avLst/>
          </a:prstGeom>
        </p:spPr>
      </p:pic>
    </p:spTree>
    <p:extLst>
      <p:ext uri="{BB962C8B-B14F-4D97-AF65-F5344CB8AC3E}">
        <p14:creationId xmlns:p14="http://schemas.microsoft.com/office/powerpoint/2010/main" val="2576592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6D8AC-6B12-4669-8831-06861440455D}"/>
              </a:ext>
            </a:extLst>
          </p:cNvPr>
          <p:cNvSpPr>
            <a:spLocks noGrp="1"/>
          </p:cNvSpPr>
          <p:nvPr>
            <p:ph type="title"/>
          </p:nvPr>
        </p:nvSpPr>
        <p:spPr>
          <a:xfrm>
            <a:off x="1837190" y="335560"/>
            <a:ext cx="9867082" cy="1793501"/>
          </a:xfrm>
        </p:spPr>
        <p:txBody>
          <a:bodyPr>
            <a:normAutofit/>
          </a:bodyPr>
          <a:lstStyle/>
          <a:p>
            <a:pPr algn="ctr">
              <a:lnSpc>
                <a:spcPct val="150000"/>
              </a:lnSpc>
            </a:pPr>
            <a:r>
              <a:rPr lang="en-US" sz="2800" dirty="0">
                <a:latin typeface="Times New Roman" panose="02020603050405020304" pitchFamily="18" charset="0"/>
                <a:cs typeface="Times New Roman" panose="02020603050405020304" pitchFamily="18" charset="0"/>
              </a:rPr>
              <a:t>       DIAGRAMATIC REPRESENTATION OF BSN-CARE</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0E80DC-35D4-4CDB-9194-9BD7BA56696B}"/>
              </a:ext>
            </a:extLst>
          </p:cNvPr>
          <p:cNvSpPr>
            <a:spLocks noGrp="1"/>
          </p:cNvSpPr>
          <p:nvPr>
            <p:ph idx="1"/>
          </p:nvPr>
        </p:nvSpPr>
        <p:spPr>
          <a:xfrm>
            <a:off x="2927759" y="2206305"/>
            <a:ext cx="8776514" cy="3891988"/>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In this diagram a patient wearing various body sensors as desired is seen with a mobile in his hand. Wrist band on his hand consolidates the sensor output and feed to the mobile network. It also gives bio feed back to the patient in case of up normal readings. Data of the patient through the mobile network reaches the designated health care server on real time. The health care server then feed the data to the concerned health care giver or physician who take appropriate action instantly. Health care server also feed the patient medical status to the emergency and to the friend/family of the patient. Assessment, assistance and treatment are thus done by the health care giver at the right time thus enabling the patient to get efficient and timely medical care at the place of residence.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9764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D357D-56FE-4901-91FB-2B4E5439C5B4}"/>
              </a:ext>
            </a:extLst>
          </p:cNvPr>
          <p:cNvSpPr>
            <a:spLocks noGrp="1"/>
          </p:cNvSpPr>
          <p:nvPr>
            <p:ph type="title"/>
          </p:nvPr>
        </p:nvSpPr>
        <p:spPr/>
        <p:txBody>
          <a:bodyPr>
            <a:normAutofit/>
          </a:bodyPr>
          <a:lstStyle/>
          <a:p>
            <a:pPr algn="ctr"/>
            <a:r>
              <a:rPr lang="en-US" sz="2800" dirty="0">
                <a:latin typeface="Times New Roman" panose="02020603050405020304" pitchFamily="18" charset="0"/>
                <a:cs typeface="Times New Roman" panose="02020603050405020304" pitchFamily="18" charset="0"/>
              </a:rPr>
              <a:t>CONCLUSION</a:t>
            </a:r>
            <a:endParaRPr lang="en-IN" sz="28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C301CF82-A276-4AF5-BA75-3E675C40AD92}"/>
              </a:ext>
            </a:extLst>
          </p:cNvPr>
          <p:cNvSpPr>
            <a:spLocks noGrp="1"/>
          </p:cNvSpPr>
          <p:nvPr>
            <p:ph idx="1"/>
          </p:nvPr>
        </p:nvSpPr>
        <p:spPr>
          <a:xfrm>
            <a:off x="2810312" y="2206305"/>
            <a:ext cx="8893959" cy="3682767"/>
          </a:xfrm>
        </p:spPr>
        <p:txBody>
          <a:bodyPr>
            <a:norm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IOT based BSN-CARE healthcare system is undoubtedly going to revolutionize the existing conventional healthcare practices of the world. Formation of long queues in hospitals and in front of renowned doctors for specialist consultation etc. will soon be a thing of the past.</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Modern IOT based BSN healthcare system envisages provision of quality and timely healthcare at your door step based on data received on real time at the exclusive healthcare network. More over global consultation of expert renowned specialist doctors will be just a click away when fully developed worldwide.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3651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6D6F11C-7B02-409D-A3E9-40B5C82F9D8F}"/>
              </a:ext>
            </a:extLst>
          </p:cNvPr>
          <p:cNvPicPr>
            <a:picLocks noGrp="1" noChangeAspect="1"/>
          </p:cNvPicPr>
          <p:nvPr>
            <p:ph idx="1"/>
          </p:nvPr>
        </p:nvPicPr>
        <p:blipFill>
          <a:blip r:embed="rId2"/>
          <a:stretch>
            <a:fillRect/>
          </a:stretch>
        </p:blipFill>
        <p:spPr>
          <a:xfrm>
            <a:off x="2936146" y="939566"/>
            <a:ext cx="8766495" cy="4865615"/>
          </a:xfrm>
        </p:spPr>
      </p:pic>
    </p:spTree>
    <p:extLst>
      <p:ext uri="{BB962C8B-B14F-4D97-AF65-F5344CB8AC3E}">
        <p14:creationId xmlns:p14="http://schemas.microsoft.com/office/powerpoint/2010/main" val="3839011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CE380-F6C4-417F-B0DC-A617BE9CD39B}"/>
              </a:ext>
            </a:extLst>
          </p:cNvPr>
          <p:cNvSpPr>
            <a:spLocks noGrp="1"/>
          </p:cNvSpPr>
          <p:nvPr>
            <p:ph type="title"/>
          </p:nvPr>
        </p:nvSpPr>
        <p:spPr>
          <a:xfrm>
            <a:off x="2933700" y="568344"/>
            <a:ext cx="8770571" cy="2980199"/>
          </a:xfrm>
        </p:spPr>
        <p:txBody>
          <a:bodyPr>
            <a:normAutofit/>
          </a:bodyPr>
          <a:lstStyle/>
          <a:p>
            <a:pPr algn="ctr"/>
            <a:r>
              <a:rPr lang="en-US" dirty="0"/>
              <a:t> </a:t>
            </a:r>
            <a:r>
              <a:rPr lang="en-US" sz="3100" dirty="0">
                <a:latin typeface="Times New Roman" panose="02020603050405020304" pitchFamily="18" charset="0"/>
                <a:cs typeface="Times New Roman" panose="02020603050405020304" pitchFamily="18" charset="0"/>
              </a:rPr>
              <a:t>A SECURE IOT-BASED MODERN HEALTHCARE SYSTEM USING BODY SENSOR NETWORK</a:t>
            </a:r>
            <a:endParaRPr lang="en-IN" sz="3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3581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0797D-BD58-4076-989C-2D38B62756EA}"/>
              </a:ext>
            </a:extLst>
          </p:cNvPr>
          <p:cNvSpPr>
            <a:spLocks noGrp="1"/>
          </p:cNvSpPr>
          <p:nvPr>
            <p:ph type="title"/>
          </p:nvPr>
        </p:nvSpPr>
        <p:spPr>
          <a:xfrm>
            <a:off x="2933698" y="1577128"/>
            <a:ext cx="8770571" cy="4974672"/>
          </a:xfrm>
        </p:spPr>
        <p:txBody>
          <a:bodyPr>
            <a:normAutofit/>
          </a:bodyPr>
          <a:lstStyle/>
          <a:p>
            <a:pPr algn="just"/>
            <a:r>
              <a:rPr lang="en-US" sz="2800" dirty="0">
                <a:latin typeface="Times New Roman" panose="02020603050405020304" pitchFamily="18" charset="0"/>
                <a:cs typeface="Times New Roman" panose="02020603050405020304" pitchFamily="18" charset="0"/>
              </a:rPr>
              <a:t>                                ABSTRACT</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343F6D2-E754-4A7C-BEB9-09E7B0DEDB99}"/>
              </a:ext>
            </a:extLst>
          </p:cNvPr>
          <p:cNvSpPr>
            <a:spLocks noGrp="1"/>
          </p:cNvSpPr>
          <p:nvPr>
            <p:ph idx="1"/>
          </p:nvPr>
        </p:nvSpPr>
        <p:spPr>
          <a:xfrm>
            <a:off x="2933699" y="2197914"/>
            <a:ext cx="8770571" cy="4337109"/>
          </a:xfrm>
        </p:spPr>
        <p:txBody>
          <a:bodyPr>
            <a:norm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IOT based BSN healthcare is an emerging trend where a large number of embedded devices(Things)are connected to internet. Body sensor network(BSN) enables doctors to monitor patients real time status of illness by using a collection of wireless sensor nodes. Security of patient privacy is given due consideration in this project. I therefore propose a secure IOT based healthcare using BSN called BSN-CARE. BSN architecture composed</a:t>
            </a:r>
            <a:r>
              <a:rPr lang="en-IN" sz="1800" dirty="0">
                <a:latin typeface="Times New Roman" panose="02020603050405020304" pitchFamily="18" charset="0"/>
                <a:cs typeface="Times New Roman" panose="02020603050405020304" pitchFamily="18" charset="0"/>
              </a:rPr>
              <a:t>  of wearable and implantable sensors worn by patients. These sensors collect the medical  parameters and forward them to a local processing unit(LPU). LPU  is a router to BSN care server using mobile network 3G,CDMA,GSM,GPRS when LPU detects any abnormalities then it provides alert to patients.</a:t>
            </a:r>
          </a:p>
        </p:txBody>
      </p:sp>
    </p:spTree>
    <p:extLst>
      <p:ext uri="{BB962C8B-B14F-4D97-AF65-F5344CB8AC3E}">
        <p14:creationId xmlns:p14="http://schemas.microsoft.com/office/powerpoint/2010/main" val="3592404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C275F-A254-46F8-B97D-3DC4660DA7AA}"/>
              </a:ext>
            </a:extLst>
          </p:cNvPr>
          <p:cNvSpPr>
            <a:spLocks noGrp="1"/>
          </p:cNvSpPr>
          <p:nvPr>
            <p:ph type="title"/>
          </p:nvPr>
        </p:nvSpPr>
        <p:spPr>
          <a:xfrm>
            <a:off x="2933700" y="568344"/>
            <a:ext cx="8770571" cy="1193343"/>
          </a:xfrm>
        </p:spPr>
        <p:txBody>
          <a:bodyPr>
            <a:normAutofit/>
          </a:bodyPr>
          <a:lstStyle/>
          <a:p>
            <a:pPr algn="ctr"/>
            <a:r>
              <a:rPr lang="en-US" sz="2800" dirty="0">
                <a:latin typeface="Times New Roman" panose="02020603050405020304" pitchFamily="18" charset="0"/>
                <a:cs typeface="Times New Roman" panose="02020603050405020304" pitchFamily="18" charset="0"/>
              </a:rPr>
              <a:t>INTRODUCTION</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DB29874-0CE6-4CA6-B046-F2C7B92CA967}"/>
              </a:ext>
            </a:extLst>
          </p:cNvPr>
          <p:cNvSpPr>
            <a:spLocks noGrp="1"/>
          </p:cNvSpPr>
          <p:nvPr>
            <p:ph idx="1"/>
          </p:nvPr>
        </p:nvSpPr>
        <p:spPr>
          <a:xfrm>
            <a:off x="2933700" y="2197917"/>
            <a:ext cx="8770571" cy="3891988"/>
          </a:xfrm>
        </p:spPr>
        <p:txBody>
          <a:bodyPr>
            <a:normAutofit/>
          </a:bodyPr>
          <a:lstStyle/>
          <a:p>
            <a:pPr marL="0" indent="0" algn="just">
              <a:lnSpc>
                <a:spcPct val="150000"/>
              </a:lnSpc>
              <a:buNone/>
            </a:pPr>
            <a:r>
              <a:rPr lang="en-US" sz="1900" dirty="0">
                <a:latin typeface="Times New Roman" panose="02020603050405020304" pitchFamily="18" charset="0"/>
                <a:cs typeface="Times New Roman" panose="02020603050405020304" pitchFamily="18" charset="0"/>
              </a:rPr>
              <a:t> In the present-day scenario, we find a large number of elderly people staying alone in flats or at isolated places. Recent research indicates that about 80% of aged people above the age of 65 are suffering from at least one chronic life style  disease. IOT based modern healthcare is intended to meet the urgent medical needs of patients particularly isolated senior citizens. IOT enables to extend the concept to internet and make it more feasible by providing seamless interactions with different types of devices. The proposed modern IOT based BSN care envisages provision of affordable and timely healthcare at their door step and thus improving the quality of life.</a:t>
            </a:r>
            <a:endParaRPr lang="en-IN" sz="19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558383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76C2-8BBA-43F9-B37D-D057130CD157}"/>
              </a:ext>
            </a:extLst>
          </p:cNvPr>
          <p:cNvSpPr>
            <a:spLocks noGrp="1"/>
          </p:cNvSpPr>
          <p:nvPr>
            <p:ph type="title"/>
          </p:nvPr>
        </p:nvSpPr>
        <p:spPr/>
        <p:txBody>
          <a:bodyPr>
            <a:normAutofit/>
          </a:bodyPr>
          <a:lstStyle/>
          <a:p>
            <a:pPr algn="ctr"/>
            <a:r>
              <a:rPr lang="en-US" sz="2800" dirty="0">
                <a:latin typeface="Times New Roman" panose="02020603050405020304" pitchFamily="18" charset="0"/>
                <a:cs typeface="Times New Roman" panose="02020603050405020304" pitchFamily="18" charset="0"/>
              </a:rPr>
              <a:t>OBJECTIVE AND SCOPE</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8D8C4DD-2C56-46DB-9750-2C3E6B71189C}"/>
              </a:ext>
            </a:extLst>
          </p:cNvPr>
          <p:cNvSpPr>
            <a:spLocks noGrp="1"/>
          </p:cNvSpPr>
          <p:nvPr>
            <p:ph idx="1"/>
          </p:nvPr>
        </p:nvSpPr>
        <p:spPr>
          <a:xfrm>
            <a:off x="2933700" y="2197916"/>
            <a:ext cx="8770571" cy="4488110"/>
          </a:xfrm>
        </p:spPr>
        <p:txBody>
          <a:bodyPr>
            <a:normAutofit fontScale="70000" lnSpcReduction="20000"/>
          </a:bodyPr>
          <a:lstStyle/>
          <a:p>
            <a:pPr marL="0" indent="0" algn="just">
              <a:lnSpc>
                <a:spcPct val="170000"/>
              </a:lnSpc>
              <a:buNone/>
            </a:pPr>
            <a:r>
              <a:rPr lang="en-US" sz="2100" b="1"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IOT based modern healthcare system is primarily intended to take care of the health aspects of older people staying alone. The system is envisages to real time monitoring of the health parameters of dependent patients and provide timely and quality healthcare to them. This will help them abundantly in ageing gracefully with all possible and timely healthcare which is affordable and fully secured. When fully implemented IOT based BSN-CARE will revolutionize the healthcare all over the world.</a:t>
            </a:r>
            <a:endParaRPr lang="en-IN" sz="2100" dirty="0">
              <a:latin typeface="Times New Roman" panose="02020603050405020304" pitchFamily="18" charset="0"/>
              <a:cs typeface="Times New Roman" panose="02020603050405020304" pitchFamily="18" charset="0"/>
            </a:endParaRPr>
          </a:p>
          <a:p>
            <a:pPr marL="0" indent="0" algn="just">
              <a:lnSpc>
                <a:spcPct val="170000"/>
              </a:lnSpc>
              <a:buNone/>
            </a:pPr>
            <a:r>
              <a:rPr lang="en-US" sz="2100" dirty="0">
                <a:latin typeface="Times New Roman" panose="02020603050405020304" pitchFamily="18" charset="0"/>
                <a:cs typeface="Times New Roman" panose="02020603050405020304" pitchFamily="18" charset="0"/>
              </a:rPr>
              <a:t> </a:t>
            </a:r>
            <a:endParaRPr lang="en-IN" sz="2100" dirty="0">
              <a:latin typeface="Times New Roman" panose="02020603050405020304" pitchFamily="18" charset="0"/>
              <a:cs typeface="Times New Roman" panose="02020603050405020304" pitchFamily="18" charset="0"/>
            </a:endParaRPr>
          </a:p>
          <a:p>
            <a:pPr marL="0" indent="0" algn="just">
              <a:lnSpc>
                <a:spcPct val="170000"/>
              </a:lnSpc>
              <a:buNone/>
            </a:pPr>
            <a:r>
              <a:rPr lang="en-US" sz="2100" dirty="0">
                <a:latin typeface="Times New Roman" panose="02020603050405020304" pitchFamily="18" charset="0"/>
                <a:cs typeface="Times New Roman" panose="02020603050405020304" pitchFamily="18" charset="0"/>
              </a:rPr>
              <a:t>                  Objective of the project is to make affordable, fully secure and timely healthcare to the elderly. The system make use of the body sensor networks which with the help of various body sensors measures the health parameters of the patient on real time. NODE MCU worn by patient consolidates the readings and pass it on to Blynk server an android application and then through mobile network. The information is passed to the cloud server of the medical team on real time. The medical team then take appropriate action to save the patient.</a:t>
            </a:r>
            <a:endParaRPr lang="en-IN" sz="21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86703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08670-10F1-4171-BA57-BD6E45FD28E7}"/>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Existing System</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3C8AB0D-9472-4013-89EF-4664F8C5AC4C}"/>
              </a:ext>
            </a:extLst>
          </p:cNvPr>
          <p:cNvSpPr>
            <a:spLocks noGrp="1"/>
          </p:cNvSpPr>
          <p:nvPr>
            <p:ph idx="1"/>
          </p:nvPr>
        </p:nvSpPr>
        <p:spPr>
          <a:xfrm>
            <a:off x="2933700" y="2281806"/>
            <a:ext cx="8770571" cy="3808098"/>
          </a:xfrm>
        </p:spPr>
        <p:txBody>
          <a:bodyPr>
            <a:normAutofit fontScale="92500"/>
          </a:bodyPr>
          <a:lstStyle/>
          <a:p>
            <a:pPr marL="0" indent="0" algn="just">
              <a:lnSpc>
                <a:spcPct val="150000"/>
              </a:lnSpc>
              <a:buNone/>
            </a:pPr>
            <a:r>
              <a:rPr lang="en-IN" sz="1800" dirty="0">
                <a:latin typeface="Times New Roman" panose="02020603050405020304" pitchFamily="18" charset="0"/>
                <a:cs typeface="Times New Roman" panose="02020603050405020304" pitchFamily="18" charset="0"/>
              </a:rPr>
              <a:t>At present a patient has to travel to the nearest hospital for treatment. To see a doctor, he has to wait there for his turn. Doctor on examination of basic medical parameters prescribe medicines or ask for further investigation at the lab. After that patient if required will be admitted for in patient treatment or will be disposed off as an out patient with necessary medicines. This process is time and effort consuming and is expensive. Moreover, in case of a medical emergency it will take time to reach a doctor/hospital. In many such emergencies a patient by the time he reaches the hospital is dead. There are many such case of “brought dead” in our present scenario. Modern healthcare system with the advent of IOT is able to provide BSN CARE and thus saving many lives. It is a boon to old people staying alone and at isolated places.</a:t>
            </a:r>
          </a:p>
          <a:p>
            <a:endParaRPr lang="en-IN" dirty="0"/>
          </a:p>
        </p:txBody>
      </p:sp>
    </p:spTree>
    <p:extLst>
      <p:ext uri="{BB962C8B-B14F-4D97-AF65-F5344CB8AC3E}">
        <p14:creationId xmlns:p14="http://schemas.microsoft.com/office/powerpoint/2010/main" val="3526419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23053-D89B-4F09-B590-42C892BBE587}"/>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Drawbacks of Existing System</a:t>
            </a: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81A154-1AE3-4461-BDCE-A1769A9C7583}"/>
              </a:ext>
            </a:extLst>
          </p:cNvPr>
          <p:cNvSpPr>
            <a:spLocks noGrp="1"/>
          </p:cNvSpPr>
          <p:nvPr>
            <p:ph idx="1"/>
          </p:nvPr>
        </p:nvSpPr>
        <p:spPr/>
        <p:txBody>
          <a:bodyPr>
            <a:normAutofit/>
          </a:bodyPr>
          <a:lstStyle/>
          <a:p>
            <a:pPr lvl="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Existing System is inefficient.</a:t>
            </a:r>
          </a:p>
          <a:p>
            <a:pPr lvl="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It is very tedious and time consuming.</a:t>
            </a:r>
          </a:p>
          <a:p>
            <a:pPr lvl="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Lack of safe and security.</a:t>
            </a:r>
          </a:p>
          <a:p>
            <a:pPr lvl="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Complexity.</a:t>
            </a:r>
          </a:p>
          <a:p>
            <a:pPr lvl="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More human efforts.</a:t>
            </a:r>
          </a:p>
          <a:p>
            <a:pPr lvl="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Implementation Issues.</a:t>
            </a:r>
          </a:p>
          <a:p>
            <a:pPr lvl="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High Expenses.</a:t>
            </a:r>
          </a:p>
          <a:p>
            <a:endParaRPr lang="en-IN" dirty="0"/>
          </a:p>
        </p:txBody>
      </p:sp>
    </p:spTree>
    <p:extLst>
      <p:ext uri="{BB962C8B-B14F-4D97-AF65-F5344CB8AC3E}">
        <p14:creationId xmlns:p14="http://schemas.microsoft.com/office/powerpoint/2010/main" val="3158422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3150B-708B-4376-B108-537C82A7ED07}"/>
              </a:ext>
            </a:extLst>
          </p:cNvPr>
          <p:cNvSpPr>
            <a:spLocks noGrp="1"/>
          </p:cNvSpPr>
          <p:nvPr>
            <p:ph type="title"/>
          </p:nvPr>
        </p:nvSpPr>
        <p:spPr/>
        <p:txBody>
          <a:bodyPr>
            <a:normAutofit fontScale="90000"/>
          </a:bodyPr>
          <a:lstStyle/>
          <a:p>
            <a:pPr algn="ctr"/>
            <a:r>
              <a:rPr lang="en-IN" b="1" dirty="0"/>
              <a:t> </a:t>
            </a:r>
            <a:r>
              <a:rPr lang="en-IN" sz="3100" b="1" dirty="0">
                <a:latin typeface="Times New Roman" panose="02020603050405020304" pitchFamily="18" charset="0"/>
                <a:cs typeface="Times New Roman" panose="02020603050405020304" pitchFamily="18" charset="0"/>
              </a:rPr>
              <a:t>PROPOSED SYSTEM</a:t>
            </a:r>
            <a:br>
              <a:rPr lang="en-IN" sz="3100" dirty="0">
                <a:latin typeface="Times New Roman" panose="02020603050405020304" pitchFamily="18" charset="0"/>
                <a:cs typeface="Times New Roman" panose="02020603050405020304" pitchFamily="18" charset="0"/>
              </a:rPr>
            </a:br>
            <a:r>
              <a:rPr lang="en-IN" sz="3100" b="1" dirty="0">
                <a:latin typeface="Times New Roman" panose="02020603050405020304" pitchFamily="18" charset="0"/>
                <a:cs typeface="Times New Roman" panose="02020603050405020304" pitchFamily="18" charset="0"/>
              </a:rPr>
              <a:t>IOT BASED BSN-CARE</a:t>
            </a:r>
            <a:br>
              <a:rPr lang="en-IN" dirty="0"/>
            </a:br>
            <a:r>
              <a:rPr lang="en-IN" dirty="0"/>
              <a:t> </a:t>
            </a:r>
            <a:br>
              <a:rPr lang="en-IN" dirty="0"/>
            </a:br>
            <a:endParaRPr lang="en-IN" dirty="0"/>
          </a:p>
        </p:txBody>
      </p:sp>
      <p:sp>
        <p:nvSpPr>
          <p:cNvPr id="3" name="Content Placeholder 2">
            <a:extLst>
              <a:ext uri="{FF2B5EF4-FFF2-40B4-BE49-F238E27FC236}">
                <a16:creationId xmlns:a16="http://schemas.microsoft.com/office/drawing/2014/main" id="{2811C0B7-D62A-448F-A722-54C999F65388}"/>
              </a:ext>
            </a:extLst>
          </p:cNvPr>
          <p:cNvSpPr>
            <a:spLocks noGrp="1"/>
          </p:cNvSpPr>
          <p:nvPr>
            <p:ph idx="1"/>
          </p:nvPr>
        </p:nvSpPr>
        <p:spPr>
          <a:xfrm>
            <a:off x="2290194" y="2144096"/>
            <a:ext cx="9756397" cy="4605555"/>
          </a:xfrm>
        </p:spPr>
        <p:txBody>
          <a:bodyPr>
            <a:normAutofit lnSpcReduction="10000"/>
          </a:bodyPr>
          <a:lstStyle/>
          <a:p>
            <a:pPr marL="0" indent="0" algn="just">
              <a:lnSpc>
                <a:spcPct val="150000"/>
              </a:lnSpc>
              <a:buNone/>
            </a:pPr>
            <a:r>
              <a:rPr lang="en-IN" b="1" dirty="0"/>
              <a:t>                                     </a:t>
            </a:r>
            <a:r>
              <a:rPr lang="en-IN" sz="1100" b="1" dirty="0">
                <a:latin typeface="Times New Roman" panose="02020603050405020304" pitchFamily="18" charset="0"/>
                <a:cs typeface="Times New Roman" panose="02020603050405020304" pitchFamily="18" charset="0"/>
              </a:rPr>
              <a:t>  </a:t>
            </a:r>
            <a:r>
              <a:rPr lang="en-IN" sz="1100" dirty="0">
                <a:latin typeface="Times New Roman" panose="02020603050405020304" pitchFamily="18" charset="0"/>
                <a:cs typeface="Times New Roman" panose="02020603050405020304" pitchFamily="18" charset="0"/>
              </a:rPr>
              <a:t>   The proposed system is intended to assist old people staying alone with quality and timely healthcare. The patient health status can to seen by the designated healthcare on real time which enable them to take timely action.</a:t>
            </a:r>
          </a:p>
          <a:p>
            <a:pPr marL="0" indent="0" algn="just">
              <a:lnSpc>
                <a:spcPct val="150000"/>
              </a:lnSpc>
              <a:buNone/>
            </a:pPr>
            <a:r>
              <a:rPr lang="en-IN" sz="1100" dirty="0">
                <a:latin typeface="Times New Roman" panose="02020603050405020304" pitchFamily="18" charset="0"/>
                <a:cs typeface="Times New Roman" panose="02020603050405020304" pitchFamily="18" charset="0"/>
              </a:rPr>
              <a:t> I have used the following components in my project:</a:t>
            </a:r>
          </a:p>
          <a:p>
            <a:pPr algn="just">
              <a:lnSpc>
                <a:spcPct val="150000"/>
              </a:lnSpc>
              <a:buFont typeface="Wingdings" panose="05000000000000000000" pitchFamily="2" charset="2"/>
              <a:buChar char="v"/>
            </a:pPr>
            <a:r>
              <a:rPr lang="en-IN" sz="1100" dirty="0">
                <a:latin typeface="Times New Roman" panose="02020603050405020304" pitchFamily="18" charset="0"/>
                <a:cs typeface="Times New Roman" panose="02020603050405020304" pitchFamily="18" charset="0"/>
              </a:rPr>
              <a:t>Wrist band</a:t>
            </a:r>
          </a:p>
          <a:p>
            <a:pPr lvl="0" algn="just">
              <a:lnSpc>
                <a:spcPct val="150000"/>
              </a:lnSpc>
              <a:buFont typeface="Wingdings" panose="05000000000000000000" pitchFamily="2" charset="2"/>
              <a:buChar char="v"/>
            </a:pPr>
            <a:r>
              <a:rPr lang="en-IN" sz="1100" dirty="0">
                <a:latin typeface="Times New Roman" panose="02020603050405020304" pitchFamily="18" charset="0"/>
                <a:cs typeface="Times New Roman" panose="02020603050405020304" pitchFamily="18" charset="0"/>
              </a:rPr>
              <a:t>Node mcu</a:t>
            </a:r>
          </a:p>
          <a:p>
            <a:pPr lvl="0" algn="just">
              <a:lnSpc>
                <a:spcPct val="150000"/>
              </a:lnSpc>
              <a:buFont typeface="Wingdings" panose="05000000000000000000" pitchFamily="2" charset="2"/>
              <a:buChar char="v"/>
            </a:pPr>
            <a:r>
              <a:rPr lang="en-IN" sz="1100" dirty="0">
                <a:latin typeface="Times New Roman" panose="02020603050405020304" pitchFamily="18" charset="0"/>
                <a:cs typeface="Times New Roman" panose="02020603050405020304" pitchFamily="18" charset="0"/>
              </a:rPr>
              <a:t>Temperature sensor</a:t>
            </a:r>
          </a:p>
          <a:p>
            <a:pPr lvl="0" algn="just">
              <a:lnSpc>
                <a:spcPct val="150000"/>
              </a:lnSpc>
              <a:buFont typeface="Wingdings" panose="05000000000000000000" pitchFamily="2" charset="2"/>
              <a:buChar char="v"/>
            </a:pPr>
            <a:r>
              <a:rPr lang="en-IN" sz="1100" dirty="0">
                <a:latin typeface="Times New Roman" panose="02020603050405020304" pitchFamily="18" charset="0"/>
                <a:cs typeface="Times New Roman" panose="02020603050405020304" pitchFamily="18" charset="0"/>
              </a:rPr>
              <a:t>Heart beat pulse sensor amped</a:t>
            </a:r>
          </a:p>
          <a:p>
            <a:pPr lvl="0" algn="just">
              <a:lnSpc>
                <a:spcPct val="150000"/>
              </a:lnSpc>
              <a:buFont typeface="Wingdings" panose="05000000000000000000" pitchFamily="2" charset="2"/>
              <a:buChar char="q"/>
            </a:pPr>
            <a:r>
              <a:rPr lang="en-IN" sz="1100" b="1" dirty="0">
                <a:latin typeface="Times New Roman" panose="02020603050405020304" pitchFamily="18" charset="0"/>
                <a:cs typeface="Times New Roman" panose="02020603050405020304" pitchFamily="18" charset="0"/>
              </a:rPr>
              <a:t> Wrist Band</a:t>
            </a:r>
            <a:r>
              <a:rPr lang="en-IN" sz="1100" dirty="0">
                <a:latin typeface="Times New Roman" panose="02020603050405020304" pitchFamily="18" charset="0"/>
                <a:cs typeface="Times New Roman" panose="02020603050405020304" pitchFamily="18" charset="0"/>
              </a:rPr>
              <a:t>: Is worn by patient on the wrist. Node mcu and temperature sensors are embedded on to it.</a:t>
            </a:r>
          </a:p>
          <a:p>
            <a:pPr lvl="0" algn="just">
              <a:lnSpc>
                <a:spcPct val="150000"/>
              </a:lnSpc>
              <a:buFont typeface="Wingdings" panose="05000000000000000000" pitchFamily="2" charset="2"/>
              <a:buChar char="q"/>
            </a:pPr>
            <a:r>
              <a:rPr lang="en-IN" sz="1100" b="1" dirty="0">
                <a:latin typeface="Times New Roman" panose="02020603050405020304" pitchFamily="18" charset="0"/>
                <a:cs typeface="Times New Roman" panose="02020603050405020304" pitchFamily="18" charset="0"/>
              </a:rPr>
              <a:t>Node mcu</a:t>
            </a:r>
            <a:r>
              <a:rPr lang="en-IN" sz="1100" dirty="0">
                <a:latin typeface="Times New Roman" panose="02020603050405020304" pitchFamily="18" charset="0"/>
                <a:cs typeface="Times New Roman" panose="02020603050405020304" pitchFamily="18" charset="0"/>
              </a:rPr>
              <a:t>: Is a nano chip on the wrist band to which other sensors are also connected sensors feed their output to the nano chip which convert them to digital signal and is fed to the cloud server application. ESP 8266 node mcu is used in my project.</a:t>
            </a:r>
          </a:p>
          <a:p>
            <a:pPr lvl="0" algn="just">
              <a:lnSpc>
                <a:spcPct val="150000"/>
              </a:lnSpc>
              <a:buFont typeface="Wingdings" panose="05000000000000000000" pitchFamily="2" charset="2"/>
              <a:buChar char="q"/>
            </a:pPr>
            <a:r>
              <a:rPr lang="en-IN" sz="1100" b="1" dirty="0">
                <a:latin typeface="Times New Roman" panose="02020603050405020304" pitchFamily="18" charset="0"/>
                <a:cs typeface="Times New Roman" panose="02020603050405020304" pitchFamily="18" charset="0"/>
              </a:rPr>
              <a:t>Temperature sensor</a:t>
            </a:r>
            <a:r>
              <a:rPr lang="en-IN" sz="1100" dirty="0">
                <a:latin typeface="Times New Roman" panose="02020603050405020304" pitchFamily="18" charset="0"/>
                <a:cs typeface="Times New Roman" panose="02020603050405020304" pitchFamily="18" charset="0"/>
              </a:rPr>
              <a:t>: I have used LM35 to -92-3 board mount temperature sensor. It measures the temperature of the patient on any given time and feed it in to the node mcu. In case of up normal temperature, it gives an alarm to the patient to the careful.</a:t>
            </a:r>
          </a:p>
          <a:p>
            <a:pPr lvl="0" algn="just">
              <a:lnSpc>
                <a:spcPct val="150000"/>
              </a:lnSpc>
              <a:buFont typeface="Wingdings" panose="05000000000000000000" pitchFamily="2" charset="2"/>
              <a:buChar char="q"/>
            </a:pPr>
            <a:r>
              <a:rPr lang="en-IN" sz="1100" b="1" dirty="0">
                <a:latin typeface="Times New Roman" panose="02020603050405020304" pitchFamily="18" charset="0"/>
                <a:cs typeface="Times New Roman" panose="02020603050405020304" pitchFamily="18" charset="0"/>
              </a:rPr>
              <a:t>Heart beat pulse sensor Amped: </a:t>
            </a:r>
            <a:r>
              <a:rPr lang="en-IN" sz="1100" dirty="0">
                <a:latin typeface="Times New Roman" panose="02020603050405020304" pitchFamily="18" charset="0"/>
                <a:cs typeface="Times New Roman" panose="02020603050405020304" pitchFamily="18" charset="0"/>
              </a:rPr>
              <a:t>This sensor is clipped on to a finger of the patient and connected to the node mcu with the help of wire. This sensor measured the heart beat pulse rate and is fed to the node mcu as electrical signals (digital) through the connected wire.</a:t>
            </a:r>
          </a:p>
          <a:p>
            <a:endParaRPr lang="en-IN" dirty="0"/>
          </a:p>
        </p:txBody>
      </p:sp>
    </p:spTree>
    <p:extLst>
      <p:ext uri="{BB962C8B-B14F-4D97-AF65-F5344CB8AC3E}">
        <p14:creationId xmlns:p14="http://schemas.microsoft.com/office/powerpoint/2010/main" val="3431837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603624-5654-43E2-A4DC-35A22A84127B}"/>
              </a:ext>
            </a:extLst>
          </p:cNvPr>
          <p:cNvSpPr>
            <a:spLocks noGrp="1"/>
          </p:cNvSpPr>
          <p:nvPr>
            <p:ph idx="1"/>
          </p:nvPr>
        </p:nvSpPr>
        <p:spPr>
          <a:xfrm>
            <a:off x="2933700" y="2129062"/>
            <a:ext cx="8770571" cy="3063724"/>
          </a:xfrm>
        </p:spPr>
        <p:txBody>
          <a:bodyPr>
            <a:normAutofit fontScale="25000" lnSpcReduction="20000"/>
          </a:bodyPr>
          <a:lstStyle/>
          <a:p>
            <a:pPr lvl="0" algn="just">
              <a:lnSpc>
                <a:spcPct val="170000"/>
              </a:lnSpc>
              <a:buFont typeface="Wingdings" panose="05000000000000000000" pitchFamily="2" charset="2"/>
              <a:buChar char="q"/>
            </a:pPr>
            <a:r>
              <a:rPr lang="en-IN" sz="4000" dirty="0">
                <a:latin typeface="Times New Roman" panose="02020603050405020304" pitchFamily="18" charset="0"/>
                <a:cs typeface="Times New Roman" panose="02020603050405020304" pitchFamily="18" charset="0"/>
              </a:rPr>
              <a:t> </a:t>
            </a:r>
            <a:r>
              <a:rPr lang="en-IN" sz="4000" b="1" dirty="0">
                <a:latin typeface="Times New Roman" panose="02020603050405020304" pitchFamily="18" charset="0"/>
                <a:cs typeface="Times New Roman" panose="02020603050405020304" pitchFamily="18" charset="0"/>
              </a:rPr>
              <a:t>Open Source Android App (Blynk)-:</a:t>
            </a:r>
            <a:r>
              <a:rPr lang="en-IN" sz="4000" dirty="0">
                <a:latin typeface="Times New Roman" panose="02020603050405020304" pitchFamily="18" charset="0"/>
                <a:cs typeface="Times New Roman" panose="02020603050405020304" pitchFamily="18" charset="0"/>
              </a:rPr>
              <a:t> Blynk is an open source android app which is designed and developed in order to control the hardware via internet of things (IOT). This digitally displays sensor data, it can accumulate and visualize the data. Plus, it can also do other parameters such as:</a:t>
            </a:r>
          </a:p>
          <a:p>
            <a:pPr lvl="0" algn="just">
              <a:lnSpc>
                <a:spcPct val="170000"/>
              </a:lnSpc>
              <a:buFont typeface="Wingdings" panose="05000000000000000000" pitchFamily="2" charset="2"/>
              <a:buChar char="q"/>
            </a:pPr>
            <a:r>
              <a:rPr lang="en-IN" sz="4000" b="1" dirty="0">
                <a:latin typeface="Times New Roman" panose="02020603050405020304" pitchFamily="18" charset="0"/>
                <a:cs typeface="Times New Roman" panose="02020603050405020304" pitchFamily="18" charset="0"/>
              </a:rPr>
              <a:t>Blynk App</a:t>
            </a:r>
            <a:r>
              <a:rPr lang="en-IN" sz="4000" dirty="0">
                <a:latin typeface="Times New Roman" panose="02020603050405020304" pitchFamily="18" charset="0"/>
                <a:cs typeface="Times New Roman" panose="02020603050405020304" pitchFamily="18" charset="0"/>
              </a:rPr>
              <a:t>: This app gives us to create amazing interfaces for a project using multiple widgets which is an in-build app.</a:t>
            </a:r>
          </a:p>
          <a:p>
            <a:pPr lvl="0" algn="just">
              <a:lnSpc>
                <a:spcPct val="170000"/>
              </a:lnSpc>
              <a:buFont typeface="Wingdings" panose="05000000000000000000" pitchFamily="2" charset="2"/>
              <a:buChar char="q"/>
            </a:pPr>
            <a:r>
              <a:rPr lang="en-IN" sz="4000" b="1" dirty="0">
                <a:latin typeface="Times New Roman" panose="02020603050405020304" pitchFamily="18" charset="0"/>
                <a:cs typeface="Times New Roman" panose="02020603050405020304" pitchFamily="18" charset="0"/>
              </a:rPr>
              <a:t>Blynk server</a:t>
            </a:r>
            <a:r>
              <a:rPr lang="en-IN" sz="4000" dirty="0">
                <a:latin typeface="Times New Roman" panose="02020603050405020304" pitchFamily="18" charset="0"/>
                <a:cs typeface="Times New Roman" panose="02020603050405020304" pitchFamily="18" charset="0"/>
              </a:rPr>
              <a:t>: It acts as an interface between the smartphone and hardware which is responsible for the communication. We can also use blynk cloud or compile our private blynk server. It’s an open source that can control any number of devices plus can also be launched on Raspberry pi.</a:t>
            </a:r>
          </a:p>
          <a:p>
            <a:pPr lvl="0" algn="just">
              <a:lnSpc>
                <a:spcPct val="170000"/>
              </a:lnSpc>
              <a:buFont typeface="Wingdings" panose="05000000000000000000" pitchFamily="2" charset="2"/>
              <a:buChar char="q"/>
            </a:pPr>
            <a:r>
              <a:rPr lang="en-IN" sz="4000" b="1" dirty="0">
                <a:latin typeface="Times New Roman" panose="02020603050405020304" pitchFamily="18" charset="0"/>
                <a:cs typeface="Times New Roman" panose="02020603050405020304" pitchFamily="18" charset="0"/>
              </a:rPr>
              <a:t>Blynk Libraries</a:t>
            </a:r>
            <a:r>
              <a:rPr lang="en-IN" sz="4000" dirty="0">
                <a:latin typeface="Times New Roman" panose="02020603050405020304" pitchFamily="18" charset="0"/>
                <a:cs typeface="Times New Roman" panose="02020603050405020304" pitchFamily="18" charset="0"/>
              </a:rPr>
              <a:t>: For all the standard hardware platforms, supports communication with the sensor and the complete progression of incoming and outgoing instructions.</a:t>
            </a:r>
          </a:p>
          <a:p>
            <a:pPr lvl="0" algn="just">
              <a:lnSpc>
                <a:spcPct val="170000"/>
              </a:lnSpc>
              <a:buFont typeface="Wingdings" panose="05000000000000000000" pitchFamily="2" charset="2"/>
              <a:buChar char="q"/>
            </a:pPr>
            <a:r>
              <a:rPr lang="en-IN" sz="4000" b="1" dirty="0">
                <a:latin typeface="Times New Roman" panose="02020603050405020304" pitchFamily="18" charset="0"/>
                <a:cs typeface="Times New Roman" panose="02020603050405020304" pitchFamily="18" charset="0"/>
              </a:rPr>
              <a:t>Embedded C:</a:t>
            </a:r>
            <a:r>
              <a:rPr lang="en-IN" sz="4000" dirty="0">
                <a:latin typeface="Times New Roman" panose="02020603050405020304" pitchFamily="18" charset="0"/>
                <a:cs typeface="Times New Roman" panose="02020603050405020304" pitchFamily="18" charset="0"/>
              </a:rPr>
              <a:t> It is mainly used for the purpose of real time response.  RTS (real time response) is designed and developed as a device which corrects based on the time of response. The advanced version of RTS follows the concept of responding with delay is fine. For instance, this includes railway platform which displays schedule system.</a:t>
            </a:r>
          </a:p>
          <a:p>
            <a:pPr lvl="0" algn="just">
              <a:lnSpc>
                <a:spcPct val="170000"/>
              </a:lnSpc>
              <a:buFont typeface="Wingdings" panose="05000000000000000000" pitchFamily="2" charset="2"/>
              <a:buChar char="q"/>
            </a:pPr>
            <a:r>
              <a:rPr lang="en-IN" sz="4000" b="1" dirty="0">
                <a:latin typeface="Times New Roman" panose="02020603050405020304" pitchFamily="18" charset="0"/>
                <a:cs typeface="Times New Roman" panose="02020603050405020304" pitchFamily="18" charset="0"/>
              </a:rPr>
              <a:t>Arduino IDE</a:t>
            </a:r>
            <a:r>
              <a:rPr lang="en-IN" sz="4000" dirty="0">
                <a:latin typeface="Times New Roman" panose="02020603050405020304" pitchFamily="18" charset="0"/>
                <a:cs typeface="Times New Roman" panose="02020603050405020304" pitchFamily="18" charset="0"/>
              </a:rPr>
              <a:t>: Arduino IDE where IDE (Integrated Development Environment). This is basically an open source app where one can code, compile, and upload a file in an Arduino device. In fact, any Arduino modules are adapted by this software, which has in build features by default. It is available for operating systems for instance MAC, Windows, Linux, and runs on the java software. A range of Arduino modules, consist of Arduino Uno, Arduino Mega, Arduino Leonardo, Arduino Micro etc. Every module contains a microcontroller on the board which is in build by default.</a:t>
            </a:r>
          </a:p>
          <a:p>
            <a:pPr marL="0" indent="0" algn="just">
              <a:lnSpc>
                <a:spcPct val="170000"/>
              </a:lnSpc>
              <a:buNone/>
            </a:pPr>
            <a:r>
              <a:rPr lang="en-IN" sz="4000" b="1" dirty="0">
                <a:latin typeface="Times New Roman" panose="02020603050405020304" pitchFamily="18" charset="0"/>
                <a:cs typeface="Times New Roman" panose="02020603050405020304" pitchFamily="18" charset="0"/>
              </a:rPr>
              <a:t> </a:t>
            </a:r>
            <a:endParaRPr lang="en-IN" sz="40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028428988"/>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TM10001104[[fn=Feathered]]</Template>
  <TotalTime>492</TotalTime>
  <Words>1871</Words>
  <Application>Microsoft Office PowerPoint</Application>
  <PresentationFormat>Widescreen</PresentationFormat>
  <Paragraphs>68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vt:lpstr>
      <vt:lpstr>Century Schoolbook</vt:lpstr>
      <vt:lpstr>Corbel</vt:lpstr>
      <vt:lpstr>Times New Roman</vt:lpstr>
      <vt:lpstr>Wingdings</vt:lpstr>
      <vt:lpstr>Feathered</vt:lpstr>
      <vt:lpstr>PowerPoint Presentation</vt:lpstr>
      <vt:lpstr> A SECURE IOT-BASED MODERN HEALTHCARE SYSTEM USING BODY SENSOR NETWORK</vt:lpstr>
      <vt:lpstr>                                ABSTRACT</vt:lpstr>
      <vt:lpstr>INTRODUCTION</vt:lpstr>
      <vt:lpstr>OBJECTIVE AND SCOPE</vt:lpstr>
      <vt:lpstr>Existing System</vt:lpstr>
      <vt:lpstr>Drawbacks of Existing System </vt:lpstr>
      <vt:lpstr> PROPOSED SYSTEM IOT BASED BSN-CARE   </vt:lpstr>
      <vt:lpstr>PowerPoint Presentation</vt:lpstr>
      <vt:lpstr>FEATURES OF PROPOSED SYSTEM </vt:lpstr>
      <vt:lpstr>ADVANTAGES OF PROPOSED SYSTEM</vt:lpstr>
      <vt:lpstr>Block diagram</vt:lpstr>
      <vt:lpstr> BLOCK DIAGRAM OF PROPOSED BSN-CARE </vt:lpstr>
      <vt:lpstr>SCREENSHOTS</vt:lpstr>
      <vt:lpstr>PowerPoint Presentation</vt:lpstr>
      <vt:lpstr>PowerPoint Presentation</vt:lpstr>
      <vt:lpstr>       DIAGRAMATIC REPRESENTATION OF BSN-CARE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lekshmisr@outlook.com</dc:creator>
  <cp:lastModifiedBy>lekshmisr@outlook.com</cp:lastModifiedBy>
  <cp:revision>39</cp:revision>
  <dcterms:created xsi:type="dcterms:W3CDTF">2020-03-20T06:36:04Z</dcterms:created>
  <dcterms:modified xsi:type="dcterms:W3CDTF">2020-05-22T15:04:09Z</dcterms:modified>
</cp:coreProperties>
</file>