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6"/>
  </p:notesMasterIdLst>
  <p:handoutMasterIdLst>
    <p:handoutMasterId r:id="rId27"/>
  </p:handoutMasterIdLst>
  <p:sldIdLst>
    <p:sldId id="312" r:id="rId5"/>
    <p:sldId id="304" r:id="rId6"/>
    <p:sldId id="307" r:id="rId7"/>
    <p:sldId id="281" r:id="rId8"/>
    <p:sldId id="314"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297" r:id="rId2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4E4073-A5FA-6EB4-7900-673954FFC1A5}" v="189" dt="2024-05-06T09:25:07.756"/>
    <p1510:client id="{CFE2E626-DBC0-2B15-7FD0-2DF142788876}" v="654" dt="2024-05-06T17:12:58.044"/>
    <p1510:client id="{D747BE7D-1174-149C-A584-0BF41C6461BC}" v="106" dt="2024-05-04T17:44:25.143"/>
    <p1510:client id="{ED804FB7-B1D8-5844-FFA0-C64366E20A63}" v="313" dt="2024-05-05T16:03:20.985"/>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22" autoAdjust="0"/>
    <p:restoredTop sz="95388" autoAdjust="0"/>
  </p:normalViewPr>
  <p:slideViewPr>
    <p:cSldViewPr snapToGrid="0" snapToObjects="1">
      <p:cViewPr>
        <p:scale>
          <a:sx n="100" d="100"/>
          <a:sy n="100" d="100"/>
        </p:scale>
        <p:origin x="-706" y="-53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64747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84677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80122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26700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88936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35074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972131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81219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40234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35253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81781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307027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75949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0033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741639" y="5096"/>
            <a:ext cx="6751855" cy="3054843"/>
          </a:xfrm>
        </p:spPr>
        <p:txBody>
          <a:bodyPr vert="horz" lIns="91440" tIns="0" rIns="91440" bIns="0" rtlCol="0" anchor="b" anchorCtr="0">
            <a:noAutofit/>
          </a:bodyPr>
          <a:lstStyle/>
          <a:p>
            <a:pPr algn="l"/>
            <a:br>
              <a:rPr lang="en-US" sz="2800" dirty="0">
                <a:solidFill>
                  <a:srgbClr val="1F2328"/>
                </a:solidFill>
              </a:rPr>
            </a:br>
            <a:r>
              <a:rPr lang="en-US" sz="2800" u="sng" err="1">
                <a:solidFill>
                  <a:srgbClr val="1F2328"/>
                </a:solidFill>
                <a:latin typeface="Calibri"/>
                <a:ea typeface="Calibri"/>
                <a:cs typeface="Calibri"/>
              </a:rPr>
              <a:t>PrOject</a:t>
            </a:r>
            <a:r>
              <a:rPr lang="en-US" sz="2800" u="sng" dirty="0">
                <a:solidFill>
                  <a:srgbClr val="1F2328"/>
                </a:solidFill>
                <a:latin typeface="Calibri"/>
                <a:ea typeface="Calibri"/>
                <a:cs typeface="Calibri"/>
              </a:rPr>
              <a:t> title:</a:t>
            </a:r>
            <a:br>
              <a:rPr lang="en-US" sz="2800" dirty="0">
                <a:latin typeface="Calibri"/>
              </a:rPr>
            </a:br>
            <a:r>
              <a:rPr lang="en-US" sz="2800" dirty="0">
                <a:solidFill>
                  <a:srgbClr val="1F2328"/>
                </a:solidFill>
              </a:rPr>
              <a:t> </a:t>
            </a:r>
            <a:br>
              <a:rPr lang="en-US" sz="2800" dirty="0">
                <a:solidFill>
                  <a:srgbClr val="1F2328"/>
                </a:solidFill>
              </a:rPr>
            </a:br>
            <a:r>
              <a:rPr lang="en-US" sz="2800" dirty="0">
                <a:solidFill>
                  <a:srgbClr val="1F2328"/>
                </a:solidFill>
                <a:latin typeface="Calibri"/>
                <a:ea typeface="Calibri"/>
                <a:cs typeface="Calibri"/>
              </a:rPr>
              <a:t>Pandas Analytics-Analysis of 3 Different Branches of Company XYZ across Nigeria.</a:t>
            </a:r>
            <a:endParaRPr lang="en-US" sz="2800">
              <a:latin typeface="Calibri"/>
              <a:ea typeface="Calibri"/>
              <a:cs typeface="Calibri"/>
            </a:endParaRPr>
          </a:p>
          <a:p>
            <a:endParaRPr lang="en-US" dirty="0">
              <a:latin typeface="Constantia"/>
            </a:endParaRPr>
          </a:p>
        </p:txBody>
      </p:sp>
      <p:sp>
        <p:nvSpPr>
          <p:cNvPr id="3" name="TextBox 2">
            <a:extLst>
              <a:ext uri="{FF2B5EF4-FFF2-40B4-BE49-F238E27FC236}">
                <a16:creationId xmlns:a16="http://schemas.microsoft.com/office/drawing/2014/main" id="{D8629418-60E3-C602-33BA-03FB653FC4E8}"/>
              </a:ext>
            </a:extLst>
          </p:cNvPr>
          <p:cNvSpPr txBox="1"/>
          <p:nvPr/>
        </p:nvSpPr>
        <p:spPr>
          <a:xfrm>
            <a:off x="4400473" y="5718188"/>
            <a:ext cx="34620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FDFBF6"/>
                </a:solidFill>
                <a:latin typeface="Constantia"/>
                <a:ea typeface="Calibri"/>
                <a:cs typeface="Sabon Next LT"/>
              </a:rPr>
              <a:t>Olalekan Salako</a:t>
            </a:r>
          </a:p>
        </p:txBody>
      </p:sp>
    </p:spTree>
    <p:extLst>
      <p:ext uri="{BB962C8B-B14F-4D97-AF65-F5344CB8AC3E}">
        <p14:creationId xmlns:p14="http://schemas.microsoft.com/office/powerpoint/2010/main" val="220243767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a:extLst>
              <a:ext uri="{FF2B5EF4-FFF2-40B4-BE49-F238E27FC236}">
                <a16:creationId xmlns:a16="http://schemas.microsoft.com/office/drawing/2014/main" id="{30809F82-F7CD-204F-F6EE-B1E0616C789F}"/>
              </a:ext>
            </a:extLst>
          </p:cNvPr>
          <p:cNvSpPr>
            <a:spLocks noGrp="1"/>
          </p:cNvSpPr>
          <p:nvPr>
            <p:ph sz="quarter" idx="4"/>
          </p:nvPr>
        </p:nvSpPr>
        <p:spPr>
          <a:xfrm>
            <a:off x="914400" y="633917"/>
            <a:ext cx="8685703" cy="483614"/>
          </a:xfrm>
        </p:spPr>
        <p:txBody>
          <a:bodyPr vert="horz" lIns="91440" tIns="91440" rIns="91440" bIns="91440" rtlCol="0" anchor="t">
            <a:noAutofit/>
          </a:bodyPr>
          <a:lstStyle/>
          <a:p>
            <a:pPr marL="0" indent="0" algn="ctr">
              <a:buNone/>
            </a:pPr>
            <a:r>
              <a:rPr lang="en-US" sz="2400" dirty="0">
                <a:solidFill>
                  <a:schemeClr val="tx1"/>
                </a:solidFill>
                <a:latin typeface="Calibri"/>
                <a:ea typeface="Calibri"/>
                <a:cs typeface="Calibri"/>
              </a:rPr>
              <a:t>The City with Highest Quantity is Lagos</a:t>
            </a:r>
          </a:p>
        </p:txBody>
      </p:sp>
      <p:pic>
        <p:nvPicPr>
          <p:cNvPr id="3" name="Picture 2" descr="A graph with blue rectangles&#10;&#10;Description automatically generated">
            <a:extLst>
              <a:ext uri="{FF2B5EF4-FFF2-40B4-BE49-F238E27FC236}">
                <a16:creationId xmlns:a16="http://schemas.microsoft.com/office/drawing/2014/main" id="{362D1D51-DD85-847E-EAB6-FE73412AF2FF}"/>
              </a:ext>
            </a:extLst>
          </p:cNvPr>
          <p:cNvPicPr>
            <a:picLocks noChangeAspect="1"/>
          </p:cNvPicPr>
          <p:nvPr/>
        </p:nvPicPr>
        <p:blipFill>
          <a:blip r:embed="rId3"/>
          <a:stretch>
            <a:fillRect/>
          </a:stretch>
        </p:blipFill>
        <p:spPr>
          <a:xfrm>
            <a:off x="2087730" y="1582822"/>
            <a:ext cx="6593181" cy="5273864"/>
          </a:xfrm>
          <a:prstGeom prst="rect">
            <a:avLst/>
          </a:prstGeom>
        </p:spPr>
      </p:pic>
    </p:spTree>
    <p:extLst>
      <p:ext uri="{BB962C8B-B14F-4D97-AF65-F5344CB8AC3E}">
        <p14:creationId xmlns:p14="http://schemas.microsoft.com/office/powerpoint/2010/main" val="358939882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a:extLst>
              <a:ext uri="{FF2B5EF4-FFF2-40B4-BE49-F238E27FC236}">
                <a16:creationId xmlns:a16="http://schemas.microsoft.com/office/drawing/2014/main" id="{30809F82-F7CD-204F-F6EE-B1E0616C789F}"/>
              </a:ext>
            </a:extLst>
          </p:cNvPr>
          <p:cNvSpPr>
            <a:spLocks noGrp="1"/>
          </p:cNvSpPr>
          <p:nvPr>
            <p:ph sz="quarter" idx="4"/>
          </p:nvPr>
        </p:nvSpPr>
        <p:spPr>
          <a:xfrm>
            <a:off x="914400" y="633917"/>
            <a:ext cx="8685703" cy="483614"/>
          </a:xfrm>
        </p:spPr>
        <p:txBody>
          <a:bodyPr vert="horz" lIns="91440" tIns="91440" rIns="91440" bIns="91440" rtlCol="0" anchor="t">
            <a:noAutofit/>
          </a:bodyPr>
          <a:lstStyle/>
          <a:p>
            <a:pPr marL="0" indent="0" algn="ctr">
              <a:buNone/>
            </a:pPr>
            <a:r>
              <a:rPr lang="en-US" sz="2400" dirty="0">
                <a:solidFill>
                  <a:schemeClr val="tx1"/>
                </a:solidFill>
                <a:latin typeface="Calibri"/>
                <a:ea typeface="Calibri"/>
                <a:cs typeface="Calibri"/>
              </a:rPr>
              <a:t>City with The Most Sales is Port Harcourt</a:t>
            </a:r>
          </a:p>
        </p:txBody>
      </p:sp>
      <p:pic>
        <p:nvPicPr>
          <p:cNvPr id="3" name="Picture 2">
            <a:extLst>
              <a:ext uri="{FF2B5EF4-FFF2-40B4-BE49-F238E27FC236}">
                <a16:creationId xmlns:a16="http://schemas.microsoft.com/office/drawing/2014/main" id="{362D1D51-DD85-847E-EAB6-FE73412AF2FF}"/>
              </a:ext>
            </a:extLst>
          </p:cNvPr>
          <p:cNvPicPr>
            <a:picLocks noChangeAspect="1"/>
          </p:cNvPicPr>
          <p:nvPr/>
        </p:nvPicPr>
        <p:blipFill>
          <a:blip r:embed="rId3"/>
          <a:stretch>
            <a:fillRect/>
          </a:stretch>
        </p:blipFill>
        <p:spPr>
          <a:xfrm>
            <a:off x="2469138" y="1582822"/>
            <a:ext cx="6060402" cy="5273864"/>
          </a:xfrm>
          <a:prstGeom prst="rect">
            <a:avLst/>
          </a:prstGeom>
        </p:spPr>
      </p:pic>
    </p:spTree>
    <p:extLst>
      <p:ext uri="{BB962C8B-B14F-4D97-AF65-F5344CB8AC3E}">
        <p14:creationId xmlns:p14="http://schemas.microsoft.com/office/powerpoint/2010/main" val="361255370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a:extLst>
              <a:ext uri="{FF2B5EF4-FFF2-40B4-BE49-F238E27FC236}">
                <a16:creationId xmlns:a16="http://schemas.microsoft.com/office/drawing/2014/main" id="{30809F82-F7CD-204F-F6EE-B1E0616C789F}"/>
              </a:ext>
            </a:extLst>
          </p:cNvPr>
          <p:cNvSpPr>
            <a:spLocks noGrp="1"/>
          </p:cNvSpPr>
          <p:nvPr>
            <p:ph sz="quarter" idx="4"/>
          </p:nvPr>
        </p:nvSpPr>
        <p:spPr>
          <a:xfrm>
            <a:off x="914400" y="633917"/>
            <a:ext cx="8685703" cy="483614"/>
          </a:xfrm>
        </p:spPr>
        <p:txBody>
          <a:bodyPr vert="horz" lIns="91440" tIns="91440" rIns="91440" bIns="91440" rtlCol="0" anchor="t">
            <a:noAutofit/>
          </a:bodyPr>
          <a:lstStyle/>
          <a:p>
            <a:pPr marL="0" indent="0" algn="ctr">
              <a:buNone/>
            </a:pPr>
            <a:r>
              <a:rPr lang="en-US" sz="2400" dirty="0">
                <a:solidFill>
                  <a:schemeClr val="tx1"/>
                </a:solidFill>
                <a:latin typeface="Calibri"/>
                <a:ea typeface="Calibri"/>
                <a:cs typeface="Calibri"/>
              </a:rPr>
              <a:t>The Branch with The Highest Sales Record is Lagos</a:t>
            </a:r>
          </a:p>
        </p:txBody>
      </p:sp>
      <p:pic>
        <p:nvPicPr>
          <p:cNvPr id="3" name="Picture 2" descr="A graph with different colored rectangles&#10;&#10;Description automatically generated">
            <a:extLst>
              <a:ext uri="{FF2B5EF4-FFF2-40B4-BE49-F238E27FC236}">
                <a16:creationId xmlns:a16="http://schemas.microsoft.com/office/drawing/2014/main" id="{362D1D51-DD85-847E-EAB6-FE73412AF2FF}"/>
              </a:ext>
            </a:extLst>
          </p:cNvPr>
          <p:cNvPicPr>
            <a:picLocks noChangeAspect="1"/>
          </p:cNvPicPr>
          <p:nvPr/>
        </p:nvPicPr>
        <p:blipFill>
          <a:blip r:embed="rId3"/>
          <a:stretch>
            <a:fillRect/>
          </a:stretch>
        </p:blipFill>
        <p:spPr>
          <a:xfrm>
            <a:off x="2310988" y="1560925"/>
            <a:ext cx="6721759" cy="4843204"/>
          </a:xfrm>
          <a:prstGeom prst="rect">
            <a:avLst/>
          </a:prstGeom>
        </p:spPr>
      </p:pic>
    </p:spTree>
    <p:extLst>
      <p:ext uri="{BB962C8B-B14F-4D97-AF65-F5344CB8AC3E}">
        <p14:creationId xmlns:p14="http://schemas.microsoft.com/office/powerpoint/2010/main" val="401590792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a:extLst>
              <a:ext uri="{FF2B5EF4-FFF2-40B4-BE49-F238E27FC236}">
                <a16:creationId xmlns:a16="http://schemas.microsoft.com/office/drawing/2014/main" id="{30809F82-F7CD-204F-F6EE-B1E0616C789F}"/>
              </a:ext>
            </a:extLst>
          </p:cNvPr>
          <p:cNvSpPr>
            <a:spLocks noGrp="1"/>
          </p:cNvSpPr>
          <p:nvPr>
            <p:ph sz="quarter" idx="4"/>
          </p:nvPr>
        </p:nvSpPr>
        <p:spPr>
          <a:xfrm>
            <a:off x="914400" y="633917"/>
            <a:ext cx="8685703" cy="483614"/>
          </a:xfrm>
        </p:spPr>
        <p:txBody>
          <a:bodyPr vert="horz" lIns="91440" tIns="91440" rIns="91440" bIns="91440" rtlCol="0" anchor="t">
            <a:noAutofit/>
          </a:bodyPr>
          <a:lstStyle/>
          <a:p>
            <a:pPr marL="0" indent="0" algn="ctr">
              <a:buNone/>
            </a:pPr>
            <a:r>
              <a:rPr lang="en-US" sz="2400" dirty="0">
                <a:solidFill>
                  <a:schemeClr val="tx1"/>
                </a:solidFill>
                <a:latin typeface="Calibri"/>
                <a:ea typeface="Calibri"/>
                <a:cs typeface="Calibri"/>
              </a:rPr>
              <a:t>The Most Used Payment Method is </a:t>
            </a:r>
            <a:r>
              <a:rPr lang="en-US" sz="2400" err="1">
                <a:solidFill>
                  <a:schemeClr val="tx1"/>
                </a:solidFill>
                <a:latin typeface="Calibri"/>
                <a:ea typeface="Calibri"/>
                <a:cs typeface="Calibri"/>
              </a:rPr>
              <a:t>Epay</a:t>
            </a:r>
            <a:endParaRPr lang="en-US" sz="2400">
              <a:solidFill>
                <a:schemeClr val="tx1"/>
              </a:solidFill>
              <a:latin typeface="Calibri"/>
              <a:ea typeface="Calibri"/>
              <a:cs typeface="Calibri"/>
            </a:endParaRPr>
          </a:p>
        </p:txBody>
      </p:sp>
      <p:pic>
        <p:nvPicPr>
          <p:cNvPr id="3" name="Picture 2" descr="A graph with different colored rectangles&#10;&#10;Description automatically generated">
            <a:extLst>
              <a:ext uri="{FF2B5EF4-FFF2-40B4-BE49-F238E27FC236}">
                <a16:creationId xmlns:a16="http://schemas.microsoft.com/office/drawing/2014/main" id="{362D1D51-DD85-847E-EAB6-FE73412AF2FF}"/>
              </a:ext>
            </a:extLst>
          </p:cNvPr>
          <p:cNvPicPr>
            <a:picLocks noChangeAspect="1"/>
          </p:cNvPicPr>
          <p:nvPr/>
        </p:nvPicPr>
        <p:blipFill>
          <a:blip r:embed="rId3"/>
          <a:stretch>
            <a:fillRect/>
          </a:stretch>
        </p:blipFill>
        <p:spPr>
          <a:xfrm>
            <a:off x="2310988" y="1399753"/>
            <a:ext cx="7296853" cy="5266189"/>
          </a:xfrm>
          <a:prstGeom prst="rect">
            <a:avLst/>
          </a:prstGeom>
        </p:spPr>
      </p:pic>
    </p:spTree>
    <p:extLst>
      <p:ext uri="{BB962C8B-B14F-4D97-AF65-F5344CB8AC3E}">
        <p14:creationId xmlns:p14="http://schemas.microsoft.com/office/powerpoint/2010/main" val="3840036431"/>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a:extLst>
              <a:ext uri="{FF2B5EF4-FFF2-40B4-BE49-F238E27FC236}">
                <a16:creationId xmlns:a16="http://schemas.microsoft.com/office/drawing/2014/main" id="{30809F82-F7CD-204F-F6EE-B1E0616C789F}"/>
              </a:ext>
            </a:extLst>
          </p:cNvPr>
          <p:cNvSpPr>
            <a:spLocks noGrp="1"/>
          </p:cNvSpPr>
          <p:nvPr>
            <p:ph sz="quarter" idx="4"/>
          </p:nvPr>
        </p:nvSpPr>
        <p:spPr>
          <a:xfrm>
            <a:off x="914400" y="633917"/>
            <a:ext cx="8685703" cy="670519"/>
          </a:xfrm>
        </p:spPr>
        <p:txBody>
          <a:bodyPr vert="horz" lIns="91440" tIns="91440" rIns="91440" bIns="91440" rtlCol="0" anchor="t">
            <a:noAutofit/>
          </a:bodyPr>
          <a:lstStyle/>
          <a:p>
            <a:pPr marL="0" indent="0" algn="ctr">
              <a:buNone/>
            </a:pPr>
            <a:r>
              <a:rPr lang="en-US" dirty="0">
                <a:solidFill>
                  <a:schemeClr val="tx1"/>
                </a:solidFill>
                <a:latin typeface="Calibri"/>
                <a:ea typeface="Calibri"/>
                <a:cs typeface="Calibri"/>
              </a:rPr>
              <a:t>The Highest Sold Product line is Food and Beverages, closely followed by Sports and Travel.
  While The Least Sold Product line is Heath and Beauty</a:t>
            </a:r>
          </a:p>
        </p:txBody>
      </p:sp>
      <p:pic>
        <p:nvPicPr>
          <p:cNvPr id="3" name="Picture 2" descr="A graph on a black background&#10;&#10;Description automatically generated">
            <a:extLst>
              <a:ext uri="{FF2B5EF4-FFF2-40B4-BE49-F238E27FC236}">
                <a16:creationId xmlns:a16="http://schemas.microsoft.com/office/drawing/2014/main" id="{362D1D51-DD85-847E-EAB6-FE73412AF2FF}"/>
              </a:ext>
            </a:extLst>
          </p:cNvPr>
          <p:cNvPicPr>
            <a:picLocks noChangeAspect="1"/>
          </p:cNvPicPr>
          <p:nvPr/>
        </p:nvPicPr>
        <p:blipFill>
          <a:blip r:embed="rId3"/>
          <a:stretch>
            <a:fillRect/>
          </a:stretch>
        </p:blipFill>
        <p:spPr>
          <a:xfrm>
            <a:off x="2354278" y="1399753"/>
            <a:ext cx="5801291" cy="5453094"/>
          </a:xfrm>
          <a:prstGeom prst="rect">
            <a:avLst/>
          </a:prstGeom>
        </p:spPr>
      </p:pic>
    </p:spTree>
    <p:extLst>
      <p:ext uri="{BB962C8B-B14F-4D97-AF65-F5344CB8AC3E}">
        <p14:creationId xmlns:p14="http://schemas.microsoft.com/office/powerpoint/2010/main" val="157776359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a:extLst>
              <a:ext uri="{FF2B5EF4-FFF2-40B4-BE49-F238E27FC236}">
                <a16:creationId xmlns:a16="http://schemas.microsoft.com/office/drawing/2014/main" id="{30809F82-F7CD-204F-F6EE-B1E0616C789F}"/>
              </a:ext>
            </a:extLst>
          </p:cNvPr>
          <p:cNvSpPr>
            <a:spLocks noGrp="1"/>
          </p:cNvSpPr>
          <p:nvPr>
            <p:ph sz="quarter" idx="4"/>
          </p:nvPr>
        </p:nvSpPr>
        <p:spPr>
          <a:xfrm>
            <a:off x="1331343" y="447011"/>
            <a:ext cx="7765553" cy="1605047"/>
          </a:xfrm>
        </p:spPr>
        <p:txBody>
          <a:bodyPr vert="horz" lIns="91440" tIns="91440" rIns="91440" bIns="91440" rtlCol="0" anchor="t">
            <a:noAutofit/>
          </a:bodyPr>
          <a:lstStyle/>
          <a:p>
            <a:pPr marL="0" indent="0" algn="ctr">
              <a:buNone/>
            </a:pPr>
            <a:r>
              <a:rPr lang="en-US" sz="1600" dirty="0">
                <a:solidFill>
                  <a:schemeClr val="tx1"/>
                </a:solidFill>
                <a:latin typeface="Calibri"/>
                <a:ea typeface="Calibri"/>
                <a:cs typeface="Calibri"/>
              </a:rPr>
              <a:t>a.. The payment channel used by most customers to pay for Electronic Accessories is cash
b.. The payment channel used by most customers to pay for Food and Beverages is card
c.. The payment channel used by most customers to pay for Fashion Accessories is </a:t>
            </a:r>
            <a:r>
              <a:rPr lang="en-US" sz="1600" dirty="0" err="1">
                <a:solidFill>
                  <a:schemeClr val="tx1"/>
                </a:solidFill>
                <a:latin typeface="Calibri"/>
                <a:ea typeface="Calibri"/>
                <a:cs typeface="Calibri"/>
              </a:rPr>
              <a:t>Epay</a:t>
            </a:r>
            <a:r>
              <a:rPr lang="en-US" sz="1600" dirty="0">
                <a:solidFill>
                  <a:schemeClr val="tx1"/>
                </a:solidFill>
                <a:latin typeface="Calibri"/>
                <a:ea typeface="Calibri"/>
                <a:cs typeface="Calibri"/>
              </a:rPr>
              <a:t>
d.. The payment channel used by most customers to pay for Sports and Travel is cash
e.. The payment channel used by most customers to pay for Home and Lifestyle is </a:t>
            </a:r>
            <a:r>
              <a:rPr lang="en-US" sz="1600" dirty="0" err="1">
                <a:solidFill>
                  <a:schemeClr val="tx1"/>
                </a:solidFill>
                <a:latin typeface="Calibri"/>
                <a:ea typeface="Calibri"/>
                <a:cs typeface="Calibri"/>
              </a:rPr>
              <a:t>Epay</a:t>
            </a:r>
            <a:r>
              <a:rPr lang="en-US" sz="1600" dirty="0">
                <a:solidFill>
                  <a:schemeClr val="tx1"/>
                </a:solidFill>
                <a:latin typeface="Calibri"/>
                <a:ea typeface="Calibri"/>
                <a:cs typeface="Calibri"/>
              </a:rPr>
              <a:t>
f.. The payment channel used by most customers to pay for Health and Beauty is </a:t>
            </a:r>
            <a:r>
              <a:rPr lang="en-US" sz="1600" dirty="0" err="1">
                <a:solidFill>
                  <a:schemeClr val="tx1"/>
                </a:solidFill>
                <a:latin typeface="Calibri"/>
                <a:ea typeface="Calibri"/>
                <a:cs typeface="Calibri"/>
              </a:rPr>
              <a:t>Epay</a:t>
            </a:r>
            <a:endParaRPr lang="en-US" sz="1600" dirty="0">
              <a:solidFill>
                <a:schemeClr val="tx1"/>
              </a:solidFill>
              <a:latin typeface="Calibri"/>
              <a:ea typeface="Calibri"/>
              <a:cs typeface="Calibri"/>
            </a:endParaRPr>
          </a:p>
        </p:txBody>
      </p:sp>
      <p:pic>
        <p:nvPicPr>
          <p:cNvPr id="3" name="Picture 2" descr="A graph with different colored bars&#10;&#10;Description automatically generated">
            <a:extLst>
              <a:ext uri="{FF2B5EF4-FFF2-40B4-BE49-F238E27FC236}">
                <a16:creationId xmlns:a16="http://schemas.microsoft.com/office/drawing/2014/main" id="{362D1D51-DD85-847E-EAB6-FE73412AF2FF}"/>
              </a:ext>
            </a:extLst>
          </p:cNvPr>
          <p:cNvPicPr>
            <a:picLocks noChangeAspect="1"/>
          </p:cNvPicPr>
          <p:nvPr/>
        </p:nvPicPr>
        <p:blipFill>
          <a:blip r:embed="rId3"/>
          <a:stretch>
            <a:fillRect/>
          </a:stretch>
        </p:blipFill>
        <p:spPr>
          <a:xfrm>
            <a:off x="1419751" y="2627408"/>
            <a:ext cx="7684724" cy="4234236"/>
          </a:xfrm>
          <a:prstGeom prst="rect">
            <a:avLst/>
          </a:prstGeom>
        </p:spPr>
      </p:pic>
    </p:spTree>
    <p:extLst>
      <p:ext uri="{BB962C8B-B14F-4D97-AF65-F5344CB8AC3E}">
        <p14:creationId xmlns:p14="http://schemas.microsoft.com/office/powerpoint/2010/main" val="2598574330"/>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a:extLst>
              <a:ext uri="{FF2B5EF4-FFF2-40B4-BE49-F238E27FC236}">
                <a16:creationId xmlns:a16="http://schemas.microsoft.com/office/drawing/2014/main" id="{30809F82-F7CD-204F-F6EE-B1E0616C789F}"/>
              </a:ext>
            </a:extLst>
          </p:cNvPr>
          <p:cNvSpPr>
            <a:spLocks noGrp="1"/>
          </p:cNvSpPr>
          <p:nvPr>
            <p:ph sz="quarter" idx="4"/>
          </p:nvPr>
        </p:nvSpPr>
        <p:spPr>
          <a:xfrm>
            <a:off x="914400" y="447011"/>
            <a:ext cx="8685703" cy="958066"/>
          </a:xfrm>
        </p:spPr>
        <p:txBody>
          <a:bodyPr vert="horz" lIns="91440" tIns="91440" rIns="91440" bIns="91440" rtlCol="0" anchor="t">
            <a:noAutofit/>
          </a:bodyPr>
          <a:lstStyle/>
          <a:p>
            <a:pPr marL="0" indent="0" algn="ctr">
              <a:buNone/>
            </a:pPr>
            <a:r>
              <a:rPr lang="en-US" dirty="0">
                <a:solidFill>
                  <a:schemeClr val="tx1"/>
                </a:solidFill>
                <a:latin typeface="Calibri"/>
                <a:ea typeface="Calibri"/>
                <a:cs typeface="Calibri"/>
              </a:rPr>
              <a:t>a.. The highest payment channel for </a:t>
            </a:r>
            <a:r>
              <a:rPr lang="en-US" dirty="0" err="1">
                <a:solidFill>
                  <a:schemeClr val="tx1"/>
                </a:solidFill>
                <a:latin typeface="Calibri"/>
                <a:ea typeface="Calibri"/>
                <a:cs typeface="Calibri"/>
              </a:rPr>
              <a:t>Abuja_Branch</a:t>
            </a:r>
            <a:r>
              <a:rPr lang="en-US" dirty="0">
                <a:solidFill>
                  <a:schemeClr val="tx1"/>
                </a:solidFill>
                <a:latin typeface="Calibri"/>
                <a:ea typeface="Calibri"/>
                <a:cs typeface="Calibri"/>
              </a:rPr>
              <a:t> is Card.
b.. The highest payment channel for </a:t>
            </a:r>
            <a:r>
              <a:rPr lang="en-US" dirty="0" err="1">
                <a:solidFill>
                  <a:schemeClr val="tx1"/>
                </a:solidFill>
                <a:latin typeface="Calibri"/>
                <a:ea typeface="Calibri"/>
                <a:cs typeface="Calibri"/>
              </a:rPr>
              <a:t>Lagos_Branch</a:t>
            </a:r>
            <a:r>
              <a:rPr lang="en-US" dirty="0">
                <a:solidFill>
                  <a:schemeClr val="tx1"/>
                </a:solidFill>
                <a:latin typeface="Calibri"/>
                <a:ea typeface="Calibri"/>
                <a:cs typeface="Calibri"/>
              </a:rPr>
              <a:t> is </a:t>
            </a:r>
            <a:r>
              <a:rPr lang="en-US" dirty="0" err="1">
                <a:solidFill>
                  <a:schemeClr val="tx1"/>
                </a:solidFill>
                <a:latin typeface="Calibri"/>
                <a:ea typeface="Calibri"/>
                <a:cs typeface="Calibri"/>
              </a:rPr>
              <a:t>Epay</a:t>
            </a:r>
            <a:r>
              <a:rPr lang="en-US" dirty="0">
                <a:solidFill>
                  <a:schemeClr val="tx1"/>
                </a:solidFill>
                <a:latin typeface="Calibri"/>
                <a:ea typeface="Calibri"/>
                <a:cs typeface="Calibri"/>
              </a:rPr>
              <a:t>.
    c.. The highest payment channel for </a:t>
            </a:r>
            <a:r>
              <a:rPr lang="en-US" dirty="0" err="1">
                <a:solidFill>
                  <a:schemeClr val="tx1"/>
                </a:solidFill>
                <a:latin typeface="Calibri"/>
                <a:ea typeface="Calibri"/>
                <a:cs typeface="Calibri"/>
              </a:rPr>
              <a:t>Port_Harcourt_Branch</a:t>
            </a:r>
            <a:r>
              <a:rPr lang="en-US" dirty="0">
                <a:solidFill>
                  <a:schemeClr val="tx1"/>
                </a:solidFill>
                <a:latin typeface="Calibri"/>
                <a:ea typeface="Calibri"/>
                <a:cs typeface="Calibri"/>
              </a:rPr>
              <a:t> is Cash</a:t>
            </a:r>
            <a:endParaRPr lang="en-US">
              <a:solidFill>
                <a:schemeClr val="tx1"/>
              </a:solidFill>
              <a:latin typeface="Calibri"/>
              <a:ea typeface="Calibri"/>
              <a:cs typeface="Calibri"/>
            </a:endParaRPr>
          </a:p>
        </p:txBody>
      </p:sp>
      <p:pic>
        <p:nvPicPr>
          <p:cNvPr id="3" name="Picture 2">
            <a:extLst>
              <a:ext uri="{FF2B5EF4-FFF2-40B4-BE49-F238E27FC236}">
                <a16:creationId xmlns:a16="http://schemas.microsoft.com/office/drawing/2014/main" id="{362D1D51-DD85-847E-EAB6-FE73412AF2FF}"/>
              </a:ext>
            </a:extLst>
          </p:cNvPr>
          <p:cNvPicPr>
            <a:picLocks noChangeAspect="1"/>
          </p:cNvPicPr>
          <p:nvPr/>
        </p:nvPicPr>
        <p:blipFill>
          <a:blip r:embed="rId3"/>
          <a:stretch>
            <a:fillRect/>
          </a:stretch>
        </p:blipFill>
        <p:spPr>
          <a:xfrm>
            <a:off x="1419751" y="1867722"/>
            <a:ext cx="7943516" cy="4747195"/>
          </a:xfrm>
          <a:prstGeom prst="rect">
            <a:avLst/>
          </a:prstGeom>
        </p:spPr>
      </p:pic>
    </p:spTree>
    <p:extLst>
      <p:ext uri="{BB962C8B-B14F-4D97-AF65-F5344CB8AC3E}">
        <p14:creationId xmlns:p14="http://schemas.microsoft.com/office/powerpoint/2010/main" val="3902666277"/>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a:extLst>
              <a:ext uri="{FF2B5EF4-FFF2-40B4-BE49-F238E27FC236}">
                <a16:creationId xmlns:a16="http://schemas.microsoft.com/office/drawing/2014/main" id="{30809F82-F7CD-204F-F6EE-B1E0616C789F}"/>
              </a:ext>
            </a:extLst>
          </p:cNvPr>
          <p:cNvSpPr>
            <a:spLocks noGrp="1"/>
          </p:cNvSpPr>
          <p:nvPr>
            <p:ph sz="quarter" idx="4"/>
          </p:nvPr>
        </p:nvSpPr>
        <p:spPr>
          <a:xfrm>
            <a:off x="1316966" y="518898"/>
            <a:ext cx="7032309" cy="1763199"/>
          </a:xfrm>
        </p:spPr>
        <p:txBody>
          <a:bodyPr vert="horz" lIns="91440" tIns="91440" rIns="91440" bIns="91440" rtlCol="0" anchor="t">
            <a:noAutofit/>
          </a:bodyPr>
          <a:lstStyle/>
          <a:p>
            <a:pPr marL="0" indent="0" algn="ctr">
              <a:buNone/>
            </a:pPr>
            <a:r>
              <a:rPr lang="en-US" sz="1000" dirty="0">
                <a:solidFill>
                  <a:srgbClr val="1F2328"/>
                </a:solidFill>
                <a:latin typeface="Consolas"/>
                <a:ea typeface="Calibri"/>
                <a:cs typeface="Calibri"/>
              </a:rPr>
              <a:t>   </a:t>
            </a:r>
            <a:r>
              <a:rPr lang="en-US" sz="1600" dirty="0">
                <a:solidFill>
                  <a:schemeClr val="tx1"/>
                </a:solidFill>
                <a:latin typeface="Calibri"/>
                <a:ea typeface="Calibri"/>
                <a:cs typeface="Calibri"/>
              </a:rPr>
              <a:t> a...Lagos had the highest sales of Electronic Accessories
    b...Port Harcourt had the highest sales of Fashion Accessories
    c...Port Harcourt had the highest sales of Food and beverages
d...Abuja had the highest sales of Sports and travel
e...Lagos had the highest sales of Home and lifestyle
f...Abuja had the highest sales of Health and beauty</a:t>
            </a:r>
          </a:p>
        </p:txBody>
      </p:sp>
      <p:pic>
        <p:nvPicPr>
          <p:cNvPr id="3" name="Picture 2" descr="A graph with different colored bars&#10;&#10;Description automatically generated">
            <a:extLst>
              <a:ext uri="{FF2B5EF4-FFF2-40B4-BE49-F238E27FC236}">
                <a16:creationId xmlns:a16="http://schemas.microsoft.com/office/drawing/2014/main" id="{362D1D51-DD85-847E-EAB6-FE73412AF2FF}"/>
              </a:ext>
            </a:extLst>
          </p:cNvPr>
          <p:cNvPicPr>
            <a:picLocks noChangeAspect="1"/>
          </p:cNvPicPr>
          <p:nvPr/>
        </p:nvPicPr>
        <p:blipFill>
          <a:blip r:embed="rId3"/>
          <a:stretch>
            <a:fillRect/>
          </a:stretch>
        </p:blipFill>
        <p:spPr>
          <a:xfrm>
            <a:off x="1434129" y="2679956"/>
            <a:ext cx="7943516" cy="4172273"/>
          </a:xfrm>
          <a:prstGeom prst="rect">
            <a:avLst/>
          </a:prstGeom>
        </p:spPr>
      </p:pic>
    </p:spTree>
    <p:extLst>
      <p:ext uri="{BB962C8B-B14F-4D97-AF65-F5344CB8AC3E}">
        <p14:creationId xmlns:p14="http://schemas.microsoft.com/office/powerpoint/2010/main" val="3768805181"/>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a:extLst>
              <a:ext uri="{FF2B5EF4-FFF2-40B4-BE49-F238E27FC236}">
                <a16:creationId xmlns:a16="http://schemas.microsoft.com/office/drawing/2014/main" id="{30809F82-F7CD-204F-F6EE-B1E0616C789F}"/>
              </a:ext>
            </a:extLst>
          </p:cNvPr>
          <p:cNvSpPr>
            <a:spLocks noGrp="1"/>
          </p:cNvSpPr>
          <p:nvPr>
            <p:ph sz="quarter" idx="4"/>
          </p:nvPr>
        </p:nvSpPr>
        <p:spPr>
          <a:xfrm>
            <a:off x="914400" y="447011"/>
            <a:ext cx="8685703" cy="986821"/>
          </a:xfrm>
        </p:spPr>
        <p:txBody>
          <a:bodyPr vert="horz" lIns="91440" tIns="91440" rIns="91440" bIns="91440" rtlCol="0" anchor="t">
            <a:noAutofit/>
          </a:bodyPr>
          <a:lstStyle/>
          <a:p>
            <a:pPr marL="0" indent="0" algn="ctr">
              <a:buNone/>
            </a:pPr>
            <a:r>
              <a:rPr lang="en-US" sz="1000" dirty="0">
                <a:solidFill>
                  <a:srgbClr val="1F2328"/>
                </a:solidFill>
                <a:latin typeface="Consolas"/>
                <a:ea typeface="Calibri"/>
                <a:cs typeface="Calibri"/>
              </a:rPr>
              <a:t>   </a:t>
            </a:r>
            <a:r>
              <a:rPr lang="en-US" dirty="0">
                <a:solidFill>
                  <a:schemeClr val="tx1"/>
                </a:solidFill>
                <a:latin typeface="Calibri"/>
                <a:ea typeface="Calibri"/>
                <a:cs typeface="Calibri"/>
              </a:rPr>
              <a:t> </a:t>
            </a:r>
            <a:r>
              <a:rPr lang="en-US" sz="2000" dirty="0">
                <a:solidFill>
                  <a:schemeClr val="tx1"/>
                </a:solidFill>
                <a:latin typeface="Calibri"/>
                <a:ea typeface="Calibri"/>
                <a:cs typeface="Calibri"/>
              </a:rPr>
              <a:t>a...The Branch with Lowest Rating is Abuja
  b...The Branch with Highest Rating is Lagos</a:t>
            </a:r>
          </a:p>
        </p:txBody>
      </p:sp>
      <p:pic>
        <p:nvPicPr>
          <p:cNvPr id="3" name="Picture 2" descr="A colorful squares on a black background&#10;&#10;Description automatically generated">
            <a:extLst>
              <a:ext uri="{FF2B5EF4-FFF2-40B4-BE49-F238E27FC236}">
                <a16:creationId xmlns:a16="http://schemas.microsoft.com/office/drawing/2014/main" id="{362D1D51-DD85-847E-EAB6-FE73412AF2FF}"/>
              </a:ext>
            </a:extLst>
          </p:cNvPr>
          <p:cNvPicPr>
            <a:picLocks noChangeAspect="1"/>
          </p:cNvPicPr>
          <p:nvPr/>
        </p:nvPicPr>
        <p:blipFill>
          <a:blip r:embed="rId3"/>
          <a:stretch>
            <a:fillRect/>
          </a:stretch>
        </p:blipFill>
        <p:spPr>
          <a:xfrm>
            <a:off x="1769597" y="1702297"/>
            <a:ext cx="7732653" cy="5149932"/>
          </a:xfrm>
          <a:prstGeom prst="rect">
            <a:avLst/>
          </a:prstGeom>
        </p:spPr>
      </p:pic>
    </p:spTree>
    <p:extLst>
      <p:ext uri="{BB962C8B-B14F-4D97-AF65-F5344CB8AC3E}">
        <p14:creationId xmlns:p14="http://schemas.microsoft.com/office/powerpoint/2010/main" val="2228190648"/>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a:extLst>
              <a:ext uri="{FF2B5EF4-FFF2-40B4-BE49-F238E27FC236}">
                <a16:creationId xmlns:a16="http://schemas.microsoft.com/office/drawing/2014/main" id="{30809F82-F7CD-204F-F6EE-B1E0616C789F}"/>
              </a:ext>
            </a:extLst>
          </p:cNvPr>
          <p:cNvSpPr>
            <a:spLocks noGrp="1"/>
          </p:cNvSpPr>
          <p:nvPr>
            <p:ph sz="quarter" idx="4"/>
          </p:nvPr>
        </p:nvSpPr>
        <p:spPr>
          <a:xfrm>
            <a:off x="914400" y="447011"/>
            <a:ext cx="8685703" cy="512369"/>
          </a:xfrm>
        </p:spPr>
        <p:txBody>
          <a:bodyPr vert="horz" lIns="91440" tIns="91440" rIns="91440" bIns="91440" rtlCol="0" anchor="t">
            <a:noAutofit/>
          </a:bodyPr>
          <a:lstStyle/>
          <a:p>
            <a:pPr marL="0" indent="0" algn="ctr">
              <a:buNone/>
            </a:pPr>
            <a:r>
              <a:rPr lang="en-US" sz="1000" dirty="0">
                <a:solidFill>
                  <a:srgbClr val="1F2328"/>
                </a:solidFill>
                <a:latin typeface="Consolas"/>
                <a:ea typeface="Calibri"/>
                <a:cs typeface="Calibri"/>
              </a:rPr>
              <a:t>   </a:t>
            </a:r>
            <a:r>
              <a:rPr lang="en-US" dirty="0">
                <a:solidFill>
                  <a:schemeClr val="tx1"/>
                </a:solidFill>
                <a:latin typeface="Calibri"/>
                <a:ea typeface="Calibri"/>
                <a:cs typeface="Calibri"/>
              </a:rPr>
              <a:t> </a:t>
            </a:r>
            <a:r>
              <a:rPr lang="en-US" sz="2000" dirty="0">
                <a:solidFill>
                  <a:schemeClr val="tx1"/>
                </a:solidFill>
                <a:latin typeface="Calibri"/>
                <a:ea typeface="Calibri"/>
                <a:cs typeface="Calibri"/>
              </a:rPr>
              <a:t>The Most Purchased Product line in Terms of Qty is Electronic Accessories</a:t>
            </a:r>
          </a:p>
        </p:txBody>
      </p:sp>
      <p:pic>
        <p:nvPicPr>
          <p:cNvPr id="3" name="Picture 2" descr="A graph on a black background&#10;&#10;Description automatically generated">
            <a:extLst>
              <a:ext uri="{FF2B5EF4-FFF2-40B4-BE49-F238E27FC236}">
                <a16:creationId xmlns:a16="http://schemas.microsoft.com/office/drawing/2014/main" id="{362D1D51-DD85-847E-EAB6-FE73412AF2FF}"/>
              </a:ext>
            </a:extLst>
          </p:cNvPr>
          <p:cNvPicPr>
            <a:picLocks noChangeAspect="1"/>
          </p:cNvPicPr>
          <p:nvPr/>
        </p:nvPicPr>
        <p:blipFill>
          <a:blip r:embed="rId3"/>
          <a:stretch>
            <a:fillRect/>
          </a:stretch>
        </p:blipFill>
        <p:spPr>
          <a:xfrm>
            <a:off x="1985792" y="1184712"/>
            <a:ext cx="7098978" cy="5552498"/>
          </a:xfrm>
          <a:prstGeom prst="rect">
            <a:avLst/>
          </a:prstGeom>
        </p:spPr>
      </p:pic>
    </p:spTree>
    <p:extLst>
      <p:ext uri="{BB962C8B-B14F-4D97-AF65-F5344CB8AC3E}">
        <p14:creationId xmlns:p14="http://schemas.microsoft.com/office/powerpoint/2010/main" val="35806471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u="sng" dirty="0">
                <a:solidFill>
                  <a:schemeClr val="tx1"/>
                </a:solidFill>
                <a:latin typeface="Calibri"/>
                <a:ea typeface="Calibri"/>
                <a:cs typeface="Calibri"/>
              </a:rPr>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2689760"/>
          </a:xfrm>
        </p:spPr>
        <p:txBody>
          <a:bodyPr vert="horz" lIns="91440" tIns="0" rIns="91440" bIns="0" rtlCol="0" anchor="t">
            <a:normAutofit/>
          </a:bodyPr>
          <a:lstStyle/>
          <a:p>
            <a:r>
              <a:rPr lang="en-US" dirty="0">
                <a:solidFill>
                  <a:schemeClr val="tx1"/>
                </a:solidFill>
                <a:latin typeface="Calibri"/>
                <a:ea typeface="Calibri"/>
                <a:cs typeface="Calibri"/>
              </a:rPr>
              <a:t>Introduction</a:t>
            </a:r>
          </a:p>
          <a:p>
            <a:r>
              <a:rPr lang="en-US" dirty="0">
                <a:solidFill>
                  <a:schemeClr val="tx1"/>
                </a:solidFill>
                <a:latin typeface="Calibri"/>
                <a:ea typeface="Calibri"/>
                <a:cs typeface="Sabon Next LT"/>
              </a:rPr>
              <a:t>Analysis Methodology</a:t>
            </a:r>
          </a:p>
          <a:p>
            <a:r>
              <a:rPr lang="en-US" dirty="0">
                <a:solidFill>
                  <a:schemeClr val="tx1"/>
                </a:solidFill>
                <a:latin typeface="Calibri"/>
                <a:ea typeface="Calibri"/>
                <a:cs typeface="Sabon Next LT"/>
              </a:rPr>
              <a:t>Result</a:t>
            </a:r>
          </a:p>
          <a:p>
            <a:r>
              <a:rPr lang="en-US" dirty="0">
                <a:solidFill>
                  <a:schemeClr val="tx1"/>
                </a:solidFill>
                <a:latin typeface="Calibri"/>
                <a:ea typeface="Calibri"/>
                <a:cs typeface="Sabon Next LT"/>
              </a:rPr>
              <a:t>Conclusion/Summary</a:t>
            </a:r>
          </a:p>
        </p:txBody>
      </p:sp>
    </p:spTree>
    <p:extLst>
      <p:ext uri="{BB962C8B-B14F-4D97-AF65-F5344CB8AC3E}">
        <p14:creationId xmlns:p14="http://schemas.microsoft.com/office/powerpoint/2010/main" val="3913219759"/>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a:extLst>
              <a:ext uri="{FF2B5EF4-FFF2-40B4-BE49-F238E27FC236}">
                <a16:creationId xmlns:a16="http://schemas.microsoft.com/office/drawing/2014/main" id="{30809F82-F7CD-204F-F6EE-B1E0616C789F}"/>
              </a:ext>
            </a:extLst>
          </p:cNvPr>
          <p:cNvSpPr>
            <a:spLocks noGrp="1"/>
          </p:cNvSpPr>
          <p:nvPr>
            <p:ph sz="quarter" idx="4"/>
          </p:nvPr>
        </p:nvSpPr>
        <p:spPr>
          <a:xfrm>
            <a:off x="914400" y="662671"/>
            <a:ext cx="8685703" cy="1245615"/>
          </a:xfrm>
        </p:spPr>
        <p:txBody>
          <a:bodyPr vert="horz" lIns="91440" tIns="91440" rIns="91440" bIns="91440" rtlCol="0" anchor="t">
            <a:noAutofit/>
          </a:bodyPr>
          <a:lstStyle/>
          <a:p>
            <a:pPr marL="0" indent="0" algn="ctr">
              <a:buNone/>
            </a:pPr>
            <a:r>
              <a:rPr lang="en-US" sz="1000" dirty="0">
                <a:solidFill>
                  <a:schemeClr val="tx1"/>
                </a:solidFill>
                <a:latin typeface="Consolas"/>
                <a:ea typeface="Calibri"/>
                <a:cs typeface="Calibri"/>
              </a:rPr>
              <a:t>         </a:t>
            </a:r>
            <a:r>
              <a:rPr lang="en-US" sz="1600" dirty="0">
                <a:solidFill>
                  <a:schemeClr val="tx1"/>
                </a:solidFill>
                <a:latin typeface="Calibri"/>
                <a:ea typeface="Calibri"/>
                <a:cs typeface="Calibri"/>
              </a:rPr>
              <a:t>- Based on the analysis, electronic accessories were the most sold Product line with
  a bit higher prices.
   - Fashion accessories were so expensive and very little quantities were purchased.</a:t>
            </a:r>
            <a:endParaRPr lang="en-US" dirty="0">
              <a:solidFill>
                <a:schemeClr val="tx1"/>
              </a:solidFill>
            </a:endParaRPr>
          </a:p>
          <a:p>
            <a:pPr marL="0" indent="0" algn="ctr">
              <a:buNone/>
            </a:pPr>
            <a:r>
              <a:rPr lang="en-US" sz="1600">
                <a:solidFill>
                  <a:schemeClr val="tx1"/>
                </a:solidFill>
                <a:latin typeface="Calibri"/>
                <a:ea typeface="Calibri"/>
                <a:cs typeface="Calibri"/>
              </a:rPr>
              <a:t>Health </a:t>
            </a:r>
            <a:r>
              <a:rPr lang="en-US" sz="1600" dirty="0">
                <a:solidFill>
                  <a:schemeClr val="tx1"/>
                </a:solidFill>
                <a:latin typeface="Calibri"/>
                <a:ea typeface="Calibri"/>
                <a:cs typeface="Calibri"/>
              </a:rPr>
              <a:t>and Beauty were the least sold Product line despite lower prices. </a:t>
            </a:r>
            <a:endParaRPr lang="en-US">
              <a:solidFill>
                <a:schemeClr val="tx1"/>
              </a:solidFill>
              <a:cs typeface="Sabon Next LT"/>
            </a:endParaRPr>
          </a:p>
        </p:txBody>
      </p:sp>
      <p:pic>
        <p:nvPicPr>
          <p:cNvPr id="3" name="Picture 2">
            <a:extLst>
              <a:ext uri="{FF2B5EF4-FFF2-40B4-BE49-F238E27FC236}">
                <a16:creationId xmlns:a16="http://schemas.microsoft.com/office/drawing/2014/main" id="{362D1D51-DD85-847E-EAB6-FE73412AF2FF}"/>
              </a:ext>
            </a:extLst>
          </p:cNvPr>
          <p:cNvPicPr>
            <a:picLocks noChangeAspect="1"/>
          </p:cNvPicPr>
          <p:nvPr/>
        </p:nvPicPr>
        <p:blipFill>
          <a:blip r:embed="rId3"/>
          <a:stretch>
            <a:fillRect/>
          </a:stretch>
        </p:blipFill>
        <p:spPr>
          <a:xfrm>
            <a:off x="1976013" y="2032976"/>
            <a:ext cx="7377328" cy="5552498"/>
          </a:xfrm>
          <a:prstGeom prst="rect">
            <a:avLst/>
          </a:prstGeom>
        </p:spPr>
      </p:pic>
    </p:spTree>
    <p:extLst>
      <p:ext uri="{BB962C8B-B14F-4D97-AF65-F5344CB8AC3E}">
        <p14:creationId xmlns:p14="http://schemas.microsoft.com/office/powerpoint/2010/main" val="3780658015"/>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727495" y="389705"/>
            <a:ext cx="5269301" cy="585485"/>
          </a:xfrm>
        </p:spPr>
        <p:txBody>
          <a:bodyPr/>
          <a:lstStyle/>
          <a:p>
            <a:r>
              <a:rPr lang="en-US" u="sng" dirty="0">
                <a:solidFill>
                  <a:schemeClr val="tx1"/>
                </a:solidFill>
                <a:latin typeface="Calibri"/>
                <a:ea typeface="Calibri"/>
                <a:cs typeface="Calibri"/>
              </a:rPr>
              <a:t>Conclusion/Summary:</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382439" y="1513229"/>
            <a:ext cx="7354018" cy="2507811"/>
          </a:xfrm>
        </p:spPr>
        <p:txBody>
          <a:bodyPr>
            <a:normAutofit fontScale="77500" lnSpcReduction="20000"/>
          </a:bodyPr>
          <a:lstStyle/>
          <a:p>
            <a:r>
              <a:rPr lang="en-US" dirty="0">
                <a:solidFill>
                  <a:schemeClr val="tx1"/>
                </a:solidFill>
                <a:latin typeface="Calibri"/>
                <a:ea typeface="Calibri"/>
                <a:cs typeface="Sabon Next LT"/>
              </a:rPr>
              <a:t>- More products should be given to Port-Harcourt branch. And   advertisement on all the products should not stop.
- There is a lot more to do on Abuja branch. New marketing strategies should be carried out to boost sales.
- Health and Beauty product line should be given much more priority in terms of good marketing strategies and promotions on regular basis.</a:t>
            </a:r>
            <a:endParaRPr lang="en-US">
              <a:solidFill>
                <a:schemeClr val="tx1"/>
              </a:solidFill>
            </a:endParaRPr>
          </a:p>
          <a:p>
            <a:pPr marL="171450" indent="-171450">
              <a:buFont typeface="Calibri" panose="020B0604020202020204" pitchFamily="34" charset="0"/>
              <a:buChar char="-"/>
            </a:pPr>
            <a:r>
              <a:rPr lang="en-US" dirty="0">
                <a:solidFill>
                  <a:schemeClr val="tx1"/>
                </a:solidFill>
                <a:latin typeface="Calibri"/>
                <a:ea typeface="Calibri"/>
                <a:cs typeface="Sabon Next LT"/>
              </a:rPr>
              <a:t>Moreso, if the prices of Food and Beverages were reduced a little bit, I believe there will be much more sales in them than other products</a:t>
            </a:r>
            <a:r>
              <a:rPr lang="en-US" sz="1000" dirty="0">
                <a:latin typeface="Consolas"/>
                <a:cs typeface="Sabon Next LT"/>
              </a:rPr>
              <a:t>.</a:t>
            </a:r>
            <a:br>
              <a:rPr lang="en-US" sz="1000" dirty="0">
                <a:solidFill>
                  <a:srgbClr val="1F2C8F"/>
                </a:solidFill>
                <a:latin typeface="Consolas"/>
                <a:cs typeface="Sabon Next LT"/>
              </a:rPr>
            </a:br>
            <a:r>
              <a:rPr lang="en-US" sz="1000" dirty="0">
                <a:solidFill>
                  <a:srgbClr val="1F2328"/>
                </a:solidFill>
                <a:latin typeface="Consolas"/>
                <a:cs typeface="Sabon Next LT"/>
              </a:rPr>
              <a:t>    </a:t>
            </a:r>
            <a:endParaRPr lang="en-US">
              <a:cs typeface="Sabon Next LT"/>
            </a:endParaRPr>
          </a:p>
        </p:txBody>
      </p:sp>
    </p:spTree>
    <p:extLst>
      <p:ext uri="{BB962C8B-B14F-4D97-AF65-F5344CB8AC3E}">
        <p14:creationId xmlns:p14="http://schemas.microsoft.com/office/powerpoint/2010/main" val="1973173046"/>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727876" y="2197434"/>
            <a:ext cx="10698151" cy="3603293"/>
          </a:xfrm>
        </p:spPr>
        <p:txBody>
          <a:bodyPr vert="horz" lIns="91440" tIns="0" rIns="91440" bIns="0" rtlCol="0" anchor="ctr" anchorCtr="0">
            <a:noAutofit/>
          </a:bodyPr>
          <a:lstStyle/>
          <a:p>
            <a:r>
              <a:rPr lang="en-US" sz="2400" b="0" dirty="0">
                <a:solidFill>
                  <a:schemeClr val="tx1"/>
                </a:solidFill>
                <a:latin typeface="Consolas"/>
                <a:ea typeface="Calibri"/>
                <a:cs typeface="Calibri"/>
              </a:rPr>
              <a:t>-</a:t>
            </a:r>
            <a:r>
              <a:rPr lang="en-US" sz="2400" b="0" dirty="0">
                <a:solidFill>
                  <a:srgbClr val="1F2328"/>
                </a:solidFill>
                <a:latin typeface="Consolas"/>
                <a:ea typeface="Calibri"/>
                <a:cs typeface="Calibri"/>
              </a:rPr>
              <a:t> </a:t>
            </a:r>
            <a:r>
              <a:rPr lang="en-US" sz="2400" b="0" dirty="0">
                <a:solidFill>
                  <a:schemeClr val="tx1"/>
                </a:solidFill>
                <a:latin typeface="Consolas"/>
                <a:ea typeface="Calibri"/>
                <a:cs typeface="Calibri"/>
              </a:rPr>
              <a:t>Company</a:t>
            </a:r>
            <a:r>
              <a:rPr lang="en-US" sz="2400" b="0" dirty="0">
                <a:solidFill>
                  <a:srgbClr val="1F2328"/>
                </a:solidFill>
                <a:latin typeface="Consolas"/>
                <a:ea typeface="Calibri"/>
                <a:cs typeface="Calibri"/>
              </a:rPr>
              <a:t> </a:t>
            </a:r>
            <a:r>
              <a:rPr lang="en-US" sz="2400" b="0" dirty="0">
                <a:solidFill>
                  <a:schemeClr val="tx1"/>
                </a:solidFill>
                <a:latin typeface="Consolas"/>
                <a:ea typeface="Calibri"/>
                <a:cs typeface="Calibri"/>
              </a:rPr>
              <a:t>XYZ</a:t>
            </a:r>
            <a:r>
              <a:rPr lang="en-US" sz="2400" b="0" dirty="0">
                <a:solidFill>
                  <a:srgbClr val="1F2328"/>
                </a:solidFill>
                <a:latin typeface="Consolas"/>
                <a:ea typeface="Calibri"/>
                <a:cs typeface="Calibri"/>
              </a:rPr>
              <a:t> owns a supermarket chain across the country. </a:t>
            </a:r>
            <a:r>
              <a:rPr lang="en-US" sz="2400" b="0" dirty="0">
                <a:solidFill>
                  <a:schemeClr val="tx1"/>
                </a:solidFill>
                <a:latin typeface="Consolas"/>
                <a:ea typeface="Calibri"/>
                <a:cs typeface="Calibri"/>
              </a:rPr>
              <a:t>Each</a:t>
            </a:r>
            <a:r>
              <a:rPr lang="en-US" sz="2400" b="0" dirty="0">
                <a:solidFill>
                  <a:srgbClr val="1F2328"/>
                </a:solidFill>
                <a:latin typeface="Consolas"/>
                <a:ea typeface="Calibri"/>
                <a:cs typeface="Calibri"/>
              </a:rPr>
              <a:t> </a:t>
            </a:r>
            <a:r>
              <a:rPr lang="en-US" sz="2400" b="0" dirty="0">
                <a:solidFill>
                  <a:srgbClr val="1F2328"/>
                </a:solidFill>
                <a:latin typeface="Calibri"/>
                <a:ea typeface="Calibri"/>
                <a:cs typeface="Calibri"/>
              </a:rPr>
              <a:t>major branch located </a:t>
            </a:r>
            <a:r>
              <a:rPr lang="en-US" sz="2400" b="0" dirty="0">
                <a:solidFill>
                  <a:schemeClr val="tx1"/>
                </a:solidFill>
                <a:latin typeface="Consolas"/>
                <a:ea typeface="Calibri"/>
                <a:cs typeface="Calibri"/>
              </a:rPr>
              <a:t>in</a:t>
            </a:r>
            <a:r>
              <a:rPr lang="en-US" sz="2400" b="0" dirty="0">
                <a:solidFill>
                  <a:srgbClr val="1F2328"/>
                </a:solidFill>
                <a:latin typeface="Consolas"/>
                <a:ea typeface="Calibri"/>
                <a:cs typeface="Calibri"/>
              </a:rPr>
              <a:t> </a:t>
            </a:r>
            <a:r>
              <a:rPr lang="en-US" sz="2400" b="0" dirty="0">
                <a:solidFill>
                  <a:schemeClr val="tx1"/>
                </a:solidFill>
                <a:latin typeface="Consolas"/>
                <a:ea typeface="Calibri"/>
                <a:cs typeface="Calibri"/>
              </a:rPr>
              <a:t>3</a:t>
            </a:r>
            <a:r>
              <a:rPr lang="en-US" sz="2400" b="0" dirty="0">
                <a:solidFill>
                  <a:srgbClr val="1F2328"/>
                </a:solidFill>
                <a:latin typeface="Consolas"/>
                <a:ea typeface="Calibri"/>
                <a:cs typeface="Calibri"/>
              </a:rPr>
              <a:t> cities across the country recorded sales information </a:t>
            </a:r>
            <a:r>
              <a:rPr lang="en-US" sz="2400" b="0" dirty="0">
                <a:solidFill>
                  <a:schemeClr val="tx1"/>
                </a:solidFill>
                <a:latin typeface="Consolas"/>
                <a:ea typeface="Calibri"/>
                <a:cs typeface="Calibri"/>
              </a:rPr>
              <a:t>for</a:t>
            </a:r>
            <a:r>
              <a:rPr lang="en-US" sz="2400" b="0" dirty="0">
                <a:solidFill>
                  <a:srgbClr val="1F2328"/>
                </a:solidFill>
                <a:latin typeface="Consolas"/>
                <a:ea typeface="Calibri"/>
                <a:cs typeface="Calibri"/>
              </a:rPr>
              <a:t> </a:t>
            </a:r>
            <a:r>
              <a:rPr lang="en-US" sz="2400" b="0" dirty="0">
                <a:solidFill>
                  <a:schemeClr val="tx1"/>
                </a:solidFill>
                <a:latin typeface="Consolas"/>
                <a:ea typeface="Calibri"/>
                <a:cs typeface="Calibri"/>
              </a:rPr>
              <a:t>3</a:t>
            </a:r>
            <a:r>
              <a:rPr lang="en-US" sz="2400" b="0" dirty="0">
                <a:solidFill>
                  <a:srgbClr val="1F2328"/>
                </a:solidFill>
                <a:latin typeface="Consolas"/>
                <a:ea typeface="Calibri"/>
                <a:cs typeface="Calibri"/>
              </a:rPr>
              <a:t> months, to help the company understand sales </a:t>
            </a:r>
            <a:r>
              <a:rPr lang="en-US" sz="2400" b="0" dirty="0">
                <a:solidFill>
                  <a:srgbClr val="1F2328"/>
                </a:solidFill>
                <a:latin typeface="Calibri"/>
                <a:ea typeface="Calibri"/>
                <a:cs typeface="Calibri"/>
              </a:rPr>
              <a:t>trends and determine its growth, as the rise of supermarkets </a:t>
            </a:r>
            <a:r>
              <a:rPr lang="en-US" sz="2400" b="0" dirty="0">
                <a:solidFill>
                  <a:srgbClr val="1F2328"/>
                </a:solidFill>
                <a:latin typeface="Consolas"/>
                <a:ea typeface="Calibri"/>
                <a:cs typeface="Calibri"/>
              </a:rPr>
              <a:t>competition is seen to increase.
</a:t>
            </a:r>
            <a:r>
              <a:rPr lang="en-US" sz="2400" b="0" dirty="0">
                <a:solidFill>
                  <a:schemeClr val="tx1"/>
                </a:solidFill>
                <a:latin typeface="Consolas"/>
                <a:ea typeface="Calibri"/>
                <a:cs typeface="Calibri"/>
              </a:rPr>
              <a:t>-</a:t>
            </a:r>
            <a:r>
              <a:rPr lang="en-US" sz="2400" b="0" dirty="0">
                <a:solidFill>
                  <a:srgbClr val="1F2328"/>
                </a:solidFill>
                <a:latin typeface="Consolas"/>
                <a:ea typeface="Calibri"/>
                <a:cs typeface="Calibri"/>
              </a:rPr>
              <a:t> </a:t>
            </a:r>
            <a:r>
              <a:rPr lang="en-US" sz="2400" b="0" dirty="0">
                <a:solidFill>
                  <a:schemeClr val="tx1"/>
                </a:solidFill>
                <a:latin typeface="Consolas"/>
                <a:ea typeface="Calibri"/>
                <a:cs typeface="Calibri"/>
              </a:rPr>
              <a:t>The</a:t>
            </a:r>
            <a:r>
              <a:rPr lang="en-US" sz="2400" b="0" dirty="0">
                <a:solidFill>
                  <a:srgbClr val="1F2328"/>
                </a:solidFill>
                <a:latin typeface="Consolas"/>
                <a:ea typeface="Calibri"/>
                <a:cs typeface="Calibri"/>
              </a:rPr>
              <a:t> data folder contains datasets from three different branches; </a:t>
            </a:r>
            <a:r>
              <a:rPr lang="en-US" sz="2400" b="0" dirty="0">
                <a:solidFill>
                  <a:schemeClr val="tx1"/>
                </a:solidFill>
                <a:latin typeface="Consolas"/>
                <a:ea typeface="Calibri"/>
                <a:cs typeface="Calibri"/>
              </a:rPr>
              <a:t>Lagos</a:t>
            </a:r>
            <a:r>
              <a:rPr lang="en-US" sz="2400" b="0" dirty="0">
                <a:solidFill>
                  <a:srgbClr val="1F2328"/>
                </a:solidFill>
                <a:latin typeface="Consolas"/>
                <a:ea typeface="Calibri"/>
                <a:cs typeface="Calibri"/>
              </a:rPr>
              <a:t>, </a:t>
            </a:r>
            <a:r>
              <a:rPr lang="en-US" sz="2400" b="0" dirty="0">
                <a:solidFill>
                  <a:schemeClr val="tx1"/>
                </a:solidFill>
                <a:latin typeface="Consolas"/>
                <a:ea typeface="Calibri"/>
                <a:cs typeface="Calibri"/>
              </a:rPr>
              <a:t>Abuja</a:t>
            </a:r>
            <a:r>
              <a:rPr lang="en-US" sz="2400" b="0" dirty="0">
                <a:solidFill>
                  <a:srgbClr val="1F2328"/>
                </a:solidFill>
                <a:latin typeface="Consolas"/>
                <a:ea typeface="Calibri"/>
                <a:cs typeface="Calibri"/>
              </a:rPr>
              <a:t> </a:t>
            </a:r>
            <a:r>
              <a:rPr lang="en-US" sz="2400" b="0" dirty="0">
                <a:solidFill>
                  <a:schemeClr val="tx1"/>
                </a:solidFill>
                <a:latin typeface="Consolas"/>
                <a:ea typeface="Calibri"/>
                <a:cs typeface="Calibri"/>
              </a:rPr>
              <a:t>and</a:t>
            </a:r>
            <a:r>
              <a:rPr lang="en-US" sz="2400" b="0" dirty="0">
                <a:solidFill>
                  <a:srgbClr val="1F2328"/>
                </a:solidFill>
                <a:latin typeface="Consolas"/>
                <a:ea typeface="Calibri"/>
                <a:cs typeface="Calibri"/>
              </a:rPr>
              <a:t> </a:t>
            </a:r>
            <a:r>
              <a:rPr lang="en-US" sz="2400" b="0" dirty="0">
                <a:solidFill>
                  <a:schemeClr val="tx1"/>
                </a:solidFill>
                <a:latin typeface="Consolas"/>
                <a:ea typeface="Calibri"/>
                <a:cs typeface="Calibri"/>
              </a:rPr>
              <a:t>Port</a:t>
            </a:r>
            <a:r>
              <a:rPr lang="en-US" sz="2400" b="0" dirty="0">
                <a:solidFill>
                  <a:srgbClr val="1F2328"/>
                </a:solidFill>
                <a:latin typeface="Consolas"/>
                <a:ea typeface="Calibri"/>
                <a:cs typeface="Calibri"/>
              </a:rPr>
              <a:t> </a:t>
            </a:r>
            <a:r>
              <a:rPr lang="en-US" sz="2400" b="0" dirty="0">
                <a:solidFill>
                  <a:schemeClr val="tx1"/>
                </a:solidFill>
                <a:latin typeface="Consolas"/>
                <a:ea typeface="Calibri"/>
                <a:cs typeface="Calibri"/>
              </a:rPr>
              <a:t>Harcourt</a:t>
            </a:r>
            <a:r>
              <a:rPr lang="en-US" sz="2400" b="0" dirty="0">
                <a:solidFill>
                  <a:srgbClr val="1F2328"/>
                </a:solidFill>
                <a:latin typeface="Consolas"/>
                <a:ea typeface="Calibri"/>
                <a:cs typeface="Calibri"/>
              </a:rPr>
              <a:t>.</a:t>
            </a:r>
            <a:endParaRPr lang="en-US" sz="2400" dirty="0">
              <a:latin typeface="Consolas"/>
              <a:ea typeface="Calibri"/>
              <a:cs typeface="Calibri"/>
            </a:endParaRPr>
          </a:p>
        </p:txBody>
      </p:sp>
      <p:sp>
        <p:nvSpPr>
          <p:cNvPr id="6" name="TextBox 5">
            <a:extLst>
              <a:ext uri="{FF2B5EF4-FFF2-40B4-BE49-F238E27FC236}">
                <a16:creationId xmlns:a16="http://schemas.microsoft.com/office/drawing/2014/main" id="{A9F9114E-F90F-2840-0CA2-5A6F82B7C394}"/>
              </a:ext>
            </a:extLst>
          </p:cNvPr>
          <p:cNvSpPr txBox="1"/>
          <p:nvPr/>
        </p:nvSpPr>
        <p:spPr>
          <a:xfrm>
            <a:off x="728140" y="151062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u="sng" dirty="0">
                <a:latin typeface="Arial Black"/>
                <a:cs typeface="Sabon Next LT"/>
              </a:rPr>
              <a:t>INTRODUCTION:</a:t>
            </a:r>
            <a:endParaRPr lang="en-US" sz="2000" b="1" u="sng" dirty="0">
              <a:latin typeface="Arial Black"/>
            </a:endParaRPr>
          </a:p>
        </p:txBody>
      </p:sp>
    </p:spTree>
    <p:extLst>
      <p:ext uri="{BB962C8B-B14F-4D97-AF65-F5344CB8AC3E}">
        <p14:creationId xmlns:p14="http://schemas.microsoft.com/office/powerpoint/2010/main" val="290649191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00023" y="1287311"/>
            <a:ext cx="4210007" cy="554086"/>
          </a:xfrm>
        </p:spPr>
        <p:txBody>
          <a:bodyPr/>
          <a:lstStyle/>
          <a:p>
            <a:r>
              <a:rPr lang="en-US" sz="2400" b="0" u="sng" dirty="0">
                <a:solidFill>
                  <a:schemeClr val="tx1"/>
                </a:solidFill>
              </a:rPr>
              <a:t>Analysis QUESTIONS: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00023" y="2155354"/>
            <a:ext cx="8623855" cy="4418591"/>
          </a:xfrm>
        </p:spPr>
        <p:txBody>
          <a:bodyPr vert="horz" lIns="91440" tIns="0" rIns="91440" bIns="0" rtlCol="0" anchor="t">
            <a:normAutofit fontScale="85000" lnSpcReduction="10000"/>
          </a:bodyPr>
          <a:lstStyle/>
          <a:p>
            <a:r>
              <a:rPr lang="en-US" dirty="0">
                <a:solidFill>
                  <a:schemeClr val="tx1"/>
                </a:solidFill>
                <a:latin typeface="Calibri"/>
                <a:ea typeface="Calibri"/>
                <a:cs typeface="Calibri"/>
              </a:rPr>
              <a:t>-Which city has the highest sum of Cost of Goods Sold(COGS)?
- Which city has the highest mean of Cost of Goods Sold(COGS)?
- Which city has the highest Gross Income?
- Which city has the highest Unit Price?
- Which city has the highest quantity of goods?
- Which branch has the highest sales record?
- Which one is the most used payment method?
- Which one is the highest sold product line?
- State the payment method/channel used by most customers for each      product line
- State the highest payment channel/method for each branch
- Which is the most available product line in terms of Qty?
- List the highest sold product line in each city
- Name the branch with highest and lowest ratings
- Mention the most purchased product line
- Briefly explain the interaction of Unit Price and Quantity of goods purchased</a:t>
            </a:r>
          </a:p>
        </p:txBody>
      </p:sp>
    </p:spTree>
    <p:extLst>
      <p:ext uri="{BB962C8B-B14F-4D97-AF65-F5344CB8AC3E}">
        <p14:creationId xmlns:p14="http://schemas.microsoft.com/office/powerpoint/2010/main" val="295292380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522960" y="510934"/>
            <a:ext cx="3334259" cy="708670"/>
          </a:xfrm>
        </p:spPr>
        <p:txBody>
          <a:bodyPr/>
          <a:lstStyle/>
          <a:p>
            <a:r>
              <a:rPr lang="en-US" sz="3200" u="sng" dirty="0">
                <a:solidFill>
                  <a:schemeClr val="tx1"/>
                </a:solidFill>
                <a:latin typeface="Calibri"/>
                <a:ea typeface="Calibri"/>
                <a:cs typeface="Calibri"/>
              </a:rPr>
              <a:t>Methodology:</a:t>
            </a: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522959" y="1709656"/>
            <a:ext cx="7273655" cy="2233233"/>
          </a:xfrm>
        </p:spPr>
        <p:txBody>
          <a:bodyPr vert="horz" lIns="91440" tIns="0" rIns="91440" bIns="0" rtlCol="0" anchor="t">
            <a:normAutofit/>
          </a:bodyPr>
          <a:lstStyle/>
          <a:p>
            <a:r>
              <a:rPr lang="en-US" dirty="0">
                <a:solidFill>
                  <a:srgbClr val="1F2328"/>
                </a:solidFill>
              </a:rPr>
              <a:t>Data Collection</a:t>
            </a:r>
            <a:endParaRPr lang="en-US" dirty="0"/>
          </a:p>
          <a:p>
            <a:r>
              <a:rPr lang="en-US" dirty="0">
                <a:solidFill>
                  <a:srgbClr val="1F2328"/>
                </a:solidFill>
              </a:rPr>
              <a:t>Reading The Datasets</a:t>
            </a:r>
            <a:endParaRPr lang="en-US" dirty="0"/>
          </a:p>
          <a:p>
            <a:r>
              <a:rPr lang="en-US" dirty="0">
                <a:solidFill>
                  <a:srgbClr val="1F2328"/>
                </a:solidFill>
              </a:rPr>
              <a:t>Viewing The Datasets</a:t>
            </a:r>
            <a:endParaRPr lang="en-US" dirty="0"/>
          </a:p>
          <a:p>
            <a:r>
              <a:rPr lang="en-US" dirty="0">
                <a:solidFill>
                  <a:srgbClr val="1F2328"/>
                </a:solidFill>
              </a:rPr>
              <a:t>Data Cleaning and Preparation</a:t>
            </a:r>
            <a:endParaRPr lang="en-US" dirty="0"/>
          </a:p>
          <a:p>
            <a:endParaRPr lang="en-US" dirty="0">
              <a:cs typeface="Sabon Next LT"/>
            </a:endParaRPr>
          </a:p>
        </p:txBody>
      </p:sp>
    </p:spTree>
    <p:extLst>
      <p:ext uri="{BB962C8B-B14F-4D97-AF65-F5344CB8AC3E}">
        <p14:creationId xmlns:p14="http://schemas.microsoft.com/office/powerpoint/2010/main" val="113171805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696765"/>
            <a:ext cx="2144006" cy="696484"/>
          </a:xfrm>
        </p:spPr>
        <p:txBody>
          <a:bodyPr/>
          <a:lstStyle/>
          <a:p>
            <a:pPr algn="l"/>
            <a:r>
              <a:rPr lang="en-US" sz="4000" u="sng" dirty="0">
                <a:solidFill>
                  <a:schemeClr val="tx1"/>
                </a:solidFill>
                <a:latin typeface="Calibri"/>
                <a:ea typeface="Calibri"/>
                <a:cs typeface="Calibri"/>
              </a:rPr>
              <a:t>Results:</a:t>
            </a:r>
            <a:endParaRPr lang="en-US">
              <a:solidFill>
                <a:schemeClr val="tx1"/>
              </a:solidFill>
              <a:latin typeface="Calibri"/>
              <a:ea typeface="Calibri"/>
              <a:cs typeface="Calibri"/>
            </a:endParaRPr>
          </a:p>
        </p:txBody>
      </p:sp>
      <p:sp>
        <p:nvSpPr>
          <p:cNvPr id="27" name="Content Placeholder 26">
            <a:extLst>
              <a:ext uri="{FF2B5EF4-FFF2-40B4-BE49-F238E27FC236}">
                <a16:creationId xmlns:a16="http://schemas.microsoft.com/office/drawing/2014/main" id="{30809F82-F7CD-204F-F6EE-B1E0616C789F}"/>
              </a:ext>
            </a:extLst>
          </p:cNvPr>
          <p:cNvSpPr>
            <a:spLocks noGrp="1"/>
          </p:cNvSpPr>
          <p:nvPr>
            <p:ph sz="quarter" idx="4"/>
          </p:nvPr>
        </p:nvSpPr>
        <p:spPr>
          <a:xfrm>
            <a:off x="914400" y="633917"/>
            <a:ext cx="8685703" cy="483614"/>
          </a:xfrm>
        </p:spPr>
        <p:txBody>
          <a:bodyPr vert="horz" lIns="91440" tIns="91440" rIns="91440" bIns="91440" rtlCol="0" anchor="t">
            <a:normAutofit fontScale="92500"/>
          </a:bodyPr>
          <a:lstStyle/>
          <a:p>
            <a:pPr marL="347345" indent="-347345"/>
            <a:r>
              <a:rPr lang="en-US" b="1" dirty="0">
                <a:solidFill>
                  <a:schemeClr val="tx1"/>
                </a:solidFill>
                <a:latin typeface="Calibri"/>
                <a:ea typeface="Calibri"/>
                <a:cs typeface="Calibri"/>
              </a:rPr>
              <a:t>Port Harcourt is The City with The Highest sum of Cost of Goods Sold(cogs) of 37909270.8</a:t>
            </a:r>
          </a:p>
        </p:txBody>
      </p:sp>
      <p:pic>
        <p:nvPicPr>
          <p:cNvPr id="62" name="Picture 61" descr="A graph with blue rectangles&#10;&#10;Description automatically generated">
            <a:extLst>
              <a:ext uri="{FF2B5EF4-FFF2-40B4-BE49-F238E27FC236}">
                <a16:creationId xmlns:a16="http://schemas.microsoft.com/office/drawing/2014/main" id="{FA0CA03B-029B-419A-5C38-B4B9A02E2D70}"/>
              </a:ext>
            </a:extLst>
          </p:cNvPr>
          <p:cNvPicPr>
            <a:picLocks noChangeAspect="1"/>
          </p:cNvPicPr>
          <p:nvPr/>
        </p:nvPicPr>
        <p:blipFill>
          <a:blip r:embed="rId3"/>
          <a:stretch>
            <a:fillRect/>
          </a:stretch>
        </p:blipFill>
        <p:spPr>
          <a:xfrm>
            <a:off x="1596264" y="1371600"/>
            <a:ext cx="7763021" cy="5480648"/>
          </a:xfrm>
          <a:prstGeom prst="rect">
            <a:avLst/>
          </a:prstGeom>
        </p:spPr>
      </p:pic>
    </p:spTree>
    <p:extLst>
      <p:ext uri="{BB962C8B-B14F-4D97-AF65-F5344CB8AC3E}">
        <p14:creationId xmlns:p14="http://schemas.microsoft.com/office/powerpoint/2010/main" val="168621322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a:extLst>
              <a:ext uri="{FF2B5EF4-FFF2-40B4-BE49-F238E27FC236}">
                <a16:creationId xmlns:a16="http://schemas.microsoft.com/office/drawing/2014/main" id="{30809F82-F7CD-204F-F6EE-B1E0616C789F}"/>
              </a:ext>
            </a:extLst>
          </p:cNvPr>
          <p:cNvSpPr>
            <a:spLocks noGrp="1"/>
          </p:cNvSpPr>
          <p:nvPr>
            <p:ph sz="quarter" idx="4"/>
          </p:nvPr>
        </p:nvSpPr>
        <p:spPr>
          <a:xfrm>
            <a:off x="914400" y="633917"/>
            <a:ext cx="8685703" cy="483614"/>
          </a:xfrm>
        </p:spPr>
        <p:txBody>
          <a:bodyPr vert="horz" lIns="91440" tIns="91440" rIns="91440" bIns="91440" rtlCol="0" anchor="t">
            <a:noAutofit/>
          </a:bodyPr>
          <a:lstStyle/>
          <a:p>
            <a:pPr marL="0" indent="0" algn="ctr">
              <a:buNone/>
            </a:pPr>
            <a:r>
              <a:rPr lang="en-US" b="1" dirty="0">
                <a:solidFill>
                  <a:schemeClr val="tx1"/>
                </a:solidFill>
                <a:latin typeface="Calibri"/>
                <a:ea typeface="Calibri"/>
                <a:cs typeface="Calibri"/>
              </a:rPr>
              <a:t>Port Harcourt has The Highest mean of Cost of Goods Sold(cogs) of 115577.045122</a:t>
            </a:r>
            <a:endParaRPr lang="en-US" b="1">
              <a:solidFill>
                <a:schemeClr val="tx1"/>
              </a:solidFill>
              <a:latin typeface="Calibri"/>
              <a:ea typeface="Calibri"/>
              <a:cs typeface="Sabon Next LT"/>
            </a:endParaRPr>
          </a:p>
        </p:txBody>
      </p:sp>
      <p:pic>
        <p:nvPicPr>
          <p:cNvPr id="3" name="Picture 2">
            <a:extLst>
              <a:ext uri="{FF2B5EF4-FFF2-40B4-BE49-F238E27FC236}">
                <a16:creationId xmlns:a16="http://schemas.microsoft.com/office/drawing/2014/main" id="{362D1D51-DD85-847E-EAB6-FE73412AF2FF}"/>
              </a:ext>
            </a:extLst>
          </p:cNvPr>
          <p:cNvPicPr>
            <a:picLocks noChangeAspect="1"/>
          </p:cNvPicPr>
          <p:nvPr/>
        </p:nvPicPr>
        <p:blipFill>
          <a:blip r:embed="rId3"/>
          <a:stretch>
            <a:fillRect/>
          </a:stretch>
        </p:blipFill>
        <p:spPr>
          <a:xfrm>
            <a:off x="1403974" y="1371600"/>
            <a:ext cx="7816920" cy="5480648"/>
          </a:xfrm>
          <a:prstGeom prst="rect">
            <a:avLst/>
          </a:prstGeom>
        </p:spPr>
      </p:pic>
    </p:spTree>
    <p:extLst>
      <p:ext uri="{BB962C8B-B14F-4D97-AF65-F5344CB8AC3E}">
        <p14:creationId xmlns:p14="http://schemas.microsoft.com/office/powerpoint/2010/main" val="150130136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a:extLst>
              <a:ext uri="{FF2B5EF4-FFF2-40B4-BE49-F238E27FC236}">
                <a16:creationId xmlns:a16="http://schemas.microsoft.com/office/drawing/2014/main" id="{30809F82-F7CD-204F-F6EE-B1E0616C789F}"/>
              </a:ext>
            </a:extLst>
          </p:cNvPr>
          <p:cNvSpPr>
            <a:spLocks noGrp="1"/>
          </p:cNvSpPr>
          <p:nvPr>
            <p:ph sz="quarter" idx="4"/>
          </p:nvPr>
        </p:nvSpPr>
        <p:spPr>
          <a:xfrm>
            <a:off x="914400" y="633917"/>
            <a:ext cx="8685703" cy="483614"/>
          </a:xfrm>
        </p:spPr>
        <p:txBody>
          <a:bodyPr vert="horz" lIns="91440" tIns="91440" rIns="91440" bIns="91440" rtlCol="0" anchor="t">
            <a:noAutofit/>
          </a:bodyPr>
          <a:lstStyle/>
          <a:p>
            <a:pPr marL="0" indent="0" algn="ctr">
              <a:buNone/>
            </a:pPr>
            <a:r>
              <a:rPr lang="en-US" sz="2400" dirty="0">
                <a:solidFill>
                  <a:schemeClr val="tx1"/>
                </a:solidFill>
                <a:latin typeface="Calibri"/>
                <a:ea typeface="Calibri"/>
                <a:cs typeface="Calibri"/>
              </a:rPr>
              <a:t>Port Harcourt has The Highest gross income of 1895463.54</a:t>
            </a:r>
          </a:p>
        </p:txBody>
      </p:sp>
      <p:pic>
        <p:nvPicPr>
          <p:cNvPr id="3" name="Picture 2">
            <a:extLst>
              <a:ext uri="{FF2B5EF4-FFF2-40B4-BE49-F238E27FC236}">
                <a16:creationId xmlns:a16="http://schemas.microsoft.com/office/drawing/2014/main" id="{362D1D51-DD85-847E-EAB6-FE73412AF2FF}"/>
              </a:ext>
            </a:extLst>
          </p:cNvPr>
          <p:cNvPicPr>
            <a:picLocks noChangeAspect="1"/>
          </p:cNvPicPr>
          <p:nvPr/>
        </p:nvPicPr>
        <p:blipFill>
          <a:blip r:embed="rId3"/>
          <a:stretch>
            <a:fillRect/>
          </a:stretch>
        </p:blipFill>
        <p:spPr>
          <a:xfrm>
            <a:off x="1656926" y="1371600"/>
            <a:ext cx="7224751" cy="5480648"/>
          </a:xfrm>
          <a:prstGeom prst="rect">
            <a:avLst/>
          </a:prstGeom>
        </p:spPr>
      </p:pic>
    </p:spTree>
    <p:extLst>
      <p:ext uri="{BB962C8B-B14F-4D97-AF65-F5344CB8AC3E}">
        <p14:creationId xmlns:p14="http://schemas.microsoft.com/office/powerpoint/2010/main" val="156103495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a:extLst>
              <a:ext uri="{FF2B5EF4-FFF2-40B4-BE49-F238E27FC236}">
                <a16:creationId xmlns:a16="http://schemas.microsoft.com/office/drawing/2014/main" id="{30809F82-F7CD-204F-F6EE-B1E0616C789F}"/>
              </a:ext>
            </a:extLst>
          </p:cNvPr>
          <p:cNvSpPr>
            <a:spLocks noGrp="1"/>
          </p:cNvSpPr>
          <p:nvPr>
            <p:ph sz="quarter" idx="4"/>
          </p:nvPr>
        </p:nvSpPr>
        <p:spPr>
          <a:xfrm>
            <a:off x="914400" y="633917"/>
            <a:ext cx="8685703" cy="483614"/>
          </a:xfrm>
        </p:spPr>
        <p:txBody>
          <a:bodyPr vert="horz" lIns="91440" tIns="91440" rIns="91440" bIns="91440" rtlCol="0" anchor="t">
            <a:noAutofit/>
          </a:bodyPr>
          <a:lstStyle/>
          <a:p>
            <a:pPr marL="0" indent="0" algn="ctr">
              <a:buNone/>
            </a:pPr>
            <a:r>
              <a:rPr lang="en-US" sz="2400" dirty="0">
                <a:solidFill>
                  <a:schemeClr val="tx1"/>
                </a:solidFill>
                <a:latin typeface="Calibri"/>
                <a:ea typeface="Calibri"/>
                <a:cs typeface="Calibri"/>
              </a:rPr>
              <a:t>The City with Highest Unit Price is Lagos</a:t>
            </a:r>
          </a:p>
        </p:txBody>
      </p:sp>
      <p:pic>
        <p:nvPicPr>
          <p:cNvPr id="3" name="Picture 2" descr="A graph with purple rectangles&#10;&#10;Description automatically generated">
            <a:extLst>
              <a:ext uri="{FF2B5EF4-FFF2-40B4-BE49-F238E27FC236}">
                <a16:creationId xmlns:a16="http://schemas.microsoft.com/office/drawing/2014/main" id="{362D1D51-DD85-847E-EAB6-FE73412AF2FF}"/>
              </a:ext>
            </a:extLst>
          </p:cNvPr>
          <p:cNvPicPr>
            <a:picLocks noChangeAspect="1"/>
          </p:cNvPicPr>
          <p:nvPr/>
        </p:nvPicPr>
        <p:blipFill>
          <a:blip r:embed="rId3"/>
          <a:stretch>
            <a:fillRect/>
          </a:stretch>
        </p:blipFill>
        <p:spPr>
          <a:xfrm>
            <a:off x="2274636" y="1371600"/>
            <a:ext cx="5903067" cy="5480648"/>
          </a:xfrm>
          <a:prstGeom prst="rect">
            <a:avLst/>
          </a:prstGeom>
        </p:spPr>
      </p:pic>
    </p:spTree>
    <p:extLst>
      <p:ext uri="{BB962C8B-B14F-4D97-AF65-F5344CB8AC3E}">
        <p14:creationId xmlns:p14="http://schemas.microsoft.com/office/powerpoint/2010/main" val="3778977185"/>
      </p:ext>
    </p:extLst>
  </p:cSld>
  <p:clrMapOvr>
    <a:masterClrMapping/>
  </p:clrMapOvr>
  <p:transition spd="slow">
    <p:cover/>
  </p:transition>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D7B7F6F-2C08-4296-B7AB-C2C3F4219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99543C-82E8-4821-93BD-5A60BEB423E2}">
  <ds:schemaRefs>
    <ds:schemaRef ds:uri="http://schemas.microsoft.com/sharepoint/v3/contenttype/forms"/>
  </ds:schemaRefs>
</ds:datastoreItem>
</file>

<file path=customXml/itemProps3.xml><?xml version="1.0" encoding="utf-8"?>
<ds:datastoreItem xmlns:ds="http://schemas.openxmlformats.org/officeDocument/2006/customXml" ds:itemID="{A7FA76D1-3C6D-40BC-A42D-496B6EDE8B8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422</Words>
  <Application>Microsoft Office PowerPoint</Application>
  <PresentationFormat>Widescreen</PresentationFormat>
  <Paragraphs>120</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Custom</vt:lpstr>
      <vt:lpstr> PrOject title:   Pandas Analytics-Analysis of 3 Different Branches of Company XYZ across Nigeria. </vt:lpstr>
      <vt:lpstr>agenda</vt:lpstr>
      <vt:lpstr>- Company XYZ owns a supermarket chain across the country. Each major branch located in 3 cities across the country recorded sales information for 3 months, to help the company understand sales trends and determine its growth, as the rise of supermarkets competition is seen to increase.
- The data folder contains datasets from three different branches; Lagos, Abuja and Port Harcourt.</vt:lpstr>
      <vt:lpstr>Analysis QUESTIONS:</vt:lpstr>
      <vt:lpstr>Methodology:</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subject/>
  <dc:creator/>
  <cp:lastModifiedBy/>
  <cp:revision>780</cp:revision>
  <dcterms:created xsi:type="dcterms:W3CDTF">2024-05-04T17:18:31Z</dcterms:created>
  <dcterms:modified xsi:type="dcterms:W3CDTF">2024-05-06T17:15:18Z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