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D1093-289D-4EC0-8BAD-E175D33F37D4}" v="220" dt="2024-01-02T06:51:29.387"/>
    <p1510:client id="{A6E0CAF2-8C24-4577-B37D-1A7C46AA53BA}" v="273" dt="2024-01-01T17:07:22.961"/>
    <p1510:client id="{C8DB0D08-E3B2-4D8A-BD85-F5C1FB29BB2C}" v="47" dt="2024-01-01T18:27:37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1F2328"/>
                </a:solidFill>
              </a:rPr>
              <a:t>Investigating The Factors Influencing The Salaries of Data Scientists.</a:t>
            </a:r>
            <a:endParaRPr lang="en-US" sz="3200"/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/>
              <a:t>Salako Olalekan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EBD4A-E3B6-7BC7-DE54-F5253647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EC0D-BB20-CBFD-60D0-8604996F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86" y="-7188"/>
            <a:ext cx="9966089" cy="1296808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Data Scientists that work On-Site get paid more than those that work remotely.</a:t>
            </a:r>
            <a:endParaRPr lang="en-US" sz="2800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C702-A6B8-69D4-097A-3683538B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0A17-3933-6787-F0FF-676750EF3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26F74E38-BC4B-18F5-585E-F0F33F5F2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21" y="1285844"/>
            <a:ext cx="10742582" cy="5559723"/>
          </a:xfrm>
        </p:spPr>
      </p:pic>
    </p:spTree>
    <p:extLst>
      <p:ext uri="{BB962C8B-B14F-4D97-AF65-F5344CB8AC3E}">
        <p14:creationId xmlns:p14="http://schemas.microsoft.com/office/powerpoint/2010/main" val="230812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9B26-CC28-B12B-3BA4-C12950AC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80C-8D98-592F-EB84-D0AF130A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11186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Companies located in the US pay more salaries to Data Scientists than other companies located elsewhere.</a:t>
            </a:r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92BB-52A1-797D-EC1E-F5FEFB7B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B06E-9709-FE10-7C5F-E5118402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A grid with blue squares&#10;&#10;Description automatically generated">
            <a:extLst>
              <a:ext uri="{FF2B5EF4-FFF2-40B4-BE49-F238E27FC236}">
                <a16:creationId xmlns:a16="http://schemas.microsoft.com/office/drawing/2014/main" id="{5D046467-A6DE-D5C8-C51B-078059D4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59" y="1840430"/>
            <a:ext cx="10078526" cy="4939381"/>
          </a:xfrm>
        </p:spPr>
      </p:pic>
    </p:spTree>
    <p:extLst>
      <p:ext uri="{BB962C8B-B14F-4D97-AF65-F5344CB8AC3E}">
        <p14:creationId xmlns:p14="http://schemas.microsoft.com/office/powerpoint/2010/main" val="42779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0366-8042-6A7C-1F9D-02ACD9C0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1C9E-F134-99F9-3610-B4912D4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8" y="-7188"/>
            <a:ext cx="10569937" cy="1167412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Medium-sized companies pay more salaries to Data Scientists than both Large and Small-sized companies.</a:t>
            </a:r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7FD-1CD0-20AF-FBD2-3E84F47C7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9606-33A8-AFB7-8F90-B2F5EDDB0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A graph with blue rectangles and white lines&#10;&#10;Description automatically generated">
            <a:extLst>
              <a:ext uri="{FF2B5EF4-FFF2-40B4-BE49-F238E27FC236}">
                <a16:creationId xmlns:a16="http://schemas.microsoft.com/office/drawing/2014/main" id="{3036727F-7DE3-81EE-2FCB-5A71D14CB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94" y="1414880"/>
            <a:ext cx="10244945" cy="5316028"/>
          </a:xfrm>
        </p:spPr>
      </p:pic>
    </p:spTree>
    <p:extLst>
      <p:ext uri="{BB962C8B-B14F-4D97-AF65-F5344CB8AC3E}">
        <p14:creationId xmlns:p14="http://schemas.microsoft.com/office/powerpoint/2010/main" val="11793727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05" y="179717"/>
            <a:ext cx="9779183" cy="1526846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>
              <a:solidFill>
                <a:srgbClr val="1F2328"/>
              </a:solidFill>
            </a:endParaRPr>
          </a:p>
          <a:p>
            <a:br>
              <a:rPr lang="en-US"/>
            </a:br>
            <a:r>
              <a:rPr lang="en-US"/>
              <a:t>Conclusion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According to this analysis, Senior-Level/expert, Full-Time, Data Scientists that earn salary in USD, live and
work in the United State of America get paid more than others.</a:t>
            </a:r>
            <a:r>
              <a:rPr lang="en-US" sz="1000">
                <a:solidFill>
                  <a:srgbClr val="1F2328"/>
                </a:solidFill>
                <a:latin typeface="Consolas"/>
              </a:rPr>
              <a:t> 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Methods/Approaches</a:t>
            </a:r>
          </a:p>
          <a:p>
            <a:r>
              <a:rPr lang="en-US"/>
              <a:t>Results</a:t>
            </a:r>
          </a:p>
          <a:p>
            <a:r>
              <a:rPr lang="en-US"/>
              <a:t>Discussion</a:t>
            </a:r>
          </a:p>
          <a:p>
            <a:r>
              <a:rPr lang="en-US"/>
              <a:t>Conclusion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Consolas"/>
              </a:rPr>
              <a:t>- The aim of this study is to investigate the factors influencing the salaries of Data Scientists.
- To achieve this, a dataset containing various relevant variables was utilized. This report describes the exploratory analysis conducted to understand the relationship between these factors and Data Scientists' salaries.</a:t>
            </a:r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Methods/Approaches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Data Collection</a:t>
            </a:r>
          </a:p>
          <a:p>
            <a:r>
              <a:rPr lang="en-US" sz="2800"/>
              <a:t>Reading The Datasets</a:t>
            </a:r>
          </a:p>
          <a:p>
            <a:r>
              <a:rPr lang="en-US" sz="2800"/>
              <a:t>Viewing The Datasets</a:t>
            </a:r>
          </a:p>
          <a:p>
            <a:r>
              <a:rPr lang="en-US" sz="2800"/>
              <a:t>Data Cleaning and Preparation</a:t>
            </a:r>
          </a:p>
          <a:p>
            <a:endParaRPr lang="en-US"/>
          </a:p>
          <a:p>
            <a:endParaRPr lang="en-US">
              <a:solidFill>
                <a:srgbClr val="1F2328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Results:</a:t>
            </a:r>
            <a:br>
              <a:rPr lang="en-US"/>
            </a:br>
            <a:r>
              <a:rPr lang="en-US" sz="2800" b="0">
                <a:ea typeface="+mj-lt"/>
                <a:cs typeface="+mj-lt"/>
              </a:rPr>
              <a:t>Data Engineer is the highest paid based on Salaries in USD.</a:t>
            </a:r>
            <a:endParaRPr lang="en-US" sz="2800" b="0"/>
          </a:p>
          <a:p>
            <a:r>
              <a:rPr lang="en-US" sz="2800" b="0">
                <a:ea typeface="+mj-lt"/>
                <a:cs typeface="+mj-lt"/>
              </a:rPr>
              <a:t>While Data Scientist and Data Analyst follow respectively</a:t>
            </a:r>
            <a:endParaRPr lang="en-US" sz="2800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Content Placeholder 13" descr="A graph with blue lines&#10;&#10;Description automatically generated">
            <a:extLst>
              <a:ext uri="{FF2B5EF4-FFF2-40B4-BE49-F238E27FC236}">
                <a16:creationId xmlns:a16="http://schemas.microsoft.com/office/drawing/2014/main" id="{59CD5B85-E277-F65B-8048-A4CF86575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235" y="1753986"/>
            <a:ext cx="10926792" cy="5097893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42C86-900F-1C1F-E3BB-10848942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AB38-CA24-C313-693D-352F6F6B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Senior level or Expert in Data Science earns more money than other experience levels.</a:t>
            </a:r>
            <a:endParaRPr lang="en-US" sz="2800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C232-7AE8-B833-E8C6-99EB8E214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184B-6A59-6BBF-C861-41C4B996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A graph with blue squares and white lines&#10;&#10;Description automatically generated">
            <a:extLst>
              <a:ext uri="{FF2B5EF4-FFF2-40B4-BE49-F238E27FC236}">
                <a16:creationId xmlns:a16="http://schemas.microsoft.com/office/drawing/2014/main" id="{DFC4E040-5BFA-F1DF-6C8C-3AC73607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7" y="1822478"/>
            <a:ext cx="9779299" cy="5133434"/>
          </a:xfrm>
        </p:spPr>
      </p:pic>
    </p:spTree>
    <p:extLst>
      <p:ext uri="{BB962C8B-B14F-4D97-AF65-F5344CB8AC3E}">
        <p14:creationId xmlns:p14="http://schemas.microsoft.com/office/powerpoint/2010/main" val="7327365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259D-ADE6-92C7-8F8C-97E1FF55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2BCC-0E27-64FB-F236-09DAB302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Full-Time(FT) Data Scientist earns more money than other Employment Type.</a:t>
            </a:r>
            <a:endParaRPr lang="en-US" sz="2800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6C44-BFB3-8FCC-B059-75097D3C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8832-ADCE-A9A4-4156-DDD9C440D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 descr="A graph on a screen&#10;&#10;Description automatically generated">
            <a:extLst>
              <a:ext uri="{FF2B5EF4-FFF2-40B4-BE49-F238E27FC236}">
                <a16:creationId xmlns:a16="http://schemas.microsoft.com/office/drawing/2014/main" id="{E9B5C883-1072-A52B-7FE0-57D7DEEF6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35" t="-1749" r="-2070" b="-3207"/>
          <a:stretch/>
        </p:blipFill>
        <p:spPr>
          <a:xfrm>
            <a:off x="1053117" y="1841618"/>
            <a:ext cx="9335963" cy="5181697"/>
          </a:xfrm>
        </p:spPr>
      </p:pic>
    </p:spTree>
    <p:extLst>
      <p:ext uri="{BB962C8B-B14F-4D97-AF65-F5344CB8AC3E}">
        <p14:creationId xmlns:p14="http://schemas.microsoft.com/office/powerpoint/2010/main" val="29302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52D1-76A5-964E-3C2C-664F053D0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CC40-9230-C814-9CA0-9E44B1E6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79076"/>
            <a:ext cx="9779183" cy="115303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Data Scientists that get paid in USD earn more money than those that earn in other currencies.</a:t>
            </a:r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C810-6346-B60C-F7C0-84C95D08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1644-67D4-B433-B1D6-F675D06E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5D75AB-B467-1D24-8A7E-D8BDB4105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00" r="-2597" b="-2618"/>
          <a:stretch/>
        </p:blipFill>
        <p:spPr>
          <a:xfrm>
            <a:off x="1168820" y="1564045"/>
            <a:ext cx="9378622" cy="5296618"/>
          </a:xfrm>
        </p:spPr>
      </p:pic>
    </p:spTree>
    <p:extLst>
      <p:ext uri="{BB962C8B-B14F-4D97-AF65-F5344CB8AC3E}">
        <p14:creationId xmlns:p14="http://schemas.microsoft.com/office/powerpoint/2010/main" val="19020924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6528-22A1-4C09-1370-C5F354F2B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916A-5BB6-8137-0E82-073A3C71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9" y="122208"/>
            <a:ext cx="10196126" cy="1483714"/>
          </a:xfrm>
        </p:spPr>
        <p:txBody>
          <a:bodyPr vert="horz" lIns="91440" tIns="45720" rIns="91440" bIns="45720" rtlCol="0" anchor="t">
            <a:noAutofit/>
          </a:bodyPr>
          <a:lstStyle/>
          <a:p>
            <a:br>
              <a:rPr lang="en-US"/>
            </a:br>
            <a:r>
              <a:rPr lang="en-US" sz="2800" b="0">
                <a:ea typeface="+mj-lt"/>
                <a:cs typeface="+mj-lt"/>
              </a:rPr>
              <a:t>Data Scientists that live in the US earn more money than others that live in other countries.</a:t>
            </a:r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73CD-23DE-4DFC-9039-A0FC0B73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FD9C-D699-A84B-C26E-32AB4FAE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Content Placeholder 16" descr="A grid of white lines&#10;&#10;Description automatically generated">
            <a:extLst>
              <a:ext uri="{FF2B5EF4-FFF2-40B4-BE49-F238E27FC236}">
                <a16:creationId xmlns:a16="http://schemas.microsoft.com/office/drawing/2014/main" id="{72E3DC4D-6401-7D7E-6641-0C0E7F0BC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39" y="1608079"/>
            <a:ext cx="10193546" cy="5245933"/>
          </a:xfrm>
        </p:spPr>
      </p:pic>
    </p:spTree>
    <p:extLst>
      <p:ext uri="{BB962C8B-B14F-4D97-AF65-F5344CB8AC3E}">
        <p14:creationId xmlns:p14="http://schemas.microsoft.com/office/powerpoint/2010/main" val="21266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Investigating The Factors Influencing The Salaries of Data Scientists. </vt:lpstr>
      <vt:lpstr>Agenda</vt:lpstr>
      <vt:lpstr>Introduction</vt:lpstr>
      <vt:lpstr>Methods/Approaches</vt:lpstr>
      <vt:lpstr>Results: Data Engineer is the highest paid based on Salaries in USD. While Data Scientist and Data Analyst follow respectively</vt:lpstr>
      <vt:lpstr> Senior level or Expert in Data Science earns more money than other experience levels.</vt:lpstr>
      <vt:lpstr> Full-Time(FT) Data Scientist earns more money than other Employment Type.</vt:lpstr>
      <vt:lpstr> Data Scientists that get paid in USD earn more money than those that earn in other currencies.</vt:lpstr>
      <vt:lpstr> Data Scientists that live in the US earn more money than others that live in other countries.</vt:lpstr>
      <vt:lpstr> Data Scientists that work On-Site get paid more than those that work remotely.</vt:lpstr>
      <vt:lpstr> Companies located in the US pay more salaries to Data Scientists than other companies located elsewhere.</vt:lpstr>
      <vt:lpstr> Medium-sized companies pay more salaries to Data Scientists than both Large and Small-sized companies.</vt:lpstr>
      <vt:lpstr>  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</cp:revision>
  <dcterms:created xsi:type="dcterms:W3CDTF">2024-01-01T15:40:19Z</dcterms:created>
  <dcterms:modified xsi:type="dcterms:W3CDTF">2024-01-02T07:41:30Z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