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6" r:id="rId23"/>
    <p:sldId id="267" r:id="rId2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7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E95761-89FB-4E4D-8EFB-7D9ECE99E75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C9DE76-C8DF-450C-A27A-5DB0F093CAA5}">
      <dgm:prSet/>
      <dgm:spPr/>
      <dgm:t>
        <a:bodyPr/>
        <a:lstStyle/>
        <a:p>
          <a:r>
            <a:rPr lang="sk-SK" dirty="0" err="1"/>
            <a:t>Spark</a:t>
          </a:r>
          <a:endParaRPr lang="en-US" dirty="0"/>
        </a:p>
      </dgm:t>
    </dgm:pt>
    <dgm:pt modelId="{315CE0D9-7093-4264-B1E5-16E6FAEB005E}" type="parTrans" cxnId="{F5864301-5AC0-4362-8587-E49D4A71898E}">
      <dgm:prSet/>
      <dgm:spPr/>
      <dgm:t>
        <a:bodyPr/>
        <a:lstStyle/>
        <a:p>
          <a:endParaRPr lang="en-US"/>
        </a:p>
      </dgm:t>
    </dgm:pt>
    <dgm:pt modelId="{05AFC426-AC49-4EA7-9EC2-2E3EC2FC86FF}" type="sibTrans" cxnId="{F5864301-5AC0-4362-8587-E49D4A71898E}">
      <dgm:prSet/>
      <dgm:spPr/>
      <dgm:t>
        <a:bodyPr/>
        <a:lstStyle/>
        <a:p>
          <a:endParaRPr lang="en-US"/>
        </a:p>
      </dgm:t>
    </dgm:pt>
    <dgm:pt modelId="{E9C45424-A37B-4963-9428-49F9D4930E63}">
      <dgm:prSet/>
      <dgm:spPr/>
      <dgm:t>
        <a:bodyPr/>
        <a:lstStyle/>
        <a:p>
          <a:r>
            <a:rPr lang="sk-SK"/>
            <a:t>Kafka</a:t>
          </a:r>
          <a:endParaRPr lang="en-US"/>
        </a:p>
      </dgm:t>
    </dgm:pt>
    <dgm:pt modelId="{D6B55940-8F78-446A-ADBE-A2EE6F242F3B}" type="parTrans" cxnId="{0E92D77F-9F61-48C5-A65E-0B4207738E0F}">
      <dgm:prSet/>
      <dgm:spPr/>
      <dgm:t>
        <a:bodyPr/>
        <a:lstStyle/>
        <a:p>
          <a:endParaRPr lang="en-US"/>
        </a:p>
      </dgm:t>
    </dgm:pt>
    <dgm:pt modelId="{FEF1E693-1CBF-4908-8ACA-9B727AC94ED2}" type="sibTrans" cxnId="{0E92D77F-9F61-48C5-A65E-0B4207738E0F}">
      <dgm:prSet/>
      <dgm:spPr/>
      <dgm:t>
        <a:bodyPr/>
        <a:lstStyle/>
        <a:p>
          <a:endParaRPr lang="en-US"/>
        </a:p>
      </dgm:t>
    </dgm:pt>
    <dgm:pt modelId="{87FC4F20-ECAA-4C43-B486-7A148BAE6C0D}">
      <dgm:prSet/>
      <dgm:spPr/>
      <dgm:t>
        <a:bodyPr/>
        <a:lstStyle/>
        <a:p>
          <a:r>
            <a:rPr lang="sk-SK"/>
            <a:t>Cassandra</a:t>
          </a:r>
          <a:endParaRPr lang="en-US"/>
        </a:p>
      </dgm:t>
    </dgm:pt>
    <dgm:pt modelId="{723299B3-A46F-4315-B716-FF4D31AACCB5}" type="parTrans" cxnId="{AD7F2CB7-390F-4D2B-9B62-B4160A24F9FE}">
      <dgm:prSet/>
      <dgm:spPr/>
      <dgm:t>
        <a:bodyPr/>
        <a:lstStyle/>
        <a:p>
          <a:endParaRPr lang="en-US"/>
        </a:p>
      </dgm:t>
    </dgm:pt>
    <dgm:pt modelId="{CA812FDC-E804-4596-BE6D-AD6021656EFD}" type="sibTrans" cxnId="{AD7F2CB7-390F-4D2B-9B62-B4160A24F9FE}">
      <dgm:prSet/>
      <dgm:spPr/>
      <dgm:t>
        <a:bodyPr/>
        <a:lstStyle/>
        <a:p>
          <a:endParaRPr lang="en-US"/>
        </a:p>
      </dgm:t>
    </dgm:pt>
    <dgm:pt modelId="{B24A9FAE-3BDE-4EED-9721-AD2C8F046D52}">
      <dgm:prSet/>
      <dgm:spPr/>
      <dgm:t>
        <a:bodyPr/>
        <a:lstStyle/>
        <a:p>
          <a:r>
            <a:rPr lang="sk-SK" dirty="0"/>
            <a:t>MongoDB</a:t>
          </a:r>
          <a:endParaRPr lang="en-US" dirty="0"/>
        </a:p>
      </dgm:t>
    </dgm:pt>
    <dgm:pt modelId="{9DE67DCF-4575-4FB0-9B68-8281D178D6C6}" type="parTrans" cxnId="{9C164F72-8D97-456E-BD5B-4896CA506A9D}">
      <dgm:prSet/>
      <dgm:spPr/>
      <dgm:t>
        <a:bodyPr/>
        <a:lstStyle/>
        <a:p>
          <a:endParaRPr lang="en-US"/>
        </a:p>
      </dgm:t>
    </dgm:pt>
    <dgm:pt modelId="{858455C0-302A-46A8-B738-68F62BFCDB18}" type="sibTrans" cxnId="{9C164F72-8D97-456E-BD5B-4896CA506A9D}">
      <dgm:prSet/>
      <dgm:spPr/>
      <dgm:t>
        <a:bodyPr/>
        <a:lstStyle/>
        <a:p>
          <a:endParaRPr lang="en-US"/>
        </a:p>
      </dgm:t>
    </dgm:pt>
    <dgm:pt modelId="{01C46DEA-C992-45C8-AB95-5704DE83995C}">
      <dgm:prSet/>
      <dgm:spPr/>
      <dgm:t>
        <a:bodyPr/>
        <a:lstStyle/>
        <a:p>
          <a:r>
            <a:rPr lang="sk-SK" dirty="0"/>
            <a:t>Demo</a:t>
          </a:r>
          <a:endParaRPr lang="en-US" dirty="0"/>
        </a:p>
      </dgm:t>
    </dgm:pt>
    <dgm:pt modelId="{CDBBE470-6266-4A22-8AFC-D980B5EFDC39}" type="parTrans" cxnId="{CB40237F-1ED2-4C0E-A9E6-2FA6C8398F13}">
      <dgm:prSet/>
      <dgm:spPr/>
      <dgm:t>
        <a:bodyPr/>
        <a:lstStyle/>
        <a:p>
          <a:endParaRPr lang="sk-SK"/>
        </a:p>
      </dgm:t>
    </dgm:pt>
    <dgm:pt modelId="{5CD29304-09CC-4B94-A89B-3A5BB73C2718}" type="sibTrans" cxnId="{CB40237F-1ED2-4C0E-A9E6-2FA6C8398F13}">
      <dgm:prSet/>
      <dgm:spPr/>
      <dgm:t>
        <a:bodyPr/>
        <a:lstStyle/>
        <a:p>
          <a:endParaRPr lang="sk-SK"/>
        </a:p>
      </dgm:t>
    </dgm:pt>
    <dgm:pt modelId="{6BD8E216-1BFD-41A5-8EC9-4842B2BAE49D}" type="pres">
      <dgm:prSet presAssocID="{F2E95761-89FB-4E4D-8EFB-7D9ECE99E751}" presName="linear" presStyleCnt="0">
        <dgm:presLayoutVars>
          <dgm:dir/>
          <dgm:animLvl val="lvl"/>
          <dgm:resizeHandles val="exact"/>
        </dgm:presLayoutVars>
      </dgm:prSet>
      <dgm:spPr/>
    </dgm:pt>
    <dgm:pt modelId="{B6CE6B20-7581-4250-97A9-2C5AEA40A29F}" type="pres">
      <dgm:prSet presAssocID="{86C9DE76-C8DF-450C-A27A-5DB0F093CAA5}" presName="parentLin" presStyleCnt="0"/>
      <dgm:spPr/>
    </dgm:pt>
    <dgm:pt modelId="{A5462252-FCB6-424E-8245-630A483D3880}" type="pres">
      <dgm:prSet presAssocID="{86C9DE76-C8DF-450C-A27A-5DB0F093CAA5}" presName="parentLeftMargin" presStyleLbl="node1" presStyleIdx="0" presStyleCnt="5"/>
      <dgm:spPr/>
    </dgm:pt>
    <dgm:pt modelId="{257CBB79-F0CA-4989-8C5A-4CE39DEF4976}" type="pres">
      <dgm:prSet presAssocID="{86C9DE76-C8DF-450C-A27A-5DB0F093CAA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E7B9F37-03B4-4ABC-8159-D1C3D679085D}" type="pres">
      <dgm:prSet presAssocID="{86C9DE76-C8DF-450C-A27A-5DB0F093CAA5}" presName="negativeSpace" presStyleCnt="0"/>
      <dgm:spPr/>
    </dgm:pt>
    <dgm:pt modelId="{17691FF4-2649-48A2-888C-A71B9EE3ABBE}" type="pres">
      <dgm:prSet presAssocID="{86C9DE76-C8DF-450C-A27A-5DB0F093CAA5}" presName="childText" presStyleLbl="conFgAcc1" presStyleIdx="0" presStyleCnt="5">
        <dgm:presLayoutVars>
          <dgm:bulletEnabled val="1"/>
        </dgm:presLayoutVars>
      </dgm:prSet>
      <dgm:spPr/>
    </dgm:pt>
    <dgm:pt modelId="{16188DA1-A02A-47D3-B20D-0F6E49DCD2C3}" type="pres">
      <dgm:prSet presAssocID="{05AFC426-AC49-4EA7-9EC2-2E3EC2FC86FF}" presName="spaceBetweenRectangles" presStyleCnt="0"/>
      <dgm:spPr/>
    </dgm:pt>
    <dgm:pt modelId="{03F921AD-76E2-4837-BA5B-CE67C2429B77}" type="pres">
      <dgm:prSet presAssocID="{E9C45424-A37B-4963-9428-49F9D4930E63}" presName="parentLin" presStyleCnt="0"/>
      <dgm:spPr/>
    </dgm:pt>
    <dgm:pt modelId="{D37D742B-0293-4E45-A586-0BA6A897B6D3}" type="pres">
      <dgm:prSet presAssocID="{E9C45424-A37B-4963-9428-49F9D4930E63}" presName="parentLeftMargin" presStyleLbl="node1" presStyleIdx="0" presStyleCnt="5"/>
      <dgm:spPr/>
    </dgm:pt>
    <dgm:pt modelId="{BEED7EFF-F0B6-4927-9258-30585B1B2D0F}" type="pres">
      <dgm:prSet presAssocID="{E9C45424-A37B-4963-9428-49F9D4930E6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9EED0EF-4395-4E6F-9911-57857FC9AB96}" type="pres">
      <dgm:prSet presAssocID="{E9C45424-A37B-4963-9428-49F9D4930E63}" presName="negativeSpace" presStyleCnt="0"/>
      <dgm:spPr/>
    </dgm:pt>
    <dgm:pt modelId="{AECFF215-31AC-4855-A5B0-346FDA9833A9}" type="pres">
      <dgm:prSet presAssocID="{E9C45424-A37B-4963-9428-49F9D4930E63}" presName="childText" presStyleLbl="conFgAcc1" presStyleIdx="1" presStyleCnt="5">
        <dgm:presLayoutVars>
          <dgm:bulletEnabled val="1"/>
        </dgm:presLayoutVars>
      </dgm:prSet>
      <dgm:spPr/>
    </dgm:pt>
    <dgm:pt modelId="{2333C052-9EDF-45AF-86FC-29478EA770EA}" type="pres">
      <dgm:prSet presAssocID="{FEF1E693-1CBF-4908-8ACA-9B727AC94ED2}" presName="spaceBetweenRectangles" presStyleCnt="0"/>
      <dgm:spPr/>
    </dgm:pt>
    <dgm:pt modelId="{99464B40-83E8-4A34-90F7-AC71B73F727A}" type="pres">
      <dgm:prSet presAssocID="{87FC4F20-ECAA-4C43-B486-7A148BAE6C0D}" presName="parentLin" presStyleCnt="0"/>
      <dgm:spPr/>
    </dgm:pt>
    <dgm:pt modelId="{33EF5C68-9AC3-44FD-A05E-F60F5FE00A72}" type="pres">
      <dgm:prSet presAssocID="{87FC4F20-ECAA-4C43-B486-7A148BAE6C0D}" presName="parentLeftMargin" presStyleLbl="node1" presStyleIdx="1" presStyleCnt="5"/>
      <dgm:spPr/>
    </dgm:pt>
    <dgm:pt modelId="{DD5E5CA3-1C55-4186-961E-BD838FAD9CCA}" type="pres">
      <dgm:prSet presAssocID="{87FC4F20-ECAA-4C43-B486-7A148BAE6C0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EAE9D6A-2179-49FC-98D8-A66C07816EDF}" type="pres">
      <dgm:prSet presAssocID="{87FC4F20-ECAA-4C43-B486-7A148BAE6C0D}" presName="negativeSpace" presStyleCnt="0"/>
      <dgm:spPr/>
    </dgm:pt>
    <dgm:pt modelId="{07944015-3105-46F8-9DC9-4167DE977921}" type="pres">
      <dgm:prSet presAssocID="{87FC4F20-ECAA-4C43-B486-7A148BAE6C0D}" presName="childText" presStyleLbl="conFgAcc1" presStyleIdx="2" presStyleCnt="5">
        <dgm:presLayoutVars>
          <dgm:bulletEnabled val="1"/>
        </dgm:presLayoutVars>
      </dgm:prSet>
      <dgm:spPr/>
    </dgm:pt>
    <dgm:pt modelId="{A98BACAF-9709-433A-9D19-B5E4B06183C4}" type="pres">
      <dgm:prSet presAssocID="{CA812FDC-E804-4596-BE6D-AD6021656EFD}" presName="spaceBetweenRectangles" presStyleCnt="0"/>
      <dgm:spPr/>
    </dgm:pt>
    <dgm:pt modelId="{132C62E7-93A8-490F-A259-6DC882D2F375}" type="pres">
      <dgm:prSet presAssocID="{B24A9FAE-3BDE-4EED-9721-AD2C8F046D52}" presName="parentLin" presStyleCnt="0"/>
      <dgm:spPr/>
    </dgm:pt>
    <dgm:pt modelId="{CFC35E7D-DD80-40EC-9B3C-49F4736FD9A9}" type="pres">
      <dgm:prSet presAssocID="{B24A9FAE-3BDE-4EED-9721-AD2C8F046D52}" presName="parentLeftMargin" presStyleLbl="node1" presStyleIdx="2" presStyleCnt="5"/>
      <dgm:spPr/>
    </dgm:pt>
    <dgm:pt modelId="{03111620-8361-428B-BB68-8E7CFD6407A4}" type="pres">
      <dgm:prSet presAssocID="{B24A9FAE-3BDE-4EED-9721-AD2C8F046D5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A0AC54C-880F-4E62-8563-054C3E976E7E}" type="pres">
      <dgm:prSet presAssocID="{B24A9FAE-3BDE-4EED-9721-AD2C8F046D52}" presName="negativeSpace" presStyleCnt="0"/>
      <dgm:spPr/>
    </dgm:pt>
    <dgm:pt modelId="{B9B01545-50ED-4029-A2A0-E295E5257DD8}" type="pres">
      <dgm:prSet presAssocID="{B24A9FAE-3BDE-4EED-9721-AD2C8F046D52}" presName="childText" presStyleLbl="conFgAcc1" presStyleIdx="3" presStyleCnt="5">
        <dgm:presLayoutVars>
          <dgm:bulletEnabled val="1"/>
        </dgm:presLayoutVars>
      </dgm:prSet>
      <dgm:spPr/>
    </dgm:pt>
    <dgm:pt modelId="{32AD060A-249B-434B-8A86-F126F3B20AEA}" type="pres">
      <dgm:prSet presAssocID="{858455C0-302A-46A8-B738-68F62BFCDB18}" presName="spaceBetweenRectangles" presStyleCnt="0"/>
      <dgm:spPr/>
    </dgm:pt>
    <dgm:pt modelId="{4329C288-8A98-4D35-9707-309ADABE9106}" type="pres">
      <dgm:prSet presAssocID="{01C46DEA-C992-45C8-AB95-5704DE83995C}" presName="parentLin" presStyleCnt="0"/>
      <dgm:spPr/>
    </dgm:pt>
    <dgm:pt modelId="{2C78E1BD-AC19-4AC5-9A8A-5F4BF5B71AC8}" type="pres">
      <dgm:prSet presAssocID="{01C46DEA-C992-45C8-AB95-5704DE83995C}" presName="parentLeftMargin" presStyleLbl="node1" presStyleIdx="3" presStyleCnt="5"/>
      <dgm:spPr/>
    </dgm:pt>
    <dgm:pt modelId="{409EE193-7DF5-4508-BF7C-70F4980F6300}" type="pres">
      <dgm:prSet presAssocID="{01C46DEA-C992-45C8-AB95-5704DE83995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71F535E-6D60-4567-810B-31141101645D}" type="pres">
      <dgm:prSet presAssocID="{01C46DEA-C992-45C8-AB95-5704DE83995C}" presName="negativeSpace" presStyleCnt="0"/>
      <dgm:spPr/>
    </dgm:pt>
    <dgm:pt modelId="{E374E7EE-3C4A-4DA4-8B64-F7C5598F9560}" type="pres">
      <dgm:prSet presAssocID="{01C46DEA-C992-45C8-AB95-5704DE83995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5864301-5AC0-4362-8587-E49D4A71898E}" srcId="{F2E95761-89FB-4E4D-8EFB-7D9ECE99E751}" destId="{86C9DE76-C8DF-450C-A27A-5DB0F093CAA5}" srcOrd="0" destOrd="0" parTransId="{315CE0D9-7093-4264-B1E5-16E6FAEB005E}" sibTransId="{05AFC426-AC49-4EA7-9EC2-2E3EC2FC86FF}"/>
    <dgm:cxn modelId="{A0989323-0018-4B9F-A7E2-813C01BE2FF7}" type="presOf" srcId="{86C9DE76-C8DF-450C-A27A-5DB0F093CAA5}" destId="{A5462252-FCB6-424E-8245-630A483D3880}" srcOrd="0" destOrd="0" presId="urn:microsoft.com/office/officeart/2005/8/layout/list1"/>
    <dgm:cxn modelId="{C88C066B-D556-43D7-842F-B408C0A439F2}" type="presOf" srcId="{01C46DEA-C992-45C8-AB95-5704DE83995C}" destId="{2C78E1BD-AC19-4AC5-9A8A-5F4BF5B71AC8}" srcOrd="0" destOrd="0" presId="urn:microsoft.com/office/officeart/2005/8/layout/list1"/>
    <dgm:cxn modelId="{75F5B24F-EED2-4BF5-AF6A-1A1368FE0ECB}" type="presOf" srcId="{B24A9FAE-3BDE-4EED-9721-AD2C8F046D52}" destId="{03111620-8361-428B-BB68-8E7CFD6407A4}" srcOrd="1" destOrd="0" presId="urn:microsoft.com/office/officeart/2005/8/layout/list1"/>
    <dgm:cxn modelId="{26804A72-F03C-4808-9420-F674FEA2422C}" type="presOf" srcId="{87FC4F20-ECAA-4C43-B486-7A148BAE6C0D}" destId="{DD5E5CA3-1C55-4186-961E-BD838FAD9CCA}" srcOrd="1" destOrd="0" presId="urn:microsoft.com/office/officeart/2005/8/layout/list1"/>
    <dgm:cxn modelId="{9C164F72-8D97-456E-BD5B-4896CA506A9D}" srcId="{F2E95761-89FB-4E4D-8EFB-7D9ECE99E751}" destId="{B24A9FAE-3BDE-4EED-9721-AD2C8F046D52}" srcOrd="3" destOrd="0" parTransId="{9DE67DCF-4575-4FB0-9B68-8281D178D6C6}" sibTransId="{858455C0-302A-46A8-B738-68F62BFCDB18}"/>
    <dgm:cxn modelId="{CB40237F-1ED2-4C0E-A9E6-2FA6C8398F13}" srcId="{F2E95761-89FB-4E4D-8EFB-7D9ECE99E751}" destId="{01C46DEA-C992-45C8-AB95-5704DE83995C}" srcOrd="4" destOrd="0" parTransId="{CDBBE470-6266-4A22-8AFC-D980B5EFDC39}" sibTransId="{5CD29304-09CC-4B94-A89B-3A5BB73C2718}"/>
    <dgm:cxn modelId="{0E92D77F-9F61-48C5-A65E-0B4207738E0F}" srcId="{F2E95761-89FB-4E4D-8EFB-7D9ECE99E751}" destId="{E9C45424-A37B-4963-9428-49F9D4930E63}" srcOrd="1" destOrd="0" parTransId="{D6B55940-8F78-446A-ADBE-A2EE6F242F3B}" sibTransId="{FEF1E693-1CBF-4908-8ACA-9B727AC94ED2}"/>
    <dgm:cxn modelId="{89FB1A84-1BDC-4EE0-92D6-663AACD04969}" type="presOf" srcId="{F2E95761-89FB-4E4D-8EFB-7D9ECE99E751}" destId="{6BD8E216-1BFD-41A5-8EC9-4842B2BAE49D}" srcOrd="0" destOrd="0" presId="urn:microsoft.com/office/officeart/2005/8/layout/list1"/>
    <dgm:cxn modelId="{D5D74899-A691-4EEF-A6E8-D71167D2297D}" type="presOf" srcId="{B24A9FAE-3BDE-4EED-9721-AD2C8F046D52}" destId="{CFC35E7D-DD80-40EC-9B3C-49F4736FD9A9}" srcOrd="0" destOrd="0" presId="urn:microsoft.com/office/officeart/2005/8/layout/list1"/>
    <dgm:cxn modelId="{03A839A8-C7A5-4452-9F70-C5E581DDD2FD}" type="presOf" srcId="{E9C45424-A37B-4963-9428-49F9D4930E63}" destId="{BEED7EFF-F0B6-4927-9258-30585B1B2D0F}" srcOrd="1" destOrd="0" presId="urn:microsoft.com/office/officeart/2005/8/layout/list1"/>
    <dgm:cxn modelId="{AD7F2CB7-390F-4D2B-9B62-B4160A24F9FE}" srcId="{F2E95761-89FB-4E4D-8EFB-7D9ECE99E751}" destId="{87FC4F20-ECAA-4C43-B486-7A148BAE6C0D}" srcOrd="2" destOrd="0" parTransId="{723299B3-A46F-4315-B716-FF4D31AACCB5}" sibTransId="{CA812FDC-E804-4596-BE6D-AD6021656EFD}"/>
    <dgm:cxn modelId="{CE77D1BB-0CEF-4954-980D-385317A43B6D}" type="presOf" srcId="{87FC4F20-ECAA-4C43-B486-7A148BAE6C0D}" destId="{33EF5C68-9AC3-44FD-A05E-F60F5FE00A72}" srcOrd="0" destOrd="0" presId="urn:microsoft.com/office/officeart/2005/8/layout/list1"/>
    <dgm:cxn modelId="{D09CA2DD-97E5-4AD4-BA08-88FEA36D9D5E}" type="presOf" srcId="{E9C45424-A37B-4963-9428-49F9D4930E63}" destId="{D37D742B-0293-4E45-A586-0BA6A897B6D3}" srcOrd="0" destOrd="0" presId="urn:microsoft.com/office/officeart/2005/8/layout/list1"/>
    <dgm:cxn modelId="{A985CAFE-F896-41CD-97FD-B1F2E59D6A30}" type="presOf" srcId="{01C46DEA-C992-45C8-AB95-5704DE83995C}" destId="{409EE193-7DF5-4508-BF7C-70F4980F6300}" srcOrd="1" destOrd="0" presId="urn:microsoft.com/office/officeart/2005/8/layout/list1"/>
    <dgm:cxn modelId="{62C0F5FE-D52A-49EA-9A48-7F2EDAE404DE}" type="presOf" srcId="{86C9DE76-C8DF-450C-A27A-5DB0F093CAA5}" destId="{257CBB79-F0CA-4989-8C5A-4CE39DEF4976}" srcOrd="1" destOrd="0" presId="urn:microsoft.com/office/officeart/2005/8/layout/list1"/>
    <dgm:cxn modelId="{E2136359-1543-4C72-B052-140EE5C80578}" type="presParOf" srcId="{6BD8E216-1BFD-41A5-8EC9-4842B2BAE49D}" destId="{B6CE6B20-7581-4250-97A9-2C5AEA40A29F}" srcOrd="0" destOrd="0" presId="urn:microsoft.com/office/officeart/2005/8/layout/list1"/>
    <dgm:cxn modelId="{660B5492-6B46-4344-9CA3-38041BC37129}" type="presParOf" srcId="{B6CE6B20-7581-4250-97A9-2C5AEA40A29F}" destId="{A5462252-FCB6-424E-8245-630A483D3880}" srcOrd="0" destOrd="0" presId="urn:microsoft.com/office/officeart/2005/8/layout/list1"/>
    <dgm:cxn modelId="{62041A74-4977-49FB-8C7E-B163EFE8FF18}" type="presParOf" srcId="{B6CE6B20-7581-4250-97A9-2C5AEA40A29F}" destId="{257CBB79-F0CA-4989-8C5A-4CE39DEF4976}" srcOrd="1" destOrd="0" presId="urn:microsoft.com/office/officeart/2005/8/layout/list1"/>
    <dgm:cxn modelId="{9D0C621C-24E1-4B88-AA6E-55360FFC0EFC}" type="presParOf" srcId="{6BD8E216-1BFD-41A5-8EC9-4842B2BAE49D}" destId="{DE7B9F37-03B4-4ABC-8159-D1C3D679085D}" srcOrd="1" destOrd="0" presId="urn:microsoft.com/office/officeart/2005/8/layout/list1"/>
    <dgm:cxn modelId="{F9CD884D-F9F1-46A1-902A-35B323CDA005}" type="presParOf" srcId="{6BD8E216-1BFD-41A5-8EC9-4842B2BAE49D}" destId="{17691FF4-2649-48A2-888C-A71B9EE3ABBE}" srcOrd="2" destOrd="0" presId="urn:microsoft.com/office/officeart/2005/8/layout/list1"/>
    <dgm:cxn modelId="{F99F009F-8901-4AAC-AE70-8D92F2491830}" type="presParOf" srcId="{6BD8E216-1BFD-41A5-8EC9-4842B2BAE49D}" destId="{16188DA1-A02A-47D3-B20D-0F6E49DCD2C3}" srcOrd="3" destOrd="0" presId="urn:microsoft.com/office/officeart/2005/8/layout/list1"/>
    <dgm:cxn modelId="{82C5D1E9-BF80-44D4-8299-097CAB416DB4}" type="presParOf" srcId="{6BD8E216-1BFD-41A5-8EC9-4842B2BAE49D}" destId="{03F921AD-76E2-4837-BA5B-CE67C2429B77}" srcOrd="4" destOrd="0" presId="urn:microsoft.com/office/officeart/2005/8/layout/list1"/>
    <dgm:cxn modelId="{42699EAC-A2DA-4160-9491-7EC5B3EC194F}" type="presParOf" srcId="{03F921AD-76E2-4837-BA5B-CE67C2429B77}" destId="{D37D742B-0293-4E45-A586-0BA6A897B6D3}" srcOrd="0" destOrd="0" presId="urn:microsoft.com/office/officeart/2005/8/layout/list1"/>
    <dgm:cxn modelId="{7A21847B-26D2-4732-8CDE-88E35D2CEF21}" type="presParOf" srcId="{03F921AD-76E2-4837-BA5B-CE67C2429B77}" destId="{BEED7EFF-F0B6-4927-9258-30585B1B2D0F}" srcOrd="1" destOrd="0" presId="urn:microsoft.com/office/officeart/2005/8/layout/list1"/>
    <dgm:cxn modelId="{67813773-CC4E-4633-853B-A1864C687267}" type="presParOf" srcId="{6BD8E216-1BFD-41A5-8EC9-4842B2BAE49D}" destId="{A9EED0EF-4395-4E6F-9911-57857FC9AB96}" srcOrd="5" destOrd="0" presId="urn:microsoft.com/office/officeart/2005/8/layout/list1"/>
    <dgm:cxn modelId="{AE98450D-B5E9-4D79-88B7-7CBDBDF19AF6}" type="presParOf" srcId="{6BD8E216-1BFD-41A5-8EC9-4842B2BAE49D}" destId="{AECFF215-31AC-4855-A5B0-346FDA9833A9}" srcOrd="6" destOrd="0" presId="urn:microsoft.com/office/officeart/2005/8/layout/list1"/>
    <dgm:cxn modelId="{49585535-E0DA-4C79-A6F5-3077D97A038F}" type="presParOf" srcId="{6BD8E216-1BFD-41A5-8EC9-4842B2BAE49D}" destId="{2333C052-9EDF-45AF-86FC-29478EA770EA}" srcOrd="7" destOrd="0" presId="urn:microsoft.com/office/officeart/2005/8/layout/list1"/>
    <dgm:cxn modelId="{D308EBC3-994C-475A-A97E-BC7A0FC01019}" type="presParOf" srcId="{6BD8E216-1BFD-41A5-8EC9-4842B2BAE49D}" destId="{99464B40-83E8-4A34-90F7-AC71B73F727A}" srcOrd="8" destOrd="0" presId="urn:microsoft.com/office/officeart/2005/8/layout/list1"/>
    <dgm:cxn modelId="{F62F51CB-8665-4F0D-8EA1-E43C19B5681F}" type="presParOf" srcId="{99464B40-83E8-4A34-90F7-AC71B73F727A}" destId="{33EF5C68-9AC3-44FD-A05E-F60F5FE00A72}" srcOrd="0" destOrd="0" presId="urn:microsoft.com/office/officeart/2005/8/layout/list1"/>
    <dgm:cxn modelId="{E52FB984-E369-4421-99E8-470627FC0852}" type="presParOf" srcId="{99464B40-83E8-4A34-90F7-AC71B73F727A}" destId="{DD5E5CA3-1C55-4186-961E-BD838FAD9CCA}" srcOrd="1" destOrd="0" presId="urn:microsoft.com/office/officeart/2005/8/layout/list1"/>
    <dgm:cxn modelId="{5F6C2CC9-BA9F-4E00-BFE9-CC02BFF1940F}" type="presParOf" srcId="{6BD8E216-1BFD-41A5-8EC9-4842B2BAE49D}" destId="{1EAE9D6A-2179-49FC-98D8-A66C07816EDF}" srcOrd="9" destOrd="0" presId="urn:microsoft.com/office/officeart/2005/8/layout/list1"/>
    <dgm:cxn modelId="{05B612E2-889C-4A8E-BC4A-5CB978C27B37}" type="presParOf" srcId="{6BD8E216-1BFD-41A5-8EC9-4842B2BAE49D}" destId="{07944015-3105-46F8-9DC9-4167DE977921}" srcOrd="10" destOrd="0" presId="urn:microsoft.com/office/officeart/2005/8/layout/list1"/>
    <dgm:cxn modelId="{B82E1686-49F6-44FB-9055-68AE2BDBC327}" type="presParOf" srcId="{6BD8E216-1BFD-41A5-8EC9-4842B2BAE49D}" destId="{A98BACAF-9709-433A-9D19-B5E4B06183C4}" srcOrd="11" destOrd="0" presId="urn:microsoft.com/office/officeart/2005/8/layout/list1"/>
    <dgm:cxn modelId="{C0384230-B5B3-43C2-9490-C6F68F89CDED}" type="presParOf" srcId="{6BD8E216-1BFD-41A5-8EC9-4842B2BAE49D}" destId="{132C62E7-93A8-490F-A259-6DC882D2F375}" srcOrd="12" destOrd="0" presId="urn:microsoft.com/office/officeart/2005/8/layout/list1"/>
    <dgm:cxn modelId="{A0B35A52-2151-4D4F-97E3-01D6DE9174CD}" type="presParOf" srcId="{132C62E7-93A8-490F-A259-6DC882D2F375}" destId="{CFC35E7D-DD80-40EC-9B3C-49F4736FD9A9}" srcOrd="0" destOrd="0" presId="urn:microsoft.com/office/officeart/2005/8/layout/list1"/>
    <dgm:cxn modelId="{64F0BF17-6122-46B3-BF0F-5193E09B5556}" type="presParOf" srcId="{132C62E7-93A8-490F-A259-6DC882D2F375}" destId="{03111620-8361-428B-BB68-8E7CFD6407A4}" srcOrd="1" destOrd="0" presId="urn:microsoft.com/office/officeart/2005/8/layout/list1"/>
    <dgm:cxn modelId="{60D601FE-5F4F-42D0-83F9-4E86F1D6F549}" type="presParOf" srcId="{6BD8E216-1BFD-41A5-8EC9-4842B2BAE49D}" destId="{3A0AC54C-880F-4E62-8563-054C3E976E7E}" srcOrd="13" destOrd="0" presId="urn:microsoft.com/office/officeart/2005/8/layout/list1"/>
    <dgm:cxn modelId="{EA708291-70D1-4180-A8DD-5422B5D50F77}" type="presParOf" srcId="{6BD8E216-1BFD-41A5-8EC9-4842B2BAE49D}" destId="{B9B01545-50ED-4029-A2A0-E295E5257DD8}" srcOrd="14" destOrd="0" presId="urn:microsoft.com/office/officeart/2005/8/layout/list1"/>
    <dgm:cxn modelId="{7ACB9514-34E7-45B8-9BA3-DB0207B85DDE}" type="presParOf" srcId="{6BD8E216-1BFD-41A5-8EC9-4842B2BAE49D}" destId="{32AD060A-249B-434B-8A86-F126F3B20AEA}" srcOrd="15" destOrd="0" presId="urn:microsoft.com/office/officeart/2005/8/layout/list1"/>
    <dgm:cxn modelId="{621DCE28-AA9A-41EC-B35C-A859A501C618}" type="presParOf" srcId="{6BD8E216-1BFD-41A5-8EC9-4842B2BAE49D}" destId="{4329C288-8A98-4D35-9707-309ADABE9106}" srcOrd="16" destOrd="0" presId="urn:microsoft.com/office/officeart/2005/8/layout/list1"/>
    <dgm:cxn modelId="{27C4B5D1-45BA-4FFA-9DF7-FC5A055B342B}" type="presParOf" srcId="{4329C288-8A98-4D35-9707-309ADABE9106}" destId="{2C78E1BD-AC19-4AC5-9A8A-5F4BF5B71AC8}" srcOrd="0" destOrd="0" presId="urn:microsoft.com/office/officeart/2005/8/layout/list1"/>
    <dgm:cxn modelId="{71CFEA67-0BB7-4A68-8EC8-AAA94F8081CF}" type="presParOf" srcId="{4329C288-8A98-4D35-9707-309ADABE9106}" destId="{409EE193-7DF5-4508-BF7C-70F4980F6300}" srcOrd="1" destOrd="0" presId="urn:microsoft.com/office/officeart/2005/8/layout/list1"/>
    <dgm:cxn modelId="{F76B300E-C847-4AB4-AE9D-C9976ABC9B36}" type="presParOf" srcId="{6BD8E216-1BFD-41A5-8EC9-4842B2BAE49D}" destId="{E71F535E-6D60-4567-810B-31141101645D}" srcOrd="17" destOrd="0" presId="urn:microsoft.com/office/officeart/2005/8/layout/list1"/>
    <dgm:cxn modelId="{79DF3307-456B-45BC-9BC1-59C4ECD5EEBB}" type="presParOf" srcId="{6BD8E216-1BFD-41A5-8EC9-4842B2BAE49D}" destId="{E374E7EE-3C4A-4DA4-8B64-F7C5598F956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91FF4-2649-48A2-888C-A71B9EE3ABBE}">
      <dsp:nvSpPr>
        <dsp:cNvPr id="0" name=""/>
        <dsp:cNvSpPr/>
      </dsp:nvSpPr>
      <dsp:spPr>
        <a:xfrm>
          <a:off x="0" y="35280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CBB79-F0CA-4989-8C5A-4CE39DEF4976}">
      <dsp:nvSpPr>
        <dsp:cNvPr id="0" name=""/>
        <dsp:cNvSpPr/>
      </dsp:nvSpPr>
      <dsp:spPr>
        <a:xfrm>
          <a:off x="525780" y="7236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 dirty="0" err="1"/>
            <a:t>Spark</a:t>
          </a:r>
          <a:endParaRPr lang="en-US" sz="1900" kern="1200" dirty="0"/>
        </a:p>
      </dsp:txBody>
      <dsp:txXfrm>
        <a:off x="553160" y="99749"/>
        <a:ext cx="7306160" cy="506120"/>
      </dsp:txXfrm>
    </dsp:sp>
    <dsp:sp modelId="{AECFF215-31AC-4855-A5B0-346FDA9833A9}">
      <dsp:nvSpPr>
        <dsp:cNvPr id="0" name=""/>
        <dsp:cNvSpPr/>
      </dsp:nvSpPr>
      <dsp:spPr>
        <a:xfrm>
          <a:off x="0" y="121464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D7EFF-F0B6-4927-9258-30585B1B2D0F}">
      <dsp:nvSpPr>
        <dsp:cNvPr id="0" name=""/>
        <dsp:cNvSpPr/>
      </dsp:nvSpPr>
      <dsp:spPr>
        <a:xfrm>
          <a:off x="525780" y="93420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/>
            <a:t>Kafka</a:t>
          </a:r>
          <a:endParaRPr lang="en-US" sz="1900" kern="1200"/>
        </a:p>
      </dsp:txBody>
      <dsp:txXfrm>
        <a:off x="553160" y="961589"/>
        <a:ext cx="7306160" cy="506120"/>
      </dsp:txXfrm>
    </dsp:sp>
    <dsp:sp modelId="{07944015-3105-46F8-9DC9-4167DE977921}">
      <dsp:nvSpPr>
        <dsp:cNvPr id="0" name=""/>
        <dsp:cNvSpPr/>
      </dsp:nvSpPr>
      <dsp:spPr>
        <a:xfrm>
          <a:off x="0" y="207648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E5CA3-1C55-4186-961E-BD838FAD9CCA}">
      <dsp:nvSpPr>
        <dsp:cNvPr id="0" name=""/>
        <dsp:cNvSpPr/>
      </dsp:nvSpPr>
      <dsp:spPr>
        <a:xfrm>
          <a:off x="525780" y="179604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/>
            <a:t>Cassandra</a:t>
          </a:r>
          <a:endParaRPr lang="en-US" sz="1900" kern="1200"/>
        </a:p>
      </dsp:txBody>
      <dsp:txXfrm>
        <a:off x="553160" y="1823429"/>
        <a:ext cx="7306160" cy="506120"/>
      </dsp:txXfrm>
    </dsp:sp>
    <dsp:sp modelId="{B9B01545-50ED-4029-A2A0-E295E5257DD8}">
      <dsp:nvSpPr>
        <dsp:cNvPr id="0" name=""/>
        <dsp:cNvSpPr/>
      </dsp:nvSpPr>
      <dsp:spPr>
        <a:xfrm>
          <a:off x="0" y="293832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11620-8361-428B-BB68-8E7CFD6407A4}">
      <dsp:nvSpPr>
        <dsp:cNvPr id="0" name=""/>
        <dsp:cNvSpPr/>
      </dsp:nvSpPr>
      <dsp:spPr>
        <a:xfrm>
          <a:off x="525780" y="265788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 dirty="0"/>
            <a:t>MongoDB</a:t>
          </a:r>
          <a:endParaRPr lang="en-US" sz="1900" kern="1200" dirty="0"/>
        </a:p>
      </dsp:txBody>
      <dsp:txXfrm>
        <a:off x="553160" y="2685269"/>
        <a:ext cx="7306160" cy="506120"/>
      </dsp:txXfrm>
    </dsp:sp>
    <dsp:sp modelId="{E374E7EE-3C4A-4DA4-8B64-F7C5598F9560}">
      <dsp:nvSpPr>
        <dsp:cNvPr id="0" name=""/>
        <dsp:cNvSpPr/>
      </dsp:nvSpPr>
      <dsp:spPr>
        <a:xfrm>
          <a:off x="0" y="380016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EE193-7DF5-4508-BF7C-70F4980F6300}">
      <dsp:nvSpPr>
        <dsp:cNvPr id="0" name=""/>
        <dsp:cNvSpPr/>
      </dsp:nvSpPr>
      <dsp:spPr>
        <a:xfrm>
          <a:off x="525780" y="3519729"/>
          <a:ext cx="73609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 dirty="0"/>
            <a:t>Demo</a:t>
          </a:r>
          <a:endParaRPr lang="en-US" sz="1900" kern="1200" dirty="0"/>
        </a:p>
      </dsp:txBody>
      <dsp:txXfrm>
        <a:off x="553160" y="3547109"/>
        <a:ext cx="730616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CF613-7C0D-46CD-8BA0-28F37A455407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0AE63-FE82-4B1A-9C81-633EEC1848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040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110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3172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2073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5044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0AE63-FE82-4B1A-9C81-633EEC18489A}" type="slidenum">
              <a:rPr kumimoji="0" lang="sk-S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822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0AE63-FE82-4B1A-9C81-633EEC18489A}" type="slidenum">
              <a:rPr kumimoji="0" lang="sk-S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0AE63-FE82-4B1A-9C81-633EEC18489A}" type="slidenum">
              <a:rPr kumimoji="0" lang="sk-S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273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0AE63-FE82-4B1A-9C81-633EEC18489A}" type="slidenum">
              <a:rPr kumimoji="0" lang="sk-S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802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0AE63-FE82-4B1A-9C81-633EEC18489A}" type="slidenum">
              <a:rPr kumimoji="0" lang="sk-S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168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0AE63-FE82-4B1A-9C81-633EEC18489A}" type="slidenum">
              <a:rPr kumimoji="0" lang="sk-S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572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0AE63-FE82-4B1A-9C81-633EEC18489A}" type="slidenum">
              <a:rPr kumimoji="0" lang="sk-S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785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9799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0AE63-FE82-4B1A-9C81-633EEC18489A}" type="slidenum">
              <a:rPr kumimoji="0" lang="sk-S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38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20AE63-FE82-4B1A-9C81-633EEC18489A}" type="slidenum">
              <a:rPr kumimoji="0" lang="sk-S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sk-S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701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214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9312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5526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386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0550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0776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9923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9590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0AE63-FE82-4B1A-9C81-633EEC18489A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181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2DF2-C1B3-4E97-D7A2-53D2112EF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83BF4-D4DC-9769-96B7-475CDB03C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D74C0-91CB-5CEE-BE74-C002E95F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E6E-69DA-4D7A-A36C-EA67DB5A371B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48CB2-313E-EC07-97B1-BBDB89A1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64C13-D3F2-4CD3-5B45-4254F55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9B7-2208-44C7-BA39-ED7C11DDC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449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B4BE-C8FA-E1D3-E04A-98E220FC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88E12-AF2D-9B49-03A1-C3FE3FFC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5C5DA-71E5-B6A1-F61E-C11AB5F3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E6E-69DA-4D7A-A36C-EA67DB5A371B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565DF-6809-6F91-AC7A-4B35BDB8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1BC70-65E8-DAB8-EECC-3708F017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9B7-2208-44C7-BA39-ED7C11DDC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416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EC514-ED35-A12C-E8F0-5AEFE0F56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3D75F-4FCA-A963-320B-854487649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5C423-A66A-6BBF-BAF2-4B952433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E6E-69DA-4D7A-A36C-EA67DB5A371B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17205-8496-94D0-3EAD-B383D1DF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5C95-7E23-5D78-6CEE-4B00C46A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9B7-2208-44C7-BA39-ED7C11DDC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180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4727-345A-4D9E-3E74-7FEB3581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B7BC7-FF2F-C559-3395-A2BABC430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560A8-F6E3-0BCB-437B-6111A0CF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E6E-69DA-4D7A-A36C-EA67DB5A371B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BF78-9757-2E24-4D0F-8C1F0A0C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D2C6A-2198-AD75-26D8-C8DD64B4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9B7-2208-44C7-BA39-ED7C11DDC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13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206B-3A02-E7D0-AADE-4CC82F2D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B3EFD-F456-804E-BCA9-BC579F9C8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5D0D-EAFC-9F72-1ED0-2CAE522B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E6E-69DA-4D7A-A36C-EA67DB5A371B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6FC26-DAB3-A442-ECAB-9FBB70C3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0C372-9995-FF18-6419-4DC9E2F9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9B7-2208-44C7-BA39-ED7C11DDC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22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F8BF-B19E-3A9A-FD24-EB73438F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CB9DC-CC0B-AFDB-9CE7-DD107250B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B9A7F-D3BD-4851-7F4D-ABE1DC16A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FDF21-FC89-1448-C4E6-A1FC10EE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E6E-69DA-4D7A-A36C-EA67DB5A371B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32D81-8708-B92B-6954-A937934C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6F85D-90E0-BD61-C516-F67CE283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9B7-2208-44C7-BA39-ED7C11DDC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730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2782-D5BF-625E-775D-25BA54C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B1456-975C-223F-51F7-7FEA6937C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939AA-2341-80F1-71AE-E0E52DA3D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08569-0E33-DD00-D8FA-4CAE67C76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ED644-811E-9004-6F22-B096D8FFA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DB675-31EC-F9A5-C53A-3B83CE8D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E6E-69DA-4D7A-A36C-EA67DB5A371B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A4215-DADF-2C0C-6878-EA60FE85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B06A5-2871-A8B3-A9D2-9663BA08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9B7-2208-44C7-BA39-ED7C11DDC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591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FE76-B7A2-1F26-3FB0-4D5C6ECC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CBF50-5C78-CEA3-1D3A-8249D2BA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E6E-69DA-4D7A-A36C-EA67DB5A371B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45EA7-23D1-81FD-21AE-D5E2336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1FDA9-E61E-C182-2D27-9925CA3E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9B7-2208-44C7-BA39-ED7C11DDC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584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68754-FC63-D83A-9BA6-CDCF6036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E6E-69DA-4D7A-A36C-EA67DB5A371B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0ED3D-419A-B01F-60D0-91A6D880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C603D-A17D-ACF1-3071-A99691EC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9B7-2208-44C7-BA39-ED7C11DDC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695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FD46-FD2F-63E8-D8BA-A5F871C8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38CE3-D0DF-FE49-77BF-D49CA5744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B4B26-68FC-EA9F-258E-FA9CF5CDE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A2138-FAB9-12C9-6379-2674CB18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E6E-69DA-4D7A-A36C-EA67DB5A371B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1C2AC-AB57-197F-EBAE-6609A8A5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9C49E-AC86-96A9-C7C5-6040B85E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9B7-2208-44C7-BA39-ED7C11DDC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824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C7D0-E089-7978-F67E-36547D4A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47C9A-A553-F006-F5A9-3FE1DD6AC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63E42-9060-1B36-73A8-0344BC126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A83E4-4405-AC41-43D6-5F111C2F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E6E-69DA-4D7A-A36C-EA67DB5A371B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58469-4EA0-4334-F5C4-CFFBE861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7CD8C-D5FD-3FD0-0536-23CE7871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9B7-2208-44C7-BA39-ED7C11DDC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782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6C410-BB9B-6DBC-D2A7-B83F0C95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A1A07-DA0D-7D32-C1F4-5FC7C4B5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F44F-427F-5024-0580-7B9AAE630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D6E6E-69DA-4D7A-A36C-EA67DB5A371B}" type="datetimeFigureOut">
              <a:rPr lang="sk-SK" smtClean="0"/>
              <a:t>12. 12. 2022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FB7EB-DEED-3BE6-C5F8-FBA2D0630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2BA9-54B6-BC0F-9BD8-9E1F61AAC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99B7-2208-44C7-BA39-ED7C11DDCB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59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008973-65FB-40C1-893A-A58712593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B4D3D-4A16-B464-35A9-C185AD575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999067"/>
            <a:ext cx="6465757" cy="4856480"/>
          </a:xfrm>
        </p:spPr>
        <p:txBody>
          <a:bodyPr anchor="ctr">
            <a:normAutofit/>
          </a:bodyPr>
          <a:lstStyle/>
          <a:p>
            <a:pPr algn="l"/>
            <a:r>
              <a:rPr lang="en-US" sz="6600"/>
              <a:t>Spark, Kafka, Cassandra, MongoDB</a:t>
            </a:r>
            <a:endParaRPr lang="sk-SK" sz="6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58829B-C7EF-4D51-94DF-A8B1A80C2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0605" y="1"/>
            <a:ext cx="268139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0A6D10-3F68-4EAB-9085-93C36B5FC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4507" y="767714"/>
            <a:ext cx="3860055" cy="5322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5994A-545F-6CE8-74E7-06484D525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0073" y="1002453"/>
            <a:ext cx="3392353" cy="485648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Jakub </a:t>
            </a:r>
            <a:r>
              <a:rPr lang="en-US" sz="2800" dirty="0" err="1">
                <a:solidFill>
                  <a:srgbClr val="FFFFFF"/>
                </a:solidFill>
              </a:rPr>
              <a:t>Kup</a:t>
            </a:r>
            <a:r>
              <a:rPr lang="sk-SK" sz="2800" dirty="0" err="1">
                <a:solidFill>
                  <a:srgbClr val="FFFFFF"/>
                </a:solidFill>
              </a:rPr>
              <a:t>kovič</a:t>
            </a:r>
            <a:r>
              <a:rPr lang="sk-SK" sz="2800" dirty="0">
                <a:solidFill>
                  <a:srgbClr val="FFFFFF"/>
                </a:solidFill>
              </a:rPr>
              <a:t> </a:t>
            </a:r>
          </a:p>
          <a:p>
            <a:r>
              <a:rPr lang="sk-SK" sz="2800" dirty="0">
                <a:solidFill>
                  <a:srgbClr val="FFFFFF"/>
                </a:solidFill>
              </a:rPr>
              <a:t>Jakub </a:t>
            </a:r>
            <a:r>
              <a:rPr lang="sk-SK" sz="2800" dirty="0" err="1">
                <a:solidFill>
                  <a:srgbClr val="FFFFFF"/>
                </a:solidFill>
              </a:rPr>
              <a:t>Lengvarský</a:t>
            </a:r>
            <a:r>
              <a:rPr lang="sk-SK" sz="2800" dirty="0">
                <a:solidFill>
                  <a:srgbClr val="FFFFFF"/>
                </a:solidFill>
              </a:rPr>
              <a:t> Peter </a:t>
            </a:r>
            <a:r>
              <a:rPr lang="sk-SK" sz="2800" dirty="0" err="1">
                <a:solidFill>
                  <a:srgbClr val="FFFFFF"/>
                </a:solidFill>
              </a:rPr>
              <a:t>Abel</a:t>
            </a:r>
            <a:endParaRPr lang="sk-SK" sz="2800" dirty="0">
              <a:solidFill>
                <a:srgbClr val="FFFFFF"/>
              </a:solidFill>
            </a:endParaRPr>
          </a:p>
          <a:p>
            <a:r>
              <a:rPr lang="sk-SK" sz="2800" dirty="0">
                <a:solidFill>
                  <a:srgbClr val="FFFFFF"/>
                </a:solidFill>
              </a:rPr>
              <a:t>Daniel Janči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8C6B01-5C30-47AE-94D3-B54B34D68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761488"/>
            <a:ext cx="242107" cy="1340860"/>
            <a:chOff x="56167" y="2761488"/>
            <a:chExt cx="242107" cy="13408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8C957847-7C0E-48CD-A0C7-E8F76FCB0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750A171B-FE02-4328-8218-84B8A73D2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D250ED76-8AAB-4BA3-8FB9-7D9DAD1EF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90E9A077-3D43-42CE-A80F-4D77A9640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13B87A5D-9EA1-4543-A4CB-0E744C224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95211382-25DA-4D78-8A2A-65BF812E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DB854E96-4BF7-41B7-98ED-218896E4B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37D8D120-EF4A-4300-A248-1F0A6EF04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AC2782E1-E97A-4860-805A-381C628EF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DA923931-3C79-451C-B0DD-D8C5C9B12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96552411-1484-4559-9B19-D82BA727F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96625486-87AB-40D0-B29C-F061F36B0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5CF69521-6B14-449B-AFAD-5246F7BBF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CCB1E40-AD9F-4FDE-9794-BA67A8F09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072A675B-C9E6-4B87-B488-FB7450C0A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07438C80-8A3A-4E13-838D-B676C615B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03A1462E-5653-41AA-9086-553DD10C1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C5D0C27E-61AE-48DC-95B4-5FEBCE413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AE1C1E45-C712-4F12-B421-9DBD634F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6537F337-22CC-46D3-8A70-335E1E44E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497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00801-DBA7-5682-D762-E45CC012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>
                <a:solidFill>
                  <a:srgbClr val="FFFFFF"/>
                </a:solidFill>
              </a:rPr>
              <a:t>Apache Cassandra	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81B7-04CE-45A9-EE60-59FA29BF1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002191" cy="4543599"/>
          </a:xfrm>
        </p:spPr>
        <p:txBody>
          <a:bodyPr anchor="ctr">
            <a:norm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Podporuje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Jedno </a:t>
            </a:r>
            <a:r>
              <a:rPr lang="sk-SK" sz="1800" dirty="0" err="1">
                <a:solidFill>
                  <a:schemeClr val="bg1"/>
                </a:solidFill>
              </a:rPr>
              <a:t>partičné</a:t>
            </a:r>
            <a:r>
              <a:rPr lang="sk-SK" sz="1800" dirty="0">
                <a:solidFill>
                  <a:schemeClr val="bg1"/>
                </a:solidFill>
              </a:rPr>
              <a:t> transakcie</a:t>
            </a:r>
          </a:p>
          <a:p>
            <a:pPr lvl="1"/>
            <a:r>
              <a:rPr lang="pl-PL" sz="1800" dirty="0">
                <a:solidFill>
                  <a:schemeClr val="bg1"/>
                </a:solidFill>
              </a:rPr>
              <a:t>Kolekcie – sety,mapy a listy</a:t>
            </a:r>
            <a:endParaRPr lang="sk-SK" sz="1800" dirty="0">
              <a:solidFill>
                <a:schemeClr val="bg1"/>
              </a:solidFill>
            </a:endParaRPr>
          </a:p>
          <a:p>
            <a:pPr lvl="1"/>
            <a:r>
              <a:rPr lang="sk-SK" sz="1800" dirty="0" err="1">
                <a:solidFill>
                  <a:schemeClr val="bg1"/>
                </a:solidFill>
              </a:rPr>
              <a:t>Sekondárne</a:t>
            </a:r>
            <a:r>
              <a:rPr lang="sk-SK" sz="1800" dirty="0">
                <a:solidFill>
                  <a:schemeClr val="bg1"/>
                </a:solidFill>
              </a:rPr>
              <a:t> indexy</a:t>
            </a:r>
          </a:p>
          <a:p>
            <a:r>
              <a:rPr lang="sk-SK" sz="2000" dirty="0">
                <a:solidFill>
                  <a:schemeClr val="bg1"/>
                </a:solidFill>
              </a:rPr>
              <a:t>Nepodporuje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Viac </a:t>
            </a:r>
            <a:r>
              <a:rPr lang="sk-SK" sz="1800" dirty="0" err="1">
                <a:solidFill>
                  <a:schemeClr val="bg1"/>
                </a:solidFill>
              </a:rPr>
              <a:t>partičné</a:t>
            </a:r>
            <a:r>
              <a:rPr lang="sk-SK" sz="1800" dirty="0">
                <a:solidFill>
                  <a:schemeClr val="bg1"/>
                </a:solidFill>
              </a:rPr>
              <a:t> transakcie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Distribuované zjednotenie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Cudzie kľúče alebo referencie</a:t>
            </a:r>
          </a:p>
          <a:p>
            <a:pPr lvl="1"/>
            <a:endParaRPr lang="sk-SK" sz="1800" dirty="0">
              <a:solidFill>
                <a:schemeClr val="bg1"/>
              </a:solidFill>
            </a:endParaRPr>
          </a:p>
          <a:p>
            <a:pPr lvl="1"/>
            <a:endParaRPr lang="sk-SK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17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00801-DBA7-5682-D762-E45CC012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 dirty="0">
                <a:solidFill>
                  <a:srgbClr val="FFFFFF"/>
                </a:solidFill>
              </a:rPr>
              <a:t>MongoDB	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81B7-04CE-45A9-EE60-59FA29BF1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002191" cy="4543599"/>
          </a:xfrm>
        </p:spPr>
        <p:txBody>
          <a:bodyPr anchor="ctr">
            <a:normAutofit/>
          </a:bodyPr>
          <a:lstStyle/>
          <a:p>
            <a:r>
              <a:rPr lang="sk-SK" sz="2000" dirty="0" err="1">
                <a:solidFill>
                  <a:schemeClr val="bg1"/>
                </a:solidFill>
              </a:rPr>
              <a:t>Open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dirty="0" err="1">
                <a:solidFill>
                  <a:schemeClr val="bg1"/>
                </a:solidFill>
              </a:rPr>
              <a:t>source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 err="1">
                <a:solidFill>
                  <a:schemeClr val="bg1"/>
                </a:solidFill>
              </a:rPr>
              <a:t>NoSQL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</a:rPr>
              <a:t>Orientovaný na dokumenty</a:t>
            </a:r>
          </a:p>
          <a:p>
            <a:r>
              <a:rPr lang="sk-SK" sz="2000" dirty="0">
                <a:solidFill>
                  <a:schemeClr val="bg1"/>
                </a:solidFill>
              </a:rPr>
              <a:t>Zložité dátové štruktúry</a:t>
            </a:r>
          </a:p>
          <a:p>
            <a:r>
              <a:rPr lang="sk-SK" sz="2000" dirty="0">
                <a:solidFill>
                  <a:schemeClr val="bg1"/>
                </a:solidFill>
              </a:rPr>
              <a:t>Analýza v reálnom čase</a:t>
            </a:r>
          </a:p>
          <a:p>
            <a:r>
              <a:rPr lang="sk-SK" sz="2000" dirty="0">
                <a:solidFill>
                  <a:schemeClr val="bg1"/>
                </a:solidFill>
              </a:rPr>
              <a:t>Edície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MongoDB </a:t>
            </a:r>
            <a:r>
              <a:rPr lang="sk-SK" sz="1800" dirty="0" err="1">
                <a:solidFill>
                  <a:schemeClr val="bg1"/>
                </a:solidFill>
              </a:rPr>
              <a:t>Community</a:t>
            </a:r>
            <a:r>
              <a:rPr lang="sk-SK" sz="1800" dirty="0">
                <a:solidFill>
                  <a:schemeClr val="bg1"/>
                </a:solidFill>
              </a:rPr>
              <a:t> Server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MongoDB Enterprise Server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MongoDB Atlas</a:t>
            </a:r>
          </a:p>
          <a:p>
            <a:pPr lvl="1"/>
            <a:endParaRPr lang="sk-SK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6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00801-DBA7-5682-D762-E45CC012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 dirty="0">
                <a:solidFill>
                  <a:srgbClr val="FFFFFF"/>
                </a:solidFill>
              </a:rPr>
              <a:t>MongoDB	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81B7-04CE-45A9-EE60-59FA29BF1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002191" cy="4543599"/>
          </a:xfrm>
        </p:spPr>
        <p:txBody>
          <a:bodyPr anchor="ctr">
            <a:norm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Hlavné Prvky – 2Stlpce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AD-Hoc </a:t>
            </a:r>
            <a:r>
              <a:rPr lang="sk-SK" sz="1800" dirty="0" err="1">
                <a:solidFill>
                  <a:schemeClr val="bg1"/>
                </a:solidFill>
              </a:rPr>
              <a:t>Query</a:t>
            </a:r>
            <a:endParaRPr lang="sk-SK" sz="1800" dirty="0">
              <a:solidFill>
                <a:schemeClr val="bg1"/>
              </a:solidFill>
            </a:endParaRP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Indexovanie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Replikácia</a:t>
            </a:r>
          </a:p>
          <a:p>
            <a:pPr lvl="1"/>
            <a:r>
              <a:rPr lang="sk-SK" sz="1800" dirty="0" err="1">
                <a:solidFill>
                  <a:schemeClr val="bg1"/>
                </a:solidFill>
              </a:rPr>
              <a:t>Balancovanie</a:t>
            </a:r>
            <a:r>
              <a:rPr lang="sk-SK" sz="1800" dirty="0">
                <a:solidFill>
                  <a:schemeClr val="bg1"/>
                </a:solidFill>
              </a:rPr>
              <a:t> výkonu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Súborové úložisko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Agregácia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JavaScript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Obmedzené kolekcie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Transakcie</a:t>
            </a:r>
          </a:p>
        </p:txBody>
      </p:sp>
    </p:spTree>
    <p:extLst>
      <p:ext uri="{BB962C8B-B14F-4D97-AF65-F5344CB8AC3E}">
        <p14:creationId xmlns:p14="http://schemas.microsoft.com/office/powerpoint/2010/main" val="192744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F6FC0-6F4D-D0B6-1EDA-AD25A791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 dirty="0">
                <a:solidFill>
                  <a:srgbClr val="FFFFFF"/>
                </a:solidFill>
              </a:rPr>
              <a:t>Demo </a:t>
            </a:r>
            <a:br>
              <a:rPr lang="sk-SK" sz="4800" dirty="0">
                <a:solidFill>
                  <a:srgbClr val="FFFFFF"/>
                </a:solidFill>
                <a:cs typeface="Calibri Light"/>
              </a:rPr>
            </a:br>
            <a:r>
              <a:rPr lang="sk-SK" sz="2000" dirty="0" err="1">
                <a:solidFill>
                  <a:srgbClr val="FFFFFF"/>
                </a:solidFill>
                <a:cs typeface="Calibri Light"/>
              </a:rPr>
              <a:t>Spark</a:t>
            </a:r>
            <a:r>
              <a:rPr lang="sk-SK" sz="2000" dirty="0">
                <a:solidFill>
                  <a:srgbClr val="FFFFFF"/>
                </a:solidFill>
                <a:cs typeface="Calibri Light"/>
              </a:rPr>
              <a:t>, Kafka, </a:t>
            </a:r>
            <a:r>
              <a:rPr lang="sk-SK" sz="2000" dirty="0" err="1">
                <a:solidFill>
                  <a:srgbClr val="FFFFFF"/>
                </a:solidFill>
                <a:cs typeface="Calibri Light"/>
              </a:rPr>
              <a:t>Cassandra</a:t>
            </a:r>
            <a:endParaRPr lang="sk-SK" sz="2000" dirty="0">
              <a:solidFill>
                <a:srgbClr val="FFFFFF"/>
              </a:solidFill>
              <a:cs typeface="Calibri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972C-9D41-3935-4CAF-29E3CCAD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002191" cy="4543599"/>
          </a:xfrm>
        </p:spPr>
        <p:txBody>
          <a:bodyPr anchor="ctr">
            <a:normAutofit/>
          </a:bodyPr>
          <a:lstStyle/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Ukážka integrácie týchto technológií</a:t>
            </a: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Využili sme aj jazyk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Scala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a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Python</a:t>
            </a:r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"</a:t>
            </a:r>
            <a:r>
              <a:rPr lang="sk-SK" sz="1800" dirty="0" err="1">
                <a:solidFill>
                  <a:schemeClr val="bg1"/>
                </a:solidFill>
                <a:ea typeface="+mn-lt"/>
                <a:cs typeface="+mn-lt"/>
              </a:rPr>
              <a:t>Spark</a:t>
            </a:r>
            <a:r>
              <a:rPr lang="sk-SK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k-SK" sz="1800" dirty="0" err="1">
                <a:solidFill>
                  <a:schemeClr val="bg1"/>
                </a:solidFill>
                <a:ea typeface="+mn-lt"/>
                <a:cs typeface="+mn-lt"/>
              </a:rPr>
              <a:t>Structured</a:t>
            </a:r>
            <a:r>
              <a:rPr lang="sk-SK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k-SK" sz="1800" dirty="0" err="1">
                <a:solidFill>
                  <a:schemeClr val="bg1"/>
                </a:solidFill>
                <a:ea typeface="+mn-lt"/>
                <a:cs typeface="+mn-lt"/>
              </a:rPr>
              <a:t>Streaming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"</a:t>
            </a:r>
          </a:p>
          <a:p>
            <a:r>
              <a:rPr lang="sk-SK" sz="1800" dirty="0" err="1">
                <a:solidFill>
                  <a:schemeClr val="bg1"/>
                </a:solidFill>
                <a:cs typeface="Calibri"/>
              </a:rPr>
              <a:t>Python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skript vytvorí dáta o počasí na rôznych miestach a pošle ich Kafka serveru</a:t>
            </a: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Kafka ako zdroj dát pre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Spark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aplikáciu (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Scala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)</a:t>
            </a:r>
          </a:p>
          <a:p>
            <a:r>
              <a:rPr lang="sk-SK" sz="1800" dirty="0" err="1">
                <a:solidFill>
                  <a:schemeClr val="bg1"/>
                </a:solidFill>
                <a:cs typeface="Calibri"/>
              </a:rPr>
              <a:t>Spark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transformuje dáta a uloží do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Cassandra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databázy</a:t>
            </a: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Obrázok 5" descr="Obrázok, na ktorom je šípka&#10;&#10;Automaticky generovaný popis">
            <a:extLst>
              <a:ext uri="{FF2B5EF4-FFF2-40B4-BE49-F238E27FC236}">
                <a16:creationId xmlns:a16="http://schemas.microsoft.com/office/drawing/2014/main" id="{9A749E7B-FDF7-A938-4491-EA118D580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309" y="4835864"/>
            <a:ext cx="5603174" cy="75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8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F6FC0-6F4D-D0B6-1EDA-AD25A791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 dirty="0" err="1">
                <a:solidFill>
                  <a:srgbClr val="FFFFFF"/>
                </a:solidFill>
              </a:rPr>
              <a:t>Python</a:t>
            </a:r>
            <a:r>
              <a:rPr lang="sk-SK" sz="4800" dirty="0">
                <a:solidFill>
                  <a:srgbClr val="FFFFFF"/>
                </a:solidFill>
              </a:rPr>
              <a:t> </a:t>
            </a:r>
            <a:r>
              <a:rPr lang="sk-SK" sz="4800" dirty="0" err="1">
                <a:solidFill>
                  <a:srgbClr val="FFFFFF"/>
                </a:solidFill>
              </a:rPr>
              <a:t>script</a:t>
            </a:r>
            <a:br>
              <a:rPr lang="sk-SK" sz="4800" dirty="0">
                <a:solidFill>
                  <a:srgbClr val="FFFFFF"/>
                </a:solidFill>
                <a:cs typeface="Calibri Light"/>
              </a:rPr>
            </a:br>
            <a:r>
              <a:rPr lang="sk-SK" sz="2000" dirty="0">
                <a:solidFill>
                  <a:srgbClr val="FFFFFF"/>
                </a:solidFill>
                <a:cs typeface="Calibri Light"/>
              </a:rPr>
              <a:t>generátor dát o počasí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972C-9D41-3935-4CAF-29E3CCAD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111048" cy="4543599"/>
          </a:xfrm>
        </p:spPr>
        <p:txBody>
          <a:bodyPr anchor="ctr">
            <a:normAutofit/>
          </a:bodyPr>
          <a:lstStyle/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Simulácia zberu dát o počasí z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meteo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staníc</a:t>
            </a: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Miesto merania, teplota, vlhkosť, tlak</a:t>
            </a: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Použitie knižnice Kafka (inštalácia pomocou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pip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)</a:t>
            </a: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Vytvorenie Kafka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producer</a:t>
            </a:r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 err="1">
                <a:solidFill>
                  <a:schemeClr val="bg1"/>
                </a:solidFill>
                <a:cs typeface="Calibri"/>
              </a:rPr>
              <a:t>Producer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odošle dáta do príslušného Kafka 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topicu</a:t>
            </a: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5E756E90-1F0B-E37F-38D5-AA3E22624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49" y="3834477"/>
            <a:ext cx="6256319" cy="841694"/>
          </a:xfrm>
          <a:prstGeom prst="rect">
            <a:avLst/>
          </a:prstGeom>
        </p:spPr>
      </p:pic>
      <p:pic>
        <p:nvPicPr>
          <p:cNvPr id="6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id="{ED7A8F88-ADF1-A6E3-067C-2A353FA53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153" y="4975236"/>
            <a:ext cx="6256316" cy="569088"/>
          </a:xfrm>
          <a:prstGeom prst="rect">
            <a:avLst/>
          </a:prstGeom>
        </p:spPr>
      </p:pic>
      <p:pic>
        <p:nvPicPr>
          <p:cNvPr id="7" name="Obrázok 8" descr="Obrázok, na ktorom je text&#10;&#10;Automaticky generovaný popis">
            <a:extLst>
              <a:ext uri="{FF2B5EF4-FFF2-40B4-BE49-F238E27FC236}">
                <a16:creationId xmlns:a16="http://schemas.microsoft.com/office/drawing/2014/main" id="{A454E1EF-A651-B60F-9A1D-C1284B37D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840" y="5823885"/>
            <a:ext cx="5009408" cy="69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35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F6FC0-6F4D-D0B6-1EDA-AD25A791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 dirty="0">
                <a:solidFill>
                  <a:srgbClr val="FFFFFF"/>
                </a:solidFill>
                <a:cs typeface="Calibri Light"/>
              </a:rPr>
              <a:t>Kafka </a:t>
            </a:r>
            <a:br>
              <a:rPr lang="sk-SK" sz="4800" dirty="0">
                <a:solidFill>
                  <a:srgbClr val="FFFFFF"/>
                </a:solidFill>
                <a:cs typeface="Calibri Light"/>
              </a:rPr>
            </a:br>
            <a:r>
              <a:rPr lang="sk-SK" sz="2000" dirty="0" err="1">
                <a:solidFill>
                  <a:srgbClr val="FFFFFF"/>
                </a:solidFill>
                <a:cs typeface="Calibri Light"/>
              </a:rPr>
              <a:t>topic</a:t>
            </a:r>
            <a:r>
              <a:rPr lang="sk-SK" sz="2000" dirty="0">
                <a:solidFill>
                  <a:srgbClr val="FFFFFF"/>
                </a:solidFill>
                <a:cs typeface="Calibri Light"/>
              </a:rPr>
              <a:t>, </a:t>
            </a:r>
            <a:r>
              <a:rPr lang="sk-SK" sz="2000" dirty="0" err="1">
                <a:solidFill>
                  <a:srgbClr val="FFFFFF"/>
                </a:solidFill>
                <a:cs typeface="Calibri Light"/>
              </a:rPr>
              <a:t>producer</a:t>
            </a:r>
            <a:r>
              <a:rPr lang="sk-SK" sz="2000" dirty="0">
                <a:solidFill>
                  <a:srgbClr val="FFFFFF"/>
                </a:solidFill>
                <a:cs typeface="Calibri Light"/>
              </a:rPr>
              <a:t>, </a:t>
            </a:r>
            <a:r>
              <a:rPr lang="sk-SK" sz="2000" dirty="0" err="1">
                <a:solidFill>
                  <a:srgbClr val="FFFFFF"/>
                </a:solidFill>
                <a:cs typeface="Calibri Light"/>
              </a:rPr>
              <a:t>consumer</a:t>
            </a:r>
            <a:endParaRPr lang="sk-SK" sz="2000" dirty="0" err="1">
              <a:cs typeface="Calibri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972C-9D41-3935-4CAF-29E3CCAD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111048" cy="4543599"/>
          </a:xfrm>
        </p:spPr>
        <p:txBody>
          <a:bodyPr anchor="ctr">
            <a:normAutofit/>
          </a:bodyPr>
          <a:lstStyle/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Nastavenie a spustenie 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Zookeeper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 a Kafka servera</a:t>
            </a: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Vytvorenie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topicu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s názvom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weather</a:t>
            </a:r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Inicializácia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consumera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s daným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topicom</a:t>
            </a:r>
          </a:p>
          <a:p>
            <a:r>
              <a:rPr lang="sk-SK" sz="1800" dirty="0" err="1">
                <a:solidFill>
                  <a:schemeClr val="bg1"/>
                </a:solidFill>
                <a:cs typeface="Calibri"/>
              </a:rPr>
              <a:t>Producer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sa spustí z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Python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skriptu</a:t>
            </a: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Obrázok 8" descr="Obrázok, na ktorom je text&#10;&#10;Automaticky generovaný popis">
            <a:extLst>
              <a:ext uri="{FF2B5EF4-FFF2-40B4-BE49-F238E27FC236}">
                <a16:creationId xmlns:a16="http://schemas.microsoft.com/office/drawing/2014/main" id="{D21D2C82-7F8F-EBD5-A8ED-E172C0BEE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465" y="5105950"/>
            <a:ext cx="6464135" cy="960798"/>
          </a:xfrm>
          <a:prstGeom prst="rect">
            <a:avLst/>
          </a:prstGeom>
        </p:spPr>
      </p:pic>
      <p:pic>
        <p:nvPicPr>
          <p:cNvPr id="9" name="Obrázok 10" descr="Obrázok, na ktorom je text&#10;&#10;Automaticky generovaný popis">
            <a:extLst>
              <a:ext uri="{FF2B5EF4-FFF2-40B4-BE49-F238E27FC236}">
                <a16:creationId xmlns:a16="http://schemas.microsoft.com/office/drawing/2014/main" id="{8A58734E-64B9-57A0-0F7A-D902457E7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465" y="3821602"/>
            <a:ext cx="2743200" cy="91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F6FC0-6F4D-D0B6-1EDA-AD25A791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 dirty="0" err="1">
                <a:solidFill>
                  <a:srgbClr val="FFFFFF"/>
                </a:solidFill>
                <a:cs typeface="Calibri Light"/>
              </a:rPr>
              <a:t>Spark</a:t>
            </a:r>
            <a:br>
              <a:rPr lang="sk-SK" sz="4800" dirty="0">
                <a:solidFill>
                  <a:srgbClr val="FFFFFF"/>
                </a:solidFill>
                <a:cs typeface="Calibri Light"/>
              </a:rPr>
            </a:br>
            <a:r>
              <a:rPr lang="sk-SK" sz="2000" dirty="0" err="1">
                <a:solidFill>
                  <a:srgbClr val="FFFFFF"/>
                </a:solidFill>
                <a:cs typeface="Calibri Light"/>
              </a:rPr>
              <a:t>StreamHandler</a:t>
            </a:r>
            <a:r>
              <a:rPr lang="sk-SK" sz="2000" dirty="0">
                <a:solidFill>
                  <a:srgbClr val="FFFFFF"/>
                </a:solidFill>
                <a:cs typeface="Calibri Light"/>
              </a:rPr>
              <a:t>, transformácia dát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972C-9D41-3935-4CAF-29E3CCAD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111048" cy="4543599"/>
          </a:xfrm>
        </p:spPr>
        <p:txBody>
          <a:bodyPr anchor="ctr">
            <a:normAutofit/>
          </a:bodyPr>
          <a:lstStyle/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Vytvorenie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Spark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aplikácie pomocou jazyka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Scala</a:t>
            </a:r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Aplikácia číta tok dát v Kafka na príslušnom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topicu</a:t>
            </a:r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Raw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input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z Kafka sa následne transformuje do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DeviceData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 objektu a agreguje sa podľa miesta zberu dát</a:t>
            </a: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Obrázok 5">
            <a:extLst>
              <a:ext uri="{FF2B5EF4-FFF2-40B4-BE49-F238E27FC236}">
                <a16:creationId xmlns:a16="http://schemas.microsoft.com/office/drawing/2014/main" id="{A70341CE-C3D0-D88B-E315-84BA2778C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322" y="3439681"/>
            <a:ext cx="5167745" cy="701054"/>
          </a:xfrm>
          <a:prstGeom prst="rect">
            <a:avLst/>
          </a:prstGeom>
        </p:spPr>
      </p:pic>
      <p:pic>
        <p:nvPicPr>
          <p:cNvPr id="6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id="{DB0B2BE6-0957-697A-F1AF-BBAF66369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322" y="4525275"/>
            <a:ext cx="5118264" cy="15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2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F6FC0-6F4D-D0B6-1EDA-AD25A791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 dirty="0" err="1">
                <a:solidFill>
                  <a:srgbClr val="FFFFFF"/>
                </a:solidFill>
                <a:cs typeface="Calibri Light"/>
              </a:rPr>
              <a:t>Cassandra</a:t>
            </a:r>
            <a:br>
              <a:rPr lang="sk-SK" sz="4800" dirty="0">
                <a:solidFill>
                  <a:srgbClr val="FFFFFF"/>
                </a:solidFill>
                <a:cs typeface="Calibri Light"/>
              </a:rPr>
            </a:br>
            <a:r>
              <a:rPr lang="sk-SK" sz="2000" dirty="0">
                <a:solidFill>
                  <a:srgbClr val="FFFFFF"/>
                </a:solidFill>
                <a:cs typeface="Calibri Light"/>
              </a:rPr>
              <a:t>využitie </a:t>
            </a:r>
            <a:r>
              <a:rPr lang="sk-SK" sz="2000" dirty="0" err="1">
                <a:solidFill>
                  <a:srgbClr val="FFFFFF"/>
                </a:solidFill>
                <a:cs typeface="Calibri Light"/>
              </a:rPr>
              <a:t>Datastax</a:t>
            </a:r>
            <a:r>
              <a:rPr lang="sk-SK" sz="20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sk-SK" sz="2000" dirty="0" err="1">
                <a:solidFill>
                  <a:srgbClr val="FFFFFF"/>
                </a:solidFill>
                <a:cs typeface="Calibri Light"/>
              </a:rPr>
              <a:t>connector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972C-9D41-3935-4CAF-29E3CCAD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111048" cy="4543599"/>
          </a:xfrm>
        </p:spPr>
        <p:txBody>
          <a:bodyPr anchor="ctr">
            <a:normAutofit/>
          </a:bodyPr>
          <a:lstStyle/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Vytvorenie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keyspace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a tabuľky pre naše dáta</a:t>
            </a: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V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Spark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 aplikácii doplnenie integrácia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Datastax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connectora</a:t>
            </a:r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Ukladanie do databázy po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Batchoch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s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timeoutom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5 sekúnd pre optimalizáciu</a:t>
            </a: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Obrázok 4" descr="Obrázok, na ktorom je text, výsledková tabuľa&#10;&#10;Automaticky generovaný popis">
            <a:extLst>
              <a:ext uri="{FF2B5EF4-FFF2-40B4-BE49-F238E27FC236}">
                <a16:creationId xmlns:a16="http://schemas.microsoft.com/office/drawing/2014/main" id="{FE331719-C9BA-B9FE-DCEF-06CCD63A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906" y="5096405"/>
            <a:ext cx="4811486" cy="1623139"/>
          </a:xfrm>
          <a:prstGeom prst="rect">
            <a:avLst/>
          </a:prstGeom>
        </p:spPr>
      </p:pic>
      <p:pic>
        <p:nvPicPr>
          <p:cNvPr id="5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C1E2308F-5582-1178-E8A6-7A704F7F2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089" y="3540566"/>
            <a:ext cx="6464134" cy="14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23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F6FC0-6F4D-D0B6-1EDA-AD25A791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 dirty="0">
                <a:solidFill>
                  <a:srgbClr val="FFFFFF"/>
                </a:solidFill>
              </a:rPr>
              <a:t>Demo </a:t>
            </a:r>
            <a:br>
              <a:rPr lang="sk-SK" sz="4800" dirty="0">
                <a:solidFill>
                  <a:srgbClr val="FFFFFF"/>
                </a:solidFill>
                <a:cs typeface="Calibri Light"/>
              </a:rPr>
            </a:br>
            <a:r>
              <a:rPr lang="sk-SK" sz="2000" dirty="0" err="1">
                <a:solidFill>
                  <a:srgbClr val="FFFFFF"/>
                </a:solidFill>
                <a:cs typeface="Calibri Light"/>
              </a:rPr>
              <a:t>Spark</a:t>
            </a:r>
            <a:r>
              <a:rPr lang="sk-SK" sz="2000" dirty="0">
                <a:solidFill>
                  <a:srgbClr val="FFFFFF"/>
                </a:solidFill>
                <a:cs typeface="Calibri Light"/>
              </a:rPr>
              <a:t> + </a:t>
            </a:r>
            <a:r>
              <a:rPr lang="sk-SK" sz="2000" dirty="0" err="1">
                <a:solidFill>
                  <a:srgbClr val="FFFFFF"/>
                </a:solidFill>
                <a:cs typeface="Calibri Light"/>
              </a:rPr>
              <a:t>MongoDB</a:t>
            </a:r>
            <a:endParaRPr lang="sk-SK" sz="2000" dirty="0">
              <a:solidFill>
                <a:srgbClr val="FFFFFF"/>
              </a:solidFill>
              <a:cs typeface="Calibri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972C-9D41-3935-4CAF-29E3CCAD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002191" cy="4543599"/>
          </a:xfrm>
        </p:spPr>
        <p:txBody>
          <a:bodyPr anchor="ctr">
            <a:normAutofit/>
          </a:bodyPr>
          <a:lstStyle/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Ukážka integrácie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PySpark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a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MongoDB</a:t>
            </a:r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 err="1">
                <a:solidFill>
                  <a:schemeClr val="bg1"/>
                </a:solidFill>
                <a:cs typeface="Calibri"/>
              </a:rPr>
              <a:t>Python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script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zobrazuje dáta z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MongoDB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clustera</a:t>
            </a:r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Lokálny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MongoDB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server</a:t>
            </a:r>
          </a:p>
          <a:p>
            <a:r>
              <a:rPr lang="sk-SK" sz="1800" dirty="0" err="1">
                <a:solidFill>
                  <a:schemeClr val="bg1"/>
                </a:solidFill>
                <a:cs typeface="Calibri"/>
              </a:rPr>
              <a:t>MongoDB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cluster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je naplnený dátami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tweetov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, získaných pomocou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twitter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API</a:t>
            </a: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A367791B-8978-4136-B6BC-2A1FF32145C1}"/>
              </a:ext>
            </a:extLst>
          </p:cNvPr>
          <p:cNvSpPr/>
          <p:nvPr/>
        </p:nvSpPr>
        <p:spPr>
          <a:xfrm>
            <a:off x="6187736" y="4067396"/>
            <a:ext cx="1500326" cy="915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Python</a:t>
            </a:r>
            <a:r>
              <a:rPr lang="sk-SK" dirty="0"/>
              <a:t> </a:t>
            </a:r>
            <a:r>
              <a:rPr lang="sk-SK" dirty="0" err="1"/>
              <a:t>script</a:t>
            </a:r>
            <a:endParaRPr lang="sk-SK" dirty="0"/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66EA2017-CCB7-4A03-B7F6-F21DE1E5FEC8}"/>
              </a:ext>
            </a:extLst>
          </p:cNvPr>
          <p:cNvCxnSpPr>
            <a:stCxn id="5" idx="6"/>
          </p:cNvCxnSpPr>
          <p:nvPr/>
        </p:nvCxnSpPr>
        <p:spPr>
          <a:xfrm flipV="1">
            <a:off x="7688062" y="4524655"/>
            <a:ext cx="905522" cy="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ál 84">
            <a:extLst>
              <a:ext uri="{FF2B5EF4-FFF2-40B4-BE49-F238E27FC236}">
                <a16:creationId xmlns:a16="http://schemas.microsoft.com/office/drawing/2014/main" id="{EB4F5714-0570-45C3-B0B8-23F55C82751B}"/>
              </a:ext>
            </a:extLst>
          </p:cNvPr>
          <p:cNvSpPr/>
          <p:nvPr/>
        </p:nvSpPr>
        <p:spPr>
          <a:xfrm>
            <a:off x="8593583" y="4066734"/>
            <a:ext cx="1660125" cy="9131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MongoDB</a:t>
            </a:r>
            <a:r>
              <a:rPr lang="sk-SK" dirty="0"/>
              <a:t> </a:t>
            </a:r>
            <a:r>
              <a:rPr lang="sk-SK" dirty="0" err="1"/>
              <a:t>Cluster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42736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F6FC0-6F4D-D0B6-1EDA-AD25A791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 dirty="0" err="1">
                <a:solidFill>
                  <a:srgbClr val="FFFFFF"/>
                </a:solidFill>
              </a:rPr>
              <a:t>Python</a:t>
            </a:r>
            <a:r>
              <a:rPr lang="sk-SK" sz="4800" dirty="0">
                <a:solidFill>
                  <a:srgbClr val="FFFFFF"/>
                </a:solidFill>
              </a:rPr>
              <a:t> </a:t>
            </a:r>
            <a:r>
              <a:rPr lang="sk-SK" sz="4800" dirty="0" err="1">
                <a:solidFill>
                  <a:srgbClr val="FFFFFF"/>
                </a:solidFill>
              </a:rPr>
              <a:t>script</a:t>
            </a:r>
            <a:br>
              <a:rPr lang="sk-SK" sz="4800" dirty="0">
                <a:solidFill>
                  <a:srgbClr val="FFFFFF"/>
                </a:solidFill>
                <a:cs typeface="Calibri Light"/>
              </a:rPr>
            </a:br>
            <a:r>
              <a:rPr lang="sk-SK" sz="2000" dirty="0">
                <a:solidFill>
                  <a:srgbClr val="FFFFFF"/>
                </a:solidFill>
                <a:cs typeface="Calibri Light"/>
              </a:rPr>
              <a:t>zobrazovanie dát z </a:t>
            </a:r>
            <a:r>
              <a:rPr lang="sk-SK" sz="2000" dirty="0" err="1">
                <a:solidFill>
                  <a:srgbClr val="FFFFFF"/>
                </a:solidFill>
                <a:cs typeface="Calibri Light"/>
              </a:rPr>
              <a:t>MongoDB</a:t>
            </a:r>
            <a:endParaRPr lang="sk-SK" sz="2000" dirty="0">
              <a:solidFill>
                <a:srgbClr val="FFFFFF"/>
              </a:solidFill>
              <a:cs typeface="Calibri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972C-9D41-3935-4CAF-29E3CCAD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682" y="703526"/>
            <a:ext cx="5111048" cy="4543599"/>
          </a:xfrm>
        </p:spPr>
        <p:txBody>
          <a:bodyPr anchor="ctr">
            <a:normAutofit/>
          </a:bodyPr>
          <a:lstStyle/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Definovanie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uri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pre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connector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na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MongoDB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cluster</a:t>
            </a:r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Vytvorenie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SparkSession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z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pyspark.sql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a pripojenie na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connector</a:t>
            </a:r>
            <a:endParaRPr lang="sk-SK" sz="1800" dirty="0">
              <a:solidFill>
                <a:schemeClr val="bg1"/>
              </a:solidFill>
              <a:cs typeface="Calibri"/>
            </a:endParaRP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Načítanie dát a zobrazenie do konzoly</a:t>
            </a: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87" name="Obrázok 86">
            <a:extLst>
              <a:ext uri="{FF2B5EF4-FFF2-40B4-BE49-F238E27FC236}">
                <a16:creationId xmlns:a16="http://schemas.microsoft.com/office/drawing/2014/main" id="{7E99623F-67E2-4B22-9DDF-99AC2F657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331" y="4033422"/>
            <a:ext cx="5945706" cy="1409060"/>
          </a:xfrm>
          <a:prstGeom prst="rect">
            <a:avLst/>
          </a:prstGeom>
        </p:spPr>
      </p:pic>
      <p:pic>
        <p:nvPicPr>
          <p:cNvPr id="89" name="Obrázok 88">
            <a:extLst>
              <a:ext uri="{FF2B5EF4-FFF2-40B4-BE49-F238E27FC236}">
                <a16:creationId xmlns:a16="http://schemas.microsoft.com/office/drawing/2014/main" id="{9855A59D-FE49-45CD-A3F7-619C6D303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941" y="5621661"/>
            <a:ext cx="6461581" cy="761227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F069C402-D0E0-47F1-8650-412D5930A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941" y="2997940"/>
            <a:ext cx="48101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9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6C1D-D896-CE3D-4741-608C0913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Obsah</a:t>
            </a:r>
            <a:endParaRPr lang="sk-S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231147-334E-87B6-6E16-E0753086C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3806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1796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F6FC0-6F4D-D0B6-1EDA-AD25A791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 dirty="0" err="1">
                <a:solidFill>
                  <a:srgbClr val="FFFFFF"/>
                </a:solidFill>
                <a:cs typeface="Calibri Light"/>
              </a:rPr>
              <a:t>MongoDB</a:t>
            </a:r>
            <a:r>
              <a:rPr lang="sk-SK" sz="4800" dirty="0">
                <a:solidFill>
                  <a:srgbClr val="FFFFFF"/>
                </a:solidFill>
                <a:cs typeface="Calibri Light"/>
              </a:rPr>
              <a:t> </a:t>
            </a:r>
            <a:br>
              <a:rPr lang="sk-SK" sz="4800" dirty="0">
                <a:solidFill>
                  <a:srgbClr val="FFFFFF"/>
                </a:solidFill>
                <a:cs typeface="Calibri Light"/>
              </a:rPr>
            </a:br>
            <a:r>
              <a:rPr lang="sk-SK" sz="2000" dirty="0" err="1">
                <a:solidFill>
                  <a:srgbClr val="FFFFFF"/>
                </a:solidFill>
                <a:cs typeface="Calibri Light"/>
              </a:rPr>
              <a:t>cluster</a:t>
            </a:r>
            <a:r>
              <a:rPr lang="sk-SK" sz="2000" dirty="0">
                <a:solidFill>
                  <a:srgbClr val="FFFFFF"/>
                </a:solidFill>
                <a:cs typeface="Calibri Light"/>
              </a:rPr>
              <a:t> + úprava</a:t>
            </a:r>
            <a:endParaRPr lang="sk-SK" sz="2000" dirty="0">
              <a:cs typeface="Calibri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972C-9D41-3935-4CAF-29E3CCAD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111048" cy="4543599"/>
          </a:xfrm>
        </p:spPr>
        <p:txBody>
          <a:bodyPr anchor="ctr">
            <a:normAutofit/>
          </a:bodyPr>
          <a:lstStyle/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Kontrola záznamov v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clusteri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– 200</a:t>
            </a: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Úprava na zobrazenie formátovaného výstupu záznamov</a:t>
            </a:r>
          </a:p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Vytvorenie dočasného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view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nášho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DataFrame</a:t>
            </a:r>
            <a:r>
              <a:rPr lang="sk-SK" sz="1800" dirty="0">
                <a:solidFill>
                  <a:schemeClr val="bg1"/>
                </a:solidFill>
                <a:cs typeface="Calibri"/>
              </a:rPr>
              <a:t> – životnosť je spojená s vytvorenou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SparkSession</a:t>
            </a:r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75FDE854-2601-42AA-894D-9121C69F5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465" y="3313003"/>
            <a:ext cx="2733593" cy="1632456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940D9FBF-3599-417A-A867-B2D75C1A8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224" y="5212007"/>
            <a:ext cx="6314978" cy="120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90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F6FC0-6F4D-D0B6-1EDA-AD25A791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 dirty="0" err="1">
                <a:solidFill>
                  <a:srgbClr val="FFFFFF"/>
                </a:solidFill>
                <a:cs typeface="Calibri Light"/>
              </a:rPr>
              <a:t>MongoDB</a:t>
            </a:r>
            <a:r>
              <a:rPr lang="sk-SK" sz="4800" dirty="0">
                <a:solidFill>
                  <a:srgbClr val="FFFFFF"/>
                </a:solidFill>
                <a:cs typeface="Calibri Light"/>
              </a:rPr>
              <a:t> </a:t>
            </a:r>
            <a:br>
              <a:rPr lang="sk-SK" sz="4800" dirty="0">
                <a:solidFill>
                  <a:srgbClr val="FFFFFF"/>
                </a:solidFill>
                <a:cs typeface="Calibri Light"/>
              </a:rPr>
            </a:br>
            <a:r>
              <a:rPr lang="sk-SK" sz="2000" dirty="0">
                <a:solidFill>
                  <a:srgbClr val="FFFFFF"/>
                </a:solidFill>
                <a:cs typeface="Calibri Light"/>
              </a:rPr>
              <a:t>finálny výstup</a:t>
            </a:r>
            <a:endParaRPr lang="sk-SK" sz="2000" dirty="0">
              <a:cs typeface="Calibri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972C-9D41-3935-4CAF-29E3CCAD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111048" cy="4543599"/>
          </a:xfrm>
        </p:spPr>
        <p:txBody>
          <a:bodyPr anchor="ctr">
            <a:normAutofit/>
          </a:bodyPr>
          <a:lstStyle/>
          <a:p>
            <a:r>
              <a:rPr lang="sk-SK" sz="1800" dirty="0">
                <a:solidFill>
                  <a:schemeClr val="bg1"/>
                </a:solidFill>
                <a:cs typeface="Calibri"/>
              </a:rPr>
              <a:t>Vytvorená tabuľka s dátami </a:t>
            </a:r>
            <a:r>
              <a:rPr lang="sk-SK" sz="1800" dirty="0" err="1">
                <a:solidFill>
                  <a:schemeClr val="bg1"/>
                </a:solidFill>
                <a:cs typeface="Calibri"/>
              </a:rPr>
              <a:t>tweetov</a:t>
            </a:r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  <a:p>
            <a:endParaRPr lang="sk-SK" sz="18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3CE3784-51D9-4843-BBBB-A0E4023DC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04" y="2911151"/>
            <a:ext cx="5626183" cy="355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26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700A9-DC4B-2447-C117-522077568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42416"/>
            <a:ext cx="3800153" cy="4793762"/>
          </a:xfrm>
        </p:spPr>
        <p:txBody>
          <a:bodyPr>
            <a:normAutofit/>
          </a:bodyPr>
          <a:lstStyle/>
          <a:p>
            <a:r>
              <a:rPr lang="sk-SK" sz="4800"/>
              <a:t>Otázka na skúšku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A2A407-516C-4590-9403-34038E9BB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761488"/>
            <a:ext cx="242107" cy="1340860"/>
            <a:chOff x="56167" y="2761488"/>
            <a:chExt cx="242107" cy="1340860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D3F47A57-50EC-4964-85FA-84B326B77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59">
              <a:extLst>
                <a:ext uri="{FF2B5EF4-FFF2-40B4-BE49-F238E27FC236}">
                  <a16:creationId xmlns:a16="http://schemas.microsoft.com/office/drawing/2014/main" id="{03467C0A-5C92-4A25-BA16-53665D54B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35F4864-0253-4261-9AED-5E798B971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6BEA136C-3A72-42D2-9D59-E9403321B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306AAEAC-F37D-46C1-B3C8-293E7014E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3139D819-91EA-46A0-93FF-45FF7A8A8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08F35BD0-1ED8-41A6-B3CE-C40EAA004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C2886557-BD78-4C10-BB29-2E34CD8C8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CACD67D1-ACC3-43BE-9A0A-7713F6F09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A4E2C77A-D17B-4792-9ED5-287238323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BE3CB03-D3EF-45F1-8FBD-E9B86CDD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26C9EA63-B864-4041-AD52-E26240DA3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DFD9C0DC-3AA4-48DE-8C65-AB56C588F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82D52FD4-9CAA-4610-A07A-289A740AF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D0436FA3-25D9-4C12-8F4A-80A407954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49101D1B-A82E-40CF-9A50-754308C21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4F434848-83AC-4070-8D97-8A006210F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40745A98-11F5-47FE-9220-B93A61DA9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47B6E1B3-283D-4CF7-970C-352DB472E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7675737E-FE46-420B-B3AF-75399E8FC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0605" y="1"/>
            <a:ext cx="268139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587" y="767714"/>
            <a:ext cx="6454975" cy="5322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228F-6DDF-08B5-025E-56E34BBE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109" y="1178446"/>
            <a:ext cx="5662845" cy="4543599"/>
          </a:xfrm>
        </p:spPr>
        <p:txBody>
          <a:bodyPr anchor="ctr">
            <a:normAutofit/>
          </a:bodyPr>
          <a:lstStyle/>
          <a:p>
            <a:r>
              <a:rPr lang="sk-SK" sz="2000" dirty="0">
                <a:solidFill>
                  <a:srgbClr val="FFFFFF"/>
                </a:solidFill>
              </a:rPr>
              <a:t>Čo nepodporuje </a:t>
            </a:r>
            <a:r>
              <a:rPr lang="sk-SK" sz="2000" dirty="0" err="1">
                <a:solidFill>
                  <a:srgbClr val="FFFFFF"/>
                </a:solidFill>
              </a:rPr>
              <a:t>Cassandra</a:t>
            </a:r>
            <a:r>
              <a:rPr lang="sk-SK" sz="2000" dirty="0">
                <a:solidFill>
                  <a:srgbClr val="FFFFFF"/>
                </a:solidFill>
              </a:rPr>
              <a:t> </a:t>
            </a:r>
            <a:r>
              <a:rPr lang="sk-SK" sz="2000" dirty="0" err="1">
                <a:solidFill>
                  <a:srgbClr val="FFFFFF"/>
                </a:solidFill>
              </a:rPr>
              <a:t>Querry</a:t>
            </a:r>
            <a:r>
              <a:rPr lang="sk-SK" sz="2000" dirty="0">
                <a:solidFill>
                  <a:srgbClr val="FFFFFF"/>
                </a:solidFill>
              </a:rPr>
              <a:t> </a:t>
            </a:r>
            <a:r>
              <a:rPr lang="sk-SK" sz="2000" dirty="0" err="1">
                <a:solidFill>
                  <a:srgbClr val="FFFFFF"/>
                </a:solidFill>
              </a:rPr>
              <a:t>Language</a:t>
            </a:r>
            <a:r>
              <a:rPr lang="sk-SK" sz="2000" dirty="0">
                <a:solidFill>
                  <a:srgbClr val="FFFFFF"/>
                </a:solidFill>
              </a:rPr>
              <a:t>:</a:t>
            </a:r>
          </a:p>
          <a:p>
            <a:pPr marL="800100" lvl="1" indent="-342900">
              <a:buFont typeface="+mj-lt"/>
              <a:buAutoNum type="alphaUcPeriod"/>
            </a:pPr>
            <a:r>
              <a:rPr lang="pl-PL" sz="1800" dirty="0">
                <a:solidFill>
                  <a:srgbClr val="FFFFFF"/>
                </a:solidFill>
              </a:rPr>
              <a:t>Jedno partičné transakcie</a:t>
            </a:r>
          </a:p>
          <a:p>
            <a:pPr marL="800100" lvl="1" indent="-342900">
              <a:buFont typeface="+mj-lt"/>
              <a:buAutoNum type="alphaUcPeriod"/>
            </a:pPr>
            <a:r>
              <a:rPr lang="pl-PL" sz="1800" dirty="0">
                <a:solidFill>
                  <a:srgbClr val="FFFFFF"/>
                </a:solidFill>
              </a:rPr>
              <a:t> Kolekcie</a:t>
            </a:r>
          </a:p>
          <a:p>
            <a:pPr marL="800100" lvl="1" indent="-342900">
              <a:buFont typeface="+mj-lt"/>
              <a:buAutoNum type="alphaUcPeriod"/>
            </a:pPr>
            <a:r>
              <a:rPr lang="pl-PL" sz="1800" dirty="0">
                <a:solidFill>
                  <a:srgbClr val="FFFFFF"/>
                </a:solidFill>
              </a:rPr>
              <a:t>Cudzie kľúče</a:t>
            </a:r>
          </a:p>
          <a:p>
            <a:pPr marL="800100" lvl="1" indent="-342900">
              <a:buFont typeface="+mj-lt"/>
              <a:buAutoNum type="alphaUcPeriod"/>
            </a:pPr>
            <a:r>
              <a:rPr lang="pl-PL" sz="1800" dirty="0">
                <a:solidFill>
                  <a:srgbClr val="FFFFFF"/>
                </a:solidFill>
              </a:rPr>
              <a:t> Sekondárne indexy</a:t>
            </a:r>
          </a:p>
          <a:p>
            <a:pPr lvl="1"/>
            <a:endParaRPr lang="pl-PL" sz="1800" dirty="0">
              <a:solidFill>
                <a:srgbClr val="FFFFFF"/>
              </a:solidFill>
            </a:endParaRPr>
          </a:p>
          <a:p>
            <a:pPr lvl="1"/>
            <a:endParaRPr lang="sk-SK" sz="1800" dirty="0">
              <a:solidFill>
                <a:srgbClr val="FFFFFF"/>
              </a:solidFill>
            </a:endParaRPr>
          </a:p>
          <a:p>
            <a:r>
              <a:rPr lang="sk-SK" sz="2000" dirty="0">
                <a:solidFill>
                  <a:srgbClr val="FFFFFF"/>
                </a:solidFill>
              </a:rPr>
              <a:t>Správne: C – Cudzie kľúče</a:t>
            </a:r>
          </a:p>
        </p:txBody>
      </p:sp>
    </p:spTree>
    <p:extLst>
      <p:ext uri="{BB962C8B-B14F-4D97-AF65-F5344CB8AC3E}">
        <p14:creationId xmlns:p14="http://schemas.microsoft.com/office/powerpoint/2010/main" val="258028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6">
            <a:extLst>
              <a:ext uri="{FF2B5EF4-FFF2-40B4-BE49-F238E27FC236}">
                <a16:creationId xmlns:a16="http://schemas.microsoft.com/office/drawing/2014/main" id="{0786EB66-C867-4091-BE41-0977C3162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8">
            <a:extLst>
              <a:ext uri="{FF2B5EF4-FFF2-40B4-BE49-F238E27FC236}">
                <a16:creationId xmlns:a16="http://schemas.microsoft.com/office/drawing/2014/main" id="{49AC298A-B9B9-4BAB-BCF5-45A44E5BA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26280"/>
            <a:ext cx="9975273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10">
            <a:extLst>
              <a:ext uri="{FF2B5EF4-FFF2-40B4-BE49-F238E27FC236}">
                <a16:creationId xmlns:a16="http://schemas.microsoft.com/office/drawing/2014/main" id="{81BF8F48-5FE7-4A46-8BEB-AF2AE44CD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051" y="524740"/>
            <a:ext cx="11247895" cy="5765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0F419-123B-D16D-185B-5C498FF1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05840"/>
            <a:ext cx="9031769" cy="29363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Ďakujeme za pozornosť</a:t>
            </a: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117AB195-E690-4959-B435-3BC469C2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BBBA5550-3A7F-41FE-AEC2-85F9CA801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20C75782-E825-4F5C-B9E2-269CD9E69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3F6D5B3A-F638-4015-BF3D-202A166FD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C8B81319-436D-4F21-ABCC-A5838F989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6C0516BC-CF7B-4D50-8C67-0665D3FD9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C232F28B-582E-441D-A117-D9A1A40EB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5E43823E-66CA-4740-95AE-DB53C275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06C1A5BC-53FF-465A-8394-81554FCDA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6AAA0B5-FFC7-499B-9C1B-8DFFB4F2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A1B55CB2-2108-462D-B109-4D76D34A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9E620EE3-25FA-4C0B-9F5D-470FF51B9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52A5BDF8-AD17-44D3-B1C9-E165158D9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26">
            <a:extLst>
              <a:ext uri="{FF2B5EF4-FFF2-40B4-BE49-F238E27FC236}">
                <a16:creationId xmlns:a16="http://schemas.microsoft.com/office/drawing/2014/main" id="{9D9672DB-F953-4898-9C52-03A164FAD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70" name="Rectangle 2">
              <a:extLst>
                <a:ext uri="{FF2B5EF4-FFF2-40B4-BE49-F238E27FC236}">
                  <a16:creationId xmlns:a16="http://schemas.microsoft.com/office/drawing/2014/main" id="{BF03BEBE-5AB3-4234-9975-887E86FED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59">
              <a:extLst>
                <a:ext uri="{FF2B5EF4-FFF2-40B4-BE49-F238E27FC236}">
                  <a16:creationId xmlns:a16="http://schemas.microsoft.com/office/drawing/2014/main" id="{77545F09-233F-4039-B88E-8B7EE733B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2">
              <a:extLst>
                <a:ext uri="{FF2B5EF4-FFF2-40B4-BE49-F238E27FC236}">
                  <a16:creationId xmlns:a16="http://schemas.microsoft.com/office/drawing/2014/main" id="{B89D6423-0884-41BE-BAB8-0F8A9851D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2316554F-5550-4E94-BF70-9B1092E2A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B3B986A6-E7CE-46D5-B7C2-E469056C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2">
              <a:extLst>
                <a:ext uri="{FF2B5EF4-FFF2-40B4-BE49-F238E27FC236}">
                  <a16:creationId xmlns:a16="http://schemas.microsoft.com/office/drawing/2014/main" id="{513E22E1-E1BD-471B-9959-02D382CDB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81396781-D57E-417F-9D99-C69663C28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2">
              <a:extLst>
                <a:ext uri="{FF2B5EF4-FFF2-40B4-BE49-F238E27FC236}">
                  <a16:creationId xmlns:a16="http://schemas.microsoft.com/office/drawing/2014/main" id="{B3DCA897-9502-460C-B0A6-67548D09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009AF730-DCD4-4428-A9E9-D26FAD142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72AF0F75-11D1-432A-969B-1F454307F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23397648-9CC0-48EE-86FE-B819830E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5C7C485C-93D0-46DC-AD54-B0AFDAEA7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2">
              <a:extLst>
                <a:ext uri="{FF2B5EF4-FFF2-40B4-BE49-F238E27FC236}">
                  <a16:creationId xmlns:a16="http://schemas.microsoft.com/office/drawing/2014/main" id="{BB2C71AA-96A2-4945-BE1C-17FEF965F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1914A3E6-8F60-4CB5-8142-47B57D38C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8E36D6EE-E260-44F2-8D0C-B86573A68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A1EDD0E7-0ACC-4782-BB65-179218A53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61301D83-35ED-45D9-808A-4BDADF2B2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8ED1BB52-7859-46C1-997C-F679C9236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7A5D5BB8-21AD-44D8-8793-CB4924B9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6B17B7F3-3D9C-4459-AF7F-6BCF13664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03AF9AAC-5EF8-43F6-A71F-CAACB54FF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F0D2C464-1C0A-4D91-9AAA-C053C895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2">
              <a:extLst>
                <a:ext uri="{FF2B5EF4-FFF2-40B4-BE49-F238E27FC236}">
                  <a16:creationId xmlns:a16="http://schemas.microsoft.com/office/drawing/2014/main" id="{4BEDADBB-1E6E-48F0-BBF3-EB9B978FB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A768E058-61D9-41D6-AC45-94D984A89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99718B8A-0078-45EC-9F2C-1B6E96E1B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791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8E86B-ABE5-4859-7512-E895D58E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>
                <a:solidFill>
                  <a:srgbClr val="FFFFFF"/>
                </a:solidFill>
              </a:rPr>
              <a:t>Apache Spark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CC2F-18E6-7AC0-755A-4C1534495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002191" cy="454359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Open-source</a:t>
            </a:r>
          </a:p>
          <a:p>
            <a:r>
              <a:rPr lang="sk-SK" sz="2000" dirty="0" err="1">
                <a:solidFill>
                  <a:schemeClr val="bg1"/>
                </a:solidFill>
              </a:rPr>
              <a:t>Real-time</a:t>
            </a:r>
            <a:r>
              <a:rPr lang="sk-SK" sz="2000" dirty="0">
                <a:solidFill>
                  <a:schemeClr val="bg1"/>
                </a:solidFill>
              </a:rPr>
              <a:t> spracovanie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sk-SK" sz="2000" dirty="0">
                <a:solidFill>
                  <a:schemeClr val="bg1"/>
                </a:solidFill>
              </a:rPr>
              <a:t>a analýza dát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</a:rPr>
              <a:t>Nízka latencia</a:t>
            </a:r>
          </a:p>
          <a:p>
            <a:r>
              <a:rPr lang="sk-SK" sz="2000" dirty="0">
                <a:solidFill>
                  <a:schemeClr val="bg1"/>
                </a:solidFill>
              </a:rPr>
              <a:t>Vysoká priestupnosť dát</a:t>
            </a:r>
          </a:p>
          <a:p>
            <a:r>
              <a:rPr lang="sk-SK" sz="2000" dirty="0">
                <a:solidFill>
                  <a:schemeClr val="bg1"/>
                </a:solidFill>
              </a:rPr>
              <a:t>Odolnosť voči chybám</a:t>
            </a:r>
          </a:p>
          <a:p>
            <a:r>
              <a:rPr lang="sk-SK" sz="2000" dirty="0">
                <a:solidFill>
                  <a:schemeClr val="bg1"/>
                </a:solidFill>
              </a:rPr>
              <a:t>Škálovateľnosť</a:t>
            </a:r>
          </a:p>
        </p:txBody>
      </p:sp>
    </p:spTree>
    <p:extLst>
      <p:ext uri="{BB962C8B-B14F-4D97-AF65-F5344CB8AC3E}">
        <p14:creationId xmlns:p14="http://schemas.microsoft.com/office/powerpoint/2010/main" val="421835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958E56-3AA9-5826-05CD-3E844A7A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071" y="0"/>
            <a:ext cx="9215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2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28A49-5F71-759A-25B6-6C6CA74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>
                <a:solidFill>
                  <a:srgbClr val="FFFFFF"/>
                </a:solidFill>
              </a:rPr>
              <a:t>Apache Kafka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90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EFD4-AFE2-D784-A81A-592EEB22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002191" cy="4543599"/>
          </a:xfrm>
        </p:spPr>
        <p:txBody>
          <a:bodyPr anchor="ctr">
            <a:normAutofit/>
          </a:bodyPr>
          <a:lstStyle/>
          <a:p>
            <a:r>
              <a:rPr lang="sk-SK" sz="2000" dirty="0" err="1">
                <a:solidFill>
                  <a:schemeClr val="bg1"/>
                </a:solidFill>
              </a:rPr>
              <a:t>Open-source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 err="1">
                <a:solidFill>
                  <a:schemeClr val="bg1"/>
                </a:solidFill>
              </a:rPr>
              <a:t>Real-time</a:t>
            </a:r>
            <a:r>
              <a:rPr lang="sk-SK" sz="2000" dirty="0">
                <a:solidFill>
                  <a:schemeClr val="bg1"/>
                </a:solidFill>
              </a:rPr>
              <a:t> vytváranie streamov dát</a:t>
            </a:r>
          </a:p>
          <a:p>
            <a:r>
              <a:rPr lang="sk-SK" sz="2000" dirty="0">
                <a:solidFill>
                  <a:schemeClr val="bg1"/>
                </a:solidFill>
              </a:rPr>
              <a:t>Nízka latencia</a:t>
            </a:r>
          </a:p>
          <a:p>
            <a:r>
              <a:rPr lang="sk-SK" sz="2000" dirty="0">
                <a:solidFill>
                  <a:schemeClr val="bg1"/>
                </a:solidFill>
              </a:rPr>
              <a:t>Vysoká priestupnosť dát</a:t>
            </a:r>
          </a:p>
          <a:p>
            <a:r>
              <a:rPr lang="sk-SK" sz="2000" dirty="0">
                <a:solidFill>
                  <a:schemeClr val="bg1"/>
                </a:solidFill>
              </a:rPr>
              <a:t>Odolnosť voči chybám</a:t>
            </a:r>
          </a:p>
          <a:p>
            <a:r>
              <a:rPr lang="sk-SK" sz="2000" dirty="0">
                <a:solidFill>
                  <a:schemeClr val="bg1"/>
                </a:solidFill>
              </a:rPr>
              <a:t>Škálovateľnosť</a:t>
            </a:r>
          </a:p>
          <a:p>
            <a:pPr marL="0" indent="0">
              <a:buNone/>
            </a:pPr>
            <a:endParaRPr lang="sk-SK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42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art 1: Apache Kafka for beginners - What is Apache Kafka? - CloudKarafka, Apache  Kafka Message streaming as a Service">
            <a:extLst>
              <a:ext uri="{FF2B5EF4-FFF2-40B4-BE49-F238E27FC236}">
                <a16:creationId xmlns:a16="http://schemas.microsoft.com/office/drawing/2014/main" id="{8DE274D4-5C57-B163-C6D4-DA805BAC5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12192000" cy="636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29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F6FC0-6F4D-D0B6-1EDA-AD25A791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>
                <a:solidFill>
                  <a:srgbClr val="FFFFFF"/>
                </a:solidFill>
              </a:rPr>
              <a:t>Apache Zookeeper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972C-9D41-3935-4CAF-29E3CCAD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002191" cy="4543599"/>
          </a:xfrm>
        </p:spPr>
        <p:txBody>
          <a:bodyPr anchor="ctr">
            <a:norm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Udržiavanie konfiguračných údajov</a:t>
            </a:r>
          </a:p>
          <a:p>
            <a:r>
              <a:rPr lang="sk-SK" sz="2000" dirty="0">
                <a:solidFill>
                  <a:schemeClr val="bg1"/>
                </a:solidFill>
              </a:rPr>
              <a:t>Stará sa o konfiguráciu tém (</a:t>
            </a:r>
            <a:r>
              <a:rPr lang="sk-SK" sz="2000" dirty="0" err="1">
                <a:solidFill>
                  <a:schemeClr val="bg1"/>
                </a:solidFill>
              </a:rPr>
              <a:t>topics</a:t>
            </a:r>
            <a:r>
              <a:rPr lang="sk-SK" sz="2000" dirty="0">
                <a:solidFill>
                  <a:schemeClr val="bg1"/>
                </a:solidFill>
              </a:rPr>
              <a:t>)</a:t>
            </a:r>
          </a:p>
          <a:p>
            <a:r>
              <a:rPr lang="sk-SK" sz="2000" dirty="0">
                <a:solidFill>
                  <a:schemeClr val="bg1"/>
                </a:solidFill>
              </a:rPr>
              <a:t>Access </a:t>
            </a:r>
            <a:r>
              <a:rPr lang="sk-SK" sz="2000" dirty="0" err="1">
                <a:solidFill>
                  <a:schemeClr val="bg1"/>
                </a:solidFill>
              </a:rPr>
              <a:t>Control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dirty="0" err="1">
                <a:solidFill>
                  <a:schemeClr val="bg1"/>
                </a:solidFill>
              </a:rPr>
              <a:t>Lists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</a:p>
          <a:p>
            <a:r>
              <a:rPr lang="sk-SK" sz="2000" dirty="0">
                <a:solidFill>
                  <a:schemeClr val="bg1"/>
                </a:solidFill>
              </a:rPr>
              <a:t>Obsahuje list fungujúcich brokerov</a:t>
            </a:r>
          </a:p>
          <a:p>
            <a:r>
              <a:rPr lang="sk-SK" sz="2000" dirty="0">
                <a:solidFill>
                  <a:schemeClr val="bg1"/>
                </a:solidFill>
              </a:rPr>
              <a:t>Ošetruje zlyhania</a:t>
            </a:r>
          </a:p>
        </p:txBody>
      </p:sp>
    </p:spTree>
    <p:extLst>
      <p:ext uri="{BB962C8B-B14F-4D97-AF65-F5344CB8AC3E}">
        <p14:creationId xmlns:p14="http://schemas.microsoft.com/office/powerpoint/2010/main" val="292505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182B2-DD40-DDEE-5F5A-B6AC4DAE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Apache Cassandra</a:t>
            </a:r>
            <a:endParaRPr lang="sk-SK" sz="4800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8244-FA65-CC90-0432-65FC1710B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002191" cy="454359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Open-source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</a:rPr>
              <a:t>Vzniklo v Júli 2008</a:t>
            </a:r>
          </a:p>
          <a:p>
            <a:r>
              <a:rPr lang="sk-SK" sz="2000" dirty="0" err="1">
                <a:solidFill>
                  <a:schemeClr val="bg1"/>
                </a:solidFill>
              </a:rPr>
              <a:t>NoSQL</a:t>
            </a:r>
            <a:r>
              <a:rPr lang="sk-SK" sz="2000" dirty="0">
                <a:solidFill>
                  <a:schemeClr val="bg1"/>
                </a:solidFill>
              </a:rPr>
              <a:t> databáza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Nie relačná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Využitie v Big </a:t>
            </a:r>
            <a:r>
              <a:rPr lang="sk-SK" sz="1800" dirty="0" err="1">
                <a:solidFill>
                  <a:schemeClr val="bg1"/>
                </a:solidFill>
              </a:rPr>
              <a:t>data</a:t>
            </a:r>
            <a:r>
              <a:rPr lang="sk-SK" sz="1800" dirty="0">
                <a:solidFill>
                  <a:schemeClr val="bg1"/>
                </a:solidFill>
              </a:rPr>
              <a:t> a </a:t>
            </a:r>
            <a:r>
              <a:rPr lang="sk-SK" sz="1800" dirty="0" err="1">
                <a:solidFill>
                  <a:schemeClr val="bg1"/>
                </a:solidFill>
              </a:rPr>
              <a:t>real-time</a:t>
            </a:r>
            <a:r>
              <a:rPr lang="sk-SK" sz="1800" dirty="0">
                <a:solidFill>
                  <a:schemeClr val="bg1"/>
                </a:solidFill>
              </a:rPr>
              <a:t> web aplikáciách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Používa </a:t>
            </a:r>
            <a:r>
              <a:rPr lang="sk-SK" sz="1800" dirty="0" err="1">
                <a:solidFill>
                  <a:schemeClr val="bg1"/>
                </a:solidFill>
              </a:rPr>
              <a:t>Wide</a:t>
            </a:r>
            <a:r>
              <a:rPr lang="sk-SK" sz="1800" dirty="0">
                <a:solidFill>
                  <a:schemeClr val="bg1"/>
                </a:solidFill>
              </a:rPr>
              <a:t> </a:t>
            </a:r>
            <a:r>
              <a:rPr lang="sk-SK" sz="1800" dirty="0" err="1">
                <a:solidFill>
                  <a:schemeClr val="bg1"/>
                </a:solidFill>
              </a:rPr>
              <a:t>Column</a:t>
            </a:r>
            <a:r>
              <a:rPr lang="sk-SK" sz="1800" dirty="0">
                <a:solidFill>
                  <a:schemeClr val="bg1"/>
                </a:solidFill>
              </a:rPr>
              <a:t> </a:t>
            </a:r>
            <a:r>
              <a:rPr lang="sk-SK" sz="1800" dirty="0" err="1">
                <a:solidFill>
                  <a:schemeClr val="bg1"/>
                </a:solidFill>
              </a:rPr>
              <a:t>Store</a:t>
            </a:r>
            <a:r>
              <a:rPr lang="sk-SK" sz="1800" dirty="0">
                <a:solidFill>
                  <a:schemeClr val="bg1"/>
                </a:solidFill>
              </a:rPr>
              <a:t> (2D pole </a:t>
            </a:r>
            <a:r>
              <a:rPr lang="sk-SK" sz="1800" dirty="0" err="1">
                <a:solidFill>
                  <a:schemeClr val="bg1"/>
                </a:solidFill>
              </a:rPr>
              <a:t>key-value</a:t>
            </a:r>
            <a:r>
              <a:rPr lang="sk-SK" sz="1800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sz="1800" dirty="0">
              <a:solidFill>
                <a:schemeClr val="bg1"/>
              </a:solidFill>
            </a:endParaRPr>
          </a:p>
          <a:p>
            <a:endParaRPr lang="sk-SK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027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4624175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4354591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00801-DBA7-5682-D762-E45CC012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91" y="1590420"/>
            <a:ext cx="3750009" cy="3706176"/>
          </a:xfrm>
        </p:spPr>
        <p:txBody>
          <a:bodyPr>
            <a:normAutofit/>
          </a:bodyPr>
          <a:lstStyle/>
          <a:p>
            <a:r>
              <a:rPr lang="sk-SK" sz="4800">
                <a:solidFill>
                  <a:srgbClr val="FFFFFF"/>
                </a:solidFill>
              </a:rPr>
              <a:t>Apache Cassandra	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218787-E6A4-4B80-9264-401AC864C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E8D92D4B-FC8B-42FF-B330-0F8187AC3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69243D1-5ECC-4158-BE71-994C8E28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83EC76E-F083-4CE1-90B9-47FC1D1E9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61FCA8D-7CF4-4590-B46C-8F2B37086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EF5F38-8CFF-417E-B899-740E109DA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1837D591-5DC3-4A27-9E9B-3A93872A0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B98A7C6D-12D7-49AB-8E8B-7BC954B57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AD20C8-6762-4AB5-BD26-06463554A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0485315-0687-4ACA-B1DF-9CE5AB60F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2F9618A-491F-4482-B3D4-6CAF4AD23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0591CF4-DE73-4D41-BD78-673B25A1F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93131C7D-7D49-4E72-B658-E7EA18C7D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AE4406-0262-4B0E-8BEC-062D5079F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0294"/>
            <a:ext cx="2177162" cy="2376595"/>
            <a:chOff x="687925" y="3500294"/>
            <a:chExt cx="2177162" cy="2376595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BE25EBE-2473-4625-9D81-5EDE8A32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C85784B-25A9-4F3C-B8CE-EA0C5779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5ED6F17-088A-41BA-9F01-84968C5E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40E996A-42E5-41A5-9731-A46B526A8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23FD45B-66A6-4474-81CD-7A809E085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31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6EC6478-1D4B-4340-8815-5C18CAF80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230A3B7D-0A66-4C78-89FA-72B6EE2AB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8512C95-82DE-4518-81DF-4444A8A0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4EB4443-5599-4A23-A9B9-E671EF25B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847B105-F8EE-4AD6-8D3E-A13574ED4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E161F6D-8FCB-4AA1-BF41-7B5E2EFA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CB8CF2A-176B-457D-B031-3DAF2199D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0C6D01D-0808-4CBC-940B-C461568D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3192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1CA7902B-E443-4797-A93B-A93A949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08F0FEF6-7627-483C-BA94-92001F20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7CF4CD8E-FB24-42DF-B2D7-4F857B566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5CE034BB-E736-4D74-84F1-783DD31B1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429B2E63-7610-4DFC-B121-C5642CC0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5BCDD98-AEF8-48C7-AD36-1A0172DBD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082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22BBA9F2-4CD7-4D04-80F2-7E6C97D24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B4DFFE8A-CECA-411B-A74F-CDC69B42D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845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83A399D-CB9B-4BF4-A5B1-11F1AEC61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476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4E95862A-9101-42E7-A4DC-54904272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758879BB-61F7-4656-A949-942918E8D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B239065E-174C-4E55-8F08-753D0163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EFC1C157-65C2-4364-A98C-4990B2F2E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5B789995-3066-4FA5-845A-2F5D04CC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48D0AFE9-5F16-4241-AC7C-7815B2E07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E7D8F4CC-AEDD-40CE-AF57-C53FBB7A1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18F6C01C-7A92-4BE3-818D-3F02C454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71381134-C199-45DE-9024-0D1AC8B89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F386DF-8974-452C-BFA1-69DF9C703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D7FD2F1B-CA10-4903-A67B-CD12CBD94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F02D9C27-503C-4DAD-B837-941FCF10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3CCA7722-F576-4945-8C4A-BACD72449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1EF4D814-1A34-4454-86B3-72E5857D2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2A65427A-F6F4-4FCC-AD60-F2789FA15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93BAA80-E8EA-4FC0-BB91-7CD2E10F2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9E269127-5C6B-4DD7-9A77-F55B7D933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B9F0C615-B92F-4B29-8030-9F0C233BC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2D38AC94-BAD6-4D06-AF56-796E4AE19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D6F1198-459C-4B24-9582-07EF3DE36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9E7312F-1213-4731-981F-910D89C4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928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5393A61-B875-4502-B39A-FF198FDB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5ECD7F79-6A5F-4C71-AF0C-EFD525A0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D42B9D4E-A32F-4275-8EB9-94BC9F953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9A2EA8A-64FC-403B-91E3-CFA956B1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3563E01D-1F33-4568-9B64-199F5EEE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55C06EC6-E524-4AB4-8F99-7BD4E265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3981652-0492-4F9B-AB42-5EF3F9DB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1CB61193-4C8B-4BF7-9E45-1D2376B44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24935050-11C3-47FD-A1D2-949061524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C67AECA-86A6-41C9-842D-4DF8F11C7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917EBA8-92D8-4CED-8AD7-C27D66E2D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045BF9E8-281A-480D-AE50-5C850990D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3311767B-5796-44F1-86DB-C08467F41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558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81B7-04CE-45A9-EE60-59FA29BF1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596" y="1157201"/>
            <a:ext cx="5002191" cy="4543599"/>
          </a:xfrm>
        </p:spPr>
        <p:txBody>
          <a:bodyPr anchor="ctr">
            <a:norm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Distribuovaná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Viacero fyzických systémov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Clustery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Neexistuje single point of </a:t>
            </a:r>
            <a:r>
              <a:rPr lang="sk-SK" sz="1800" dirty="0" err="1">
                <a:solidFill>
                  <a:schemeClr val="bg1"/>
                </a:solidFill>
              </a:rPr>
              <a:t>failure</a:t>
            </a:r>
            <a:r>
              <a:rPr lang="sk-SK" sz="1800" dirty="0">
                <a:solidFill>
                  <a:schemeClr val="bg1"/>
                </a:solidFill>
              </a:rPr>
              <a:t> (SPF)</a:t>
            </a:r>
          </a:p>
          <a:p>
            <a:r>
              <a:rPr lang="sk-SK" sz="2000" dirty="0">
                <a:solidFill>
                  <a:schemeClr val="bg1"/>
                </a:solidFill>
              </a:rPr>
              <a:t>CQL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Priestor kľúčov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Tabuľky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Partície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Riadky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Stĺpce</a:t>
            </a:r>
          </a:p>
          <a:p>
            <a:pPr lvl="1"/>
            <a:endParaRPr lang="sk-SK" sz="1800" dirty="0">
              <a:solidFill>
                <a:schemeClr val="bg1"/>
              </a:solidFill>
            </a:endParaRPr>
          </a:p>
          <a:p>
            <a:pPr lvl="1"/>
            <a:endParaRPr lang="sk-SK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1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545</Words>
  <Application>Microsoft Office PowerPoint</Application>
  <PresentationFormat>Širokouhlá</PresentationFormat>
  <Paragraphs>191</Paragraphs>
  <Slides>23</Slides>
  <Notes>23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Spark, Kafka, Cassandra, MongoDB</vt:lpstr>
      <vt:lpstr>Obsah</vt:lpstr>
      <vt:lpstr>Apache Spark</vt:lpstr>
      <vt:lpstr>Prezentácia programu PowerPoint</vt:lpstr>
      <vt:lpstr>Apache Kafka</vt:lpstr>
      <vt:lpstr>Prezentácia programu PowerPoint</vt:lpstr>
      <vt:lpstr>Apache Zookeeper</vt:lpstr>
      <vt:lpstr>Apache Cassandra</vt:lpstr>
      <vt:lpstr>Apache Cassandra </vt:lpstr>
      <vt:lpstr>Apache Cassandra </vt:lpstr>
      <vt:lpstr>MongoDB </vt:lpstr>
      <vt:lpstr>MongoDB </vt:lpstr>
      <vt:lpstr>Demo  Spark, Kafka, Cassandra</vt:lpstr>
      <vt:lpstr>Python script generátor dát o počasí</vt:lpstr>
      <vt:lpstr>Kafka  topic, producer, consumer</vt:lpstr>
      <vt:lpstr>Spark StreamHandler, transformácia dát</vt:lpstr>
      <vt:lpstr>Cassandra využitie Datastax connector</vt:lpstr>
      <vt:lpstr>Demo  Spark + MongoDB</vt:lpstr>
      <vt:lpstr>Python script zobrazovanie dát z MongoDB</vt:lpstr>
      <vt:lpstr>MongoDB  cluster + úprava</vt:lpstr>
      <vt:lpstr>MongoDB  finálny výstup</vt:lpstr>
      <vt:lpstr>Otázka na skúšku</vt:lpstr>
      <vt:lpstr>Ďakujeme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Spark, Kafka, Cassandra, MongoDB</dc:title>
  <dc:creator>Daniel Janči</dc:creator>
  <cp:lastModifiedBy>Peter Abel</cp:lastModifiedBy>
  <cp:revision>14</cp:revision>
  <dcterms:created xsi:type="dcterms:W3CDTF">2022-12-06T11:25:49Z</dcterms:created>
  <dcterms:modified xsi:type="dcterms:W3CDTF">2022-12-12T23:51:58Z</dcterms:modified>
</cp:coreProperties>
</file>