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10" r:id="rId11"/>
    <p:sldId id="302" r:id="rId12"/>
    <p:sldId id="303" r:id="rId13"/>
    <p:sldId id="305" r:id="rId14"/>
    <p:sldId id="304" r:id="rId15"/>
    <p:sldId id="313" r:id="rId16"/>
    <p:sldId id="314" r:id="rId17"/>
    <p:sldId id="315" r:id="rId18"/>
    <p:sldId id="306" r:id="rId19"/>
    <p:sldId id="307" r:id="rId20"/>
    <p:sldId id="308" r:id="rId21"/>
    <p:sldId id="316" r:id="rId22"/>
    <p:sldId id="317" r:id="rId23"/>
    <p:sldId id="320" r:id="rId24"/>
    <p:sldId id="319" r:id="rId25"/>
    <p:sldId id="321" r:id="rId26"/>
    <p:sldId id="322" r:id="rId27"/>
    <p:sldId id="325" r:id="rId28"/>
    <p:sldId id="326" r:id="rId29"/>
    <p:sldId id="323" r:id="rId30"/>
    <p:sldId id="327" r:id="rId31"/>
    <p:sldId id="31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pos="7378" userDrawn="1">
          <p15:clr>
            <a:srgbClr val="A4A3A4"/>
          </p15:clr>
        </p15:guide>
        <p15:guide id="4" orient="horz" pos="4042" userDrawn="1">
          <p15:clr>
            <a:srgbClr val="A4A3A4"/>
          </p15:clr>
        </p15:guide>
        <p15:guide id="5" orient="horz" pos="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3300"/>
    <a:srgbClr val="66CCFF"/>
    <a:srgbClr val="3399FF"/>
    <a:srgbClr val="1C43BE"/>
    <a:srgbClr val="B8B8B8"/>
    <a:srgbClr val="204BD6"/>
    <a:srgbClr val="2D59DF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9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2" y="230"/>
      </p:cViewPr>
      <p:guideLst>
        <p:guide orient="horz" pos="278"/>
        <p:guide pos="302"/>
        <p:guide pos="7378"/>
        <p:guide orient="horz" pos="4042"/>
        <p:guide orient="horz" pos="5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54E3E-1E68-4117-AB3F-334EE3C5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9A05-6180-4156-9F6E-06287DE939E2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64BCD-2685-4EFB-BC1E-8CD0BA77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0A181-C1AD-4253-83EB-EDACDA7A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45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ADCF35-3502-4798-9F9B-918A00C20890}"/>
              </a:ext>
            </a:extLst>
          </p:cNvPr>
          <p:cNvSpPr/>
          <p:nvPr userDrawn="1"/>
        </p:nvSpPr>
        <p:spPr>
          <a:xfrm>
            <a:off x="-12291" y="0"/>
            <a:ext cx="12204291" cy="6858000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9CB9A-9DFA-47D3-B493-322C1044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9A05-6180-4156-9F6E-06287DE939E2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3203A-A9AA-492A-AF8A-01F70B1B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15C2A-63AE-4D87-A5F4-7FCBF694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63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ADCF35-3502-4798-9F9B-918A00C20890}"/>
              </a:ext>
            </a:extLst>
          </p:cNvPr>
          <p:cNvSpPr/>
          <p:nvPr userDrawn="1"/>
        </p:nvSpPr>
        <p:spPr>
          <a:xfrm>
            <a:off x="-12291" y="0"/>
            <a:ext cx="12204291" cy="6858000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B66EDC-5E2E-4D5C-9E61-47F674F23493}"/>
              </a:ext>
            </a:extLst>
          </p:cNvPr>
          <p:cNvSpPr/>
          <p:nvPr userDrawn="1"/>
        </p:nvSpPr>
        <p:spPr>
          <a:xfrm>
            <a:off x="0" y="1388961"/>
            <a:ext cx="12192000" cy="5469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9CB9A-9DFA-47D3-B493-322C1044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9A05-6180-4156-9F6E-06287DE939E2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3203A-A9AA-492A-AF8A-01F70B1B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15C2A-63AE-4D87-A5F4-7FCBF694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1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E15E559-814E-42EE-B57F-B16F230EE1A8}"/>
              </a:ext>
            </a:extLst>
          </p:cNvPr>
          <p:cNvSpPr/>
          <p:nvPr userDrawn="1"/>
        </p:nvSpPr>
        <p:spPr>
          <a:xfrm>
            <a:off x="-12291" y="0"/>
            <a:ext cx="12204291" cy="441323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9CB9A-9DFA-47D3-B493-322C1044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9A05-6180-4156-9F6E-06287DE939E2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3203A-A9AA-492A-AF8A-01F70B1B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15C2A-63AE-4D87-A5F4-7FCBF694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12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503B2-17F3-4AA8-932D-B31C067A2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9A05-6180-4156-9F6E-06287DE939E2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23C95-5824-4291-AAB8-77B41CEB9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747EB-50ED-44FD-BB4D-D9701951D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71" r:id="rId3"/>
    <p:sldLayoutId id="214748366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813DA8-5978-41B8-92C5-8648D224A092}"/>
              </a:ext>
            </a:extLst>
          </p:cNvPr>
          <p:cNvSpPr txBox="1"/>
          <p:nvPr/>
        </p:nvSpPr>
        <p:spPr>
          <a:xfrm>
            <a:off x="3396567" y="2352195"/>
            <a:ext cx="5398867" cy="107680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0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A4420-8BD2-4399-BA5C-8C87CBAB390A}"/>
              </a:ext>
            </a:extLst>
          </p:cNvPr>
          <p:cNvSpPr txBox="1"/>
          <p:nvPr/>
        </p:nvSpPr>
        <p:spPr>
          <a:xfrm>
            <a:off x="3674282" y="3901362"/>
            <a:ext cx="4843436" cy="540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Noto Sans KR Black" panose="020B0A00000000000000" pitchFamily="34" charset="-127"/>
                <a:ea typeface="Noto Sans KR Black" panose="020B0A00000000000000" pitchFamily="34" charset="-127"/>
              </a:rPr>
              <a:t>Inheritance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6181B87-3531-4DA3-90B0-AB37FDA953C1}"/>
              </a:ext>
            </a:extLst>
          </p:cNvPr>
          <p:cNvCxnSpPr>
            <a:cxnSpLocks/>
          </p:cNvCxnSpPr>
          <p:nvPr/>
        </p:nvCxnSpPr>
        <p:spPr>
          <a:xfrm>
            <a:off x="3924300" y="3736050"/>
            <a:ext cx="4419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15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28605" y="728753"/>
            <a:ext cx="8729446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7-4.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메소드 재정의 </a:t>
            </a: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Override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F077A-656C-45D2-BFC5-D6987BD61A77}"/>
              </a:ext>
            </a:extLst>
          </p:cNvPr>
          <p:cNvSpPr txBox="1"/>
          <p:nvPr/>
        </p:nvSpPr>
        <p:spPr>
          <a:xfrm>
            <a:off x="1185432" y="1475333"/>
            <a:ext cx="9970248" cy="11358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부모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클래스의 상속 메소드를 수정해서 자식클래스에서 재정의하는 것을 말한다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</p:txBody>
      </p:sp>
      <p:pic>
        <p:nvPicPr>
          <p:cNvPr id="8" name="Picture 15">
            <a:extLst>
              <a:ext uri="{FF2B5EF4-FFF2-40B4-BE49-F238E27FC236}">
                <a16:creationId xmlns:a16="http://schemas.microsoft.com/office/drawing/2014/main" id="{5DF1D957-43E0-4092-A8F9-71346494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29" y="2254488"/>
            <a:ext cx="8689557" cy="4350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51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28605" y="728753"/>
            <a:ext cx="8729446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7-4.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메소드 재정의 </a:t>
            </a: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Override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F077A-656C-45D2-BFC5-D6987BD61A77}"/>
              </a:ext>
            </a:extLst>
          </p:cNvPr>
          <p:cNvSpPr txBox="1"/>
          <p:nvPr/>
        </p:nvSpPr>
        <p:spPr>
          <a:xfrm>
            <a:off x="5113753" y="880310"/>
            <a:ext cx="1886488" cy="3496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메소드 재정의 효과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A3FBB3-C035-456B-B867-0CF42D050046}"/>
              </a:ext>
            </a:extLst>
          </p:cNvPr>
          <p:cNvGrpSpPr/>
          <p:nvPr/>
        </p:nvGrpSpPr>
        <p:grpSpPr>
          <a:xfrm>
            <a:off x="1192213" y="2821618"/>
            <a:ext cx="10674666" cy="3419475"/>
            <a:chOff x="1192213" y="2821618"/>
            <a:chExt cx="10674666" cy="3419475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32BBE98-BFD4-498F-B697-016880A1F0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2213" y="2821618"/>
              <a:ext cx="1847850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B6617E9D-0142-4B65-B27A-50591BB69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2213" y="3269293"/>
              <a:ext cx="5548312" cy="297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9A30059-75DE-4A44-A3C3-5E063552A313}"/>
                </a:ext>
              </a:extLst>
            </p:cNvPr>
            <p:cNvSpPr/>
            <p:nvPr/>
          </p:nvSpPr>
          <p:spPr>
            <a:xfrm>
              <a:off x="7265114" y="2821618"/>
              <a:ext cx="4425698" cy="34194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9CF3B0-D9E9-40FE-AF18-752F2384C7A7}"/>
                </a:ext>
              </a:extLst>
            </p:cNvPr>
            <p:cNvSpPr txBox="1"/>
            <p:nvPr/>
          </p:nvSpPr>
          <p:spPr>
            <a:xfrm>
              <a:off x="7441180" y="2969255"/>
              <a:ext cx="4425699" cy="306578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Class </a:t>
              </a:r>
              <a:r>
                <a:rPr lang="en-US" altLang="ko-KR" sz="1600" spc="-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ChildExample</a:t>
              </a:r>
              <a:r>
                <a:rPr lang="en-US" altLang="ko-KR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Public static void main (String[] </a:t>
              </a:r>
              <a:r>
                <a:rPr lang="en-US" altLang="ko-KR" sz="1600" spc="-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args</a:t>
              </a:r>
              <a:r>
                <a:rPr lang="en-US" altLang="ko-KR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){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     Child </a:t>
              </a:r>
              <a:r>
                <a:rPr lang="en-US" altLang="ko-KR" sz="1600" spc="-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child</a:t>
              </a:r>
              <a:r>
                <a:rPr lang="en-US" altLang="ko-KR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= new Child();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      child.metod1();	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      child.metod2();   // </a:t>
              </a:r>
              <a:r>
                <a:rPr lang="ko-KR" altLang="en-US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재정의 된 메소드 호출</a:t>
              </a:r>
              <a:endPara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      child.metod3();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        }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}</a:t>
              </a:r>
            </a:p>
            <a:p>
              <a:pPr>
                <a:lnSpc>
                  <a:spcPct val="150000"/>
                </a:lnSpc>
              </a:pPr>
              <a:endPara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8BB41414-E7BA-439A-A224-573DF5A053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3360" y="3624407"/>
              <a:ext cx="4917440" cy="642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C949B05-AD24-4197-8AAE-D148CEC989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724400"/>
              <a:ext cx="1666240" cy="213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E75F2C8-614C-4DD8-B8FC-3E32859BBEC4}"/>
                </a:ext>
              </a:extLst>
            </p:cNvPr>
            <p:cNvCxnSpPr/>
            <p:nvPr/>
          </p:nvCxnSpPr>
          <p:spPr>
            <a:xfrm flipH="1">
              <a:off x="4937760" y="4998720"/>
              <a:ext cx="2733040" cy="213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F5F43E4-A920-469E-A5D5-7D3F6BD9B443}"/>
              </a:ext>
            </a:extLst>
          </p:cNvPr>
          <p:cNvSpPr txBox="1"/>
          <p:nvPr/>
        </p:nvSpPr>
        <p:spPr>
          <a:xfrm>
            <a:off x="1192213" y="1932693"/>
            <a:ext cx="9970248" cy="71797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자식클래스에서 수정되기 전 부모 메소드를 호출하고자 할 때는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super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this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는 자기 자신 객체 참조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CCE8FC-E527-4659-81B8-00E01C79A88F}"/>
              </a:ext>
            </a:extLst>
          </p:cNvPr>
          <p:cNvSpPr txBox="1"/>
          <p:nvPr/>
        </p:nvSpPr>
        <p:spPr>
          <a:xfrm>
            <a:off x="1185432" y="1475333"/>
            <a:ext cx="9970248" cy="11358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부모 메서드는 숨겨지는 효과 발생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재정의 된 자식 메소드가 실행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26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28605" y="728753"/>
            <a:ext cx="8729446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7-5. final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클래스와 </a:t>
            </a: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final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메소드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C90C5-7BB4-42A5-B08C-708902ED0DEF}"/>
              </a:ext>
            </a:extLst>
          </p:cNvPr>
          <p:cNvSpPr txBox="1"/>
          <p:nvPr/>
        </p:nvSpPr>
        <p:spPr>
          <a:xfrm>
            <a:off x="1192213" y="1353413"/>
            <a:ext cx="9970248" cy="342178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final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필드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수정할 수 없는 필드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Final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클래스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부모로 사용할 수 없는 클래스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Final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메소드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자식이 재정의 할 수 없는 메소드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상속할 수 없는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final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클래스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자식 클래스를 만들지 못하도록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final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클래스로 만든다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FABE035-0E24-4FB7-A362-6BB69008C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40" y="3677920"/>
            <a:ext cx="28003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786A3E0F-8683-400B-ADDB-C511293AB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40" y="4106545"/>
            <a:ext cx="25622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>
            <a:extLst>
              <a:ext uri="{FF2B5EF4-FFF2-40B4-BE49-F238E27FC236}">
                <a16:creationId xmlns:a16="http://schemas.microsoft.com/office/drawing/2014/main" id="{AA5AB212-CDA1-49D5-81B5-EF31692E7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615" y="4106545"/>
            <a:ext cx="3990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AB86CD8-627D-48B0-AF02-27AD37CF35BC}"/>
              </a:ext>
            </a:extLst>
          </p:cNvPr>
          <p:cNvSpPr txBox="1"/>
          <p:nvPr/>
        </p:nvSpPr>
        <p:spPr>
          <a:xfrm>
            <a:off x="1192213" y="4870451"/>
            <a:ext cx="9970248" cy="110362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오버라이딩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불가한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final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메소드 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자식 클래스가 재정의 하지 못하도록 부모 클래스의 메소드를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final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생성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6FD71C-3605-438D-ACF2-BDB6E27A26BD}"/>
              </a:ext>
            </a:extLst>
          </p:cNvPr>
          <p:cNvSpPr/>
          <p:nvPr/>
        </p:nvSpPr>
        <p:spPr>
          <a:xfrm>
            <a:off x="1192213" y="1848255"/>
            <a:ext cx="4586017" cy="807396"/>
          </a:xfrm>
          <a:prstGeom prst="rect">
            <a:avLst/>
          </a:prstGeom>
          <a:noFill/>
          <a:ln w="158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AEF683-37CE-4224-B5BB-8570EF0D95A0}"/>
              </a:ext>
            </a:extLst>
          </p:cNvPr>
          <p:cNvSpPr txBox="1"/>
          <p:nvPr/>
        </p:nvSpPr>
        <p:spPr>
          <a:xfrm>
            <a:off x="5963054" y="2033482"/>
            <a:ext cx="4066163" cy="71797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상속과 관련되어 있음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A39EAF-693D-4BFE-8FD5-C503EF99A7F4}"/>
              </a:ext>
            </a:extLst>
          </p:cNvPr>
          <p:cNvSpPr txBox="1"/>
          <p:nvPr/>
        </p:nvSpPr>
        <p:spPr>
          <a:xfrm>
            <a:off x="1285240" y="4511464"/>
            <a:ext cx="4066163" cy="71797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JDK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에서 표준적으로 제공하는 클래스</a:t>
            </a:r>
            <a:endParaRPr lang="en-US" altLang="ko-KR" sz="1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23CA08-A324-4ACB-8199-8FA7E0AB9524}"/>
              </a:ext>
            </a:extLst>
          </p:cNvPr>
          <p:cNvSpPr/>
          <p:nvPr/>
        </p:nvSpPr>
        <p:spPr>
          <a:xfrm>
            <a:off x="2830750" y="4092567"/>
            <a:ext cx="612842" cy="357081"/>
          </a:xfrm>
          <a:prstGeom prst="rect">
            <a:avLst/>
          </a:prstGeom>
          <a:noFill/>
          <a:ln w="158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6E84FCB-2771-4C14-B208-EA3048891EB8}"/>
              </a:ext>
            </a:extLst>
          </p:cNvPr>
          <p:cNvGrpSpPr/>
          <p:nvPr/>
        </p:nvGrpSpPr>
        <p:grpSpPr>
          <a:xfrm>
            <a:off x="7035336" y="4106545"/>
            <a:ext cx="593387" cy="488316"/>
            <a:chOff x="7035336" y="4106545"/>
            <a:chExt cx="593387" cy="488316"/>
          </a:xfrm>
        </p:grpSpPr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CAE0ABA3-BF06-45C7-80A4-236C790053B6}"/>
                </a:ext>
              </a:extLst>
            </p:cNvPr>
            <p:cNvSpPr/>
            <p:nvPr/>
          </p:nvSpPr>
          <p:spPr>
            <a:xfrm>
              <a:off x="7229889" y="4106545"/>
              <a:ext cx="393902" cy="488316"/>
            </a:xfrm>
            <a:custGeom>
              <a:avLst/>
              <a:gdLst>
                <a:gd name="connsiteX0" fmla="*/ 0 w 393902"/>
                <a:gd name="connsiteY0" fmla="*/ 0 h 488316"/>
                <a:gd name="connsiteX1" fmla="*/ 68094 w 393902"/>
                <a:gd name="connsiteY1" fmla="*/ 97277 h 488316"/>
                <a:gd name="connsiteX2" fmla="*/ 155643 w 393902"/>
                <a:gd name="connsiteY2" fmla="*/ 204281 h 488316"/>
                <a:gd name="connsiteX3" fmla="*/ 175098 w 393902"/>
                <a:gd name="connsiteY3" fmla="*/ 233464 h 488316"/>
                <a:gd name="connsiteX4" fmla="*/ 223736 w 393902"/>
                <a:gd name="connsiteY4" fmla="*/ 282102 h 488316"/>
                <a:gd name="connsiteX5" fmla="*/ 262647 w 393902"/>
                <a:gd name="connsiteY5" fmla="*/ 321013 h 488316"/>
                <a:gd name="connsiteX6" fmla="*/ 272375 w 393902"/>
                <a:gd name="connsiteY6" fmla="*/ 350196 h 488316"/>
                <a:gd name="connsiteX7" fmla="*/ 321013 w 393902"/>
                <a:gd name="connsiteY7" fmla="*/ 398834 h 488316"/>
                <a:gd name="connsiteX8" fmla="*/ 369651 w 393902"/>
                <a:gd name="connsiteY8" fmla="*/ 457200 h 488316"/>
                <a:gd name="connsiteX9" fmla="*/ 389106 w 393902"/>
                <a:gd name="connsiteY9" fmla="*/ 486383 h 488316"/>
                <a:gd name="connsiteX10" fmla="*/ 389106 w 393902"/>
                <a:gd name="connsiteY10" fmla="*/ 428017 h 48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3902" h="488316">
                  <a:moveTo>
                    <a:pt x="0" y="0"/>
                  </a:moveTo>
                  <a:cubicBezTo>
                    <a:pt x="36047" y="90119"/>
                    <a:pt x="-3498" y="9776"/>
                    <a:pt x="68094" y="97277"/>
                  </a:cubicBezTo>
                  <a:cubicBezTo>
                    <a:pt x="97277" y="132945"/>
                    <a:pt x="127171" y="168043"/>
                    <a:pt x="155643" y="204281"/>
                  </a:cubicBezTo>
                  <a:cubicBezTo>
                    <a:pt x="162866" y="213474"/>
                    <a:pt x="167399" y="224666"/>
                    <a:pt x="175098" y="233464"/>
                  </a:cubicBezTo>
                  <a:cubicBezTo>
                    <a:pt x="190196" y="250719"/>
                    <a:pt x="207523" y="265889"/>
                    <a:pt x="223736" y="282102"/>
                  </a:cubicBezTo>
                  <a:cubicBezTo>
                    <a:pt x="249677" y="359923"/>
                    <a:pt x="210766" y="269132"/>
                    <a:pt x="262647" y="321013"/>
                  </a:cubicBezTo>
                  <a:cubicBezTo>
                    <a:pt x="269898" y="328264"/>
                    <a:pt x="266223" y="341993"/>
                    <a:pt x="272375" y="350196"/>
                  </a:cubicBezTo>
                  <a:cubicBezTo>
                    <a:pt x="286132" y="368539"/>
                    <a:pt x="305590" y="381868"/>
                    <a:pt x="321013" y="398834"/>
                  </a:cubicBezTo>
                  <a:cubicBezTo>
                    <a:pt x="338048" y="417573"/>
                    <a:pt x="354103" y="437210"/>
                    <a:pt x="369651" y="457200"/>
                  </a:cubicBezTo>
                  <a:cubicBezTo>
                    <a:pt x="376829" y="466428"/>
                    <a:pt x="382621" y="496111"/>
                    <a:pt x="389106" y="486383"/>
                  </a:cubicBezTo>
                  <a:cubicBezTo>
                    <a:pt x="399898" y="470195"/>
                    <a:pt x="389106" y="447472"/>
                    <a:pt x="389106" y="428017"/>
                  </a:cubicBezTo>
                </a:path>
              </a:pathLst>
            </a:custGeom>
            <a:noFill/>
            <a:ln w="31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61E9CCEB-F598-439D-B7E5-0E71767CABEF}"/>
                </a:ext>
              </a:extLst>
            </p:cNvPr>
            <p:cNvSpPr/>
            <p:nvPr/>
          </p:nvSpPr>
          <p:spPr>
            <a:xfrm>
              <a:off x="7035336" y="4106545"/>
              <a:ext cx="593387" cy="408562"/>
            </a:xfrm>
            <a:custGeom>
              <a:avLst/>
              <a:gdLst>
                <a:gd name="connsiteX0" fmla="*/ 593387 w 593387"/>
                <a:gd name="connsiteY0" fmla="*/ 0 h 408562"/>
                <a:gd name="connsiteX1" fmla="*/ 544749 w 593387"/>
                <a:gd name="connsiteY1" fmla="*/ 19455 h 408562"/>
                <a:gd name="connsiteX2" fmla="*/ 457200 w 593387"/>
                <a:gd name="connsiteY2" fmla="*/ 87549 h 408562"/>
                <a:gd name="connsiteX3" fmla="*/ 428017 w 593387"/>
                <a:gd name="connsiteY3" fmla="*/ 107004 h 408562"/>
                <a:gd name="connsiteX4" fmla="*/ 369651 w 593387"/>
                <a:gd name="connsiteY4" fmla="*/ 155643 h 408562"/>
                <a:gd name="connsiteX5" fmla="*/ 291830 w 593387"/>
                <a:gd name="connsiteY5" fmla="*/ 214009 h 408562"/>
                <a:gd name="connsiteX6" fmla="*/ 233464 w 593387"/>
                <a:gd name="connsiteY6" fmla="*/ 262647 h 408562"/>
                <a:gd name="connsiteX7" fmla="*/ 175098 w 593387"/>
                <a:gd name="connsiteY7" fmla="*/ 291830 h 408562"/>
                <a:gd name="connsiteX8" fmla="*/ 136187 w 593387"/>
                <a:gd name="connsiteY8" fmla="*/ 321013 h 408562"/>
                <a:gd name="connsiteX9" fmla="*/ 107004 w 593387"/>
                <a:gd name="connsiteY9" fmla="*/ 350196 h 408562"/>
                <a:gd name="connsiteX10" fmla="*/ 77821 w 593387"/>
                <a:gd name="connsiteY10" fmla="*/ 359923 h 408562"/>
                <a:gd name="connsiteX11" fmla="*/ 58366 w 593387"/>
                <a:gd name="connsiteY11" fmla="*/ 379379 h 408562"/>
                <a:gd name="connsiteX12" fmla="*/ 19455 w 593387"/>
                <a:gd name="connsiteY12" fmla="*/ 398834 h 408562"/>
                <a:gd name="connsiteX13" fmla="*/ 0 w 593387"/>
                <a:gd name="connsiteY13" fmla="*/ 408562 h 40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3387" h="408562">
                  <a:moveTo>
                    <a:pt x="593387" y="0"/>
                  </a:moveTo>
                  <a:cubicBezTo>
                    <a:pt x="577174" y="6485"/>
                    <a:pt x="560367" y="11646"/>
                    <a:pt x="544749" y="19455"/>
                  </a:cubicBezTo>
                  <a:cubicBezTo>
                    <a:pt x="518433" y="32613"/>
                    <a:pt x="472693" y="75499"/>
                    <a:pt x="457200" y="87549"/>
                  </a:cubicBezTo>
                  <a:cubicBezTo>
                    <a:pt x="447972" y="94727"/>
                    <a:pt x="437245" y="99826"/>
                    <a:pt x="428017" y="107004"/>
                  </a:cubicBezTo>
                  <a:cubicBezTo>
                    <a:pt x="408026" y="122552"/>
                    <a:pt x="389565" y="139996"/>
                    <a:pt x="369651" y="155643"/>
                  </a:cubicBezTo>
                  <a:cubicBezTo>
                    <a:pt x="344154" y="175676"/>
                    <a:pt x="317327" y="193976"/>
                    <a:pt x="291830" y="214009"/>
                  </a:cubicBezTo>
                  <a:cubicBezTo>
                    <a:pt x="271916" y="229655"/>
                    <a:pt x="254536" y="248599"/>
                    <a:pt x="233464" y="262647"/>
                  </a:cubicBezTo>
                  <a:cubicBezTo>
                    <a:pt x="215365" y="274713"/>
                    <a:pt x="193750" y="280639"/>
                    <a:pt x="175098" y="291830"/>
                  </a:cubicBezTo>
                  <a:cubicBezTo>
                    <a:pt x="161196" y="300171"/>
                    <a:pt x="148497" y="310462"/>
                    <a:pt x="136187" y="321013"/>
                  </a:cubicBezTo>
                  <a:cubicBezTo>
                    <a:pt x="125742" y="329966"/>
                    <a:pt x="118451" y="342565"/>
                    <a:pt x="107004" y="350196"/>
                  </a:cubicBezTo>
                  <a:cubicBezTo>
                    <a:pt x="98472" y="355884"/>
                    <a:pt x="87549" y="356681"/>
                    <a:pt x="77821" y="359923"/>
                  </a:cubicBezTo>
                  <a:cubicBezTo>
                    <a:pt x="71336" y="366408"/>
                    <a:pt x="65997" y="374292"/>
                    <a:pt x="58366" y="379379"/>
                  </a:cubicBezTo>
                  <a:cubicBezTo>
                    <a:pt x="46300" y="387423"/>
                    <a:pt x="32425" y="392349"/>
                    <a:pt x="19455" y="398834"/>
                  </a:cubicBezTo>
                  <a:lnTo>
                    <a:pt x="0" y="408562"/>
                  </a:lnTo>
                </a:path>
              </a:pathLst>
            </a:custGeom>
            <a:noFill/>
            <a:ln w="31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4843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28605" y="728753"/>
            <a:ext cx="8729446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7-6. protected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접근 </a:t>
            </a:r>
            <a:r>
              <a:rPr lang="ko-KR" altLang="en-US" sz="3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제한자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C90C5-7BB4-42A5-B08C-708902ED0DEF}"/>
              </a:ext>
            </a:extLst>
          </p:cNvPr>
          <p:cNvSpPr txBox="1"/>
          <p:nvPr/>
        </p:nvSpPr>
        <p:spPr>
          <a:xfrm>
            <a:off x="1192213" y="1353413"/>
            <a:ext cx="4064939" cy="14374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상속에 관련된 접근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제한자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같은 패키지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 default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와 동일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다른 패키지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자식클래스만 접근 허용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</p:txBody>
      </p: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9B427CD4-D0BE-4806-8D66-6E39064AD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68761"/>
              </p:ext>
            </p:extLst>
          </p:nvPr>
        </p:nvGraphicFramePr>
        <p:xfrm>
          <a:off x="1192213" y="4350883"/>
          <a:ext cx="10266362" cy="207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062">
                  <a:extLst>
                    <a:ext uri="{9D8B030D-6E8A-4147-A177-3AD203B41FA5}">
                      <a16:colId xmlns:a16="http://schemas.microsoft.com/office/drawing/2014/main" val="2153756351"/>
                    </a:ext>
                  </a:extLst>
                </a:gridCol>
                <a:gridCol w="2733675">
                  <a:extLst>
                    <a:ext uri="{9D8B030D-6E8A-4147-A177-3AD203B41FA5}">
                      <a16:colId xmlns:a16="http://schemas.microsoft.com/office/drawing/2014/main" val="510730416"/>
                    </a:ext>
                  </a:extLst>
                </a:gridCol>
                <a:gridCol w="5762625">
                  <a:extLst>
                    <a:ext uri="{9D8B030D-6E8A-4147-A177-3AD203B41FA5}">
                      <a16:colId xmlns:a16="http://schemas.microsoft.com/office/drawing/2014/main" val="3028910668"/>
                    </a:ext>
                  </a:extLst>
                </a:gridCol>
              </a:tblGrid>
              <a:tr h="3084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i="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접근 제한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i="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적용할 내용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i="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접근할 수 없는 클래스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65620"/>
                  </a:ext>
                </a:extLst>
              </a:tr>
              <a:tr h="3084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public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클래스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필드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생성자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메소드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없음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98326"/>
                  </a:ext>
                </a:extLst>
              </a:tr>
              <a:tr h="3084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Protected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필드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생성자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메소드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자식 클래스가 아닌 다른 패키지의 소속된 클래스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732265"/>
                  </a:ext>
                </a:extLst>
              </a:tr>
              <a:tr h="3084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default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클래스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필드 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생성자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메소드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다른 패키지의 소속된 클래스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23576"/>
                  </a:ext>
                </a:extLst>
              </a:tr>
              <a:tr h="3084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private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필드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생성자</a:t>
                      </a:r>
                      <a:r>
                        <a:rPr lang="en-US" altLang="ko-KR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메소드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모든 외부 클래스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192869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E0E68CEF-3062-47DB-BA02-DB94D79F2DD2}"/>
              </a:ext>
            </a:extLst>
          </p:cNvPr>
          <p:cNvGrpSpPr/>
          <p:nvPr/>
        </p:nvGrpSpPr>
        <p:grpSpPr>
          <a:xfrm>
            <a:off x="6316377" y="1133819"/>
            <a:ext cx="3045426" cy="2746596"/>
            <a:chOff x="6247143" y="654845"/>
            <a:chExt cx="4260712" cy="341233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A5E1A46-E11E-4E47-B8E5-36475B166FB7}"/>
                </a:ext>
              </a:extLst>
            </p:cNvPr>
            <p:cNvSpPr/>
            <p:nvPr/>
          </p:nvSpPr>
          <p:spPr>
            <a:xfrm>
              <a:off x="6247143" y="654845"/>
              <a:ext cx="4260712" cy="34123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6B5EBC2-4F0F-49B2-A7E3-AE35D71FB4C9}"/>
                </a:ext>
              </a:extLst>
            </p:cNvPr>
            <p:cNvSpPr/>
            <p:nvPr/>
          </p:nvSpPr>
          <p:spPr>
            <a:xfrm>
              <a:off x="6697857" y="1376782"/>
              <a:ext cx="3359285" cy="269039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38100" dist="38100" dir="16200000" rotWithShape="0">
                <a:srgbClr val="1C43BE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D3A8EAF-68AB-4F7C-9959-F59E940AF0AF}"/>
                </a:ext>
              </a:extLst>
            </p:cNvPr>
            <p:cNvSpPr/>
            <p:nvPr/>
          </p:nvSpPr>
          <p:spPr>
            <a:xfrm>
              <a:off x="7231258" y="2189806"/>
              <a:ext cx="2292483" cy="183601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38100" dist="38100" dir="16200000" rotWithShape="0">
                <a:srgbClr val="1C43BE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EA36B22-263E-4826-AEEA-2FAB29162B60}"/>
                </a:ext>
              </a:extLst>
            </p:cNvPr>
            <p:cNvSpPr/>
            <p:nvPr/>
          </p:nvSpPr>
          <p:spPr>
            <a:xfrm>
              <a:off x="7690266" y="2925029"/>
              <a:ext cx="1374466" cy="110078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38100" dist="38100" dir="16200000" rotWithShape="0">
                <a:srgbClr val="1C43BE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CFC423-8D61-420F-9BC2-AD3C468881E9}"/>
                </a:ext>
              </a:extLst>
            </p:cNvPr>
            <p:cNvSpPr txBox="1"/>
            <p:nvPr/>
          </p:nvSpPr>
          <p:spPr>
            <a:xfrm>
              <a:off x="7905708" y="853723"/>
              <a:ext cx="943583" cy="43062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public</a:t>
              </a:r>
              <a:endPara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43D23B-1F46-48AC-91D1-3D6E1FC3DEDF}"/>
                </a:ext>
              </a:extLst>
            </p:cNvPr>
            <p:cNvSpPr txBox="1"/>
            <p:nvPr/>
          </p:nvSpPr>
          <p:spPr>
            <a:xfrm>
              <a:off x="7905708" y="1606884"/>
              <a:ext cx="943583" cy="43062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protected</a:t>
              </a:r>
              <a:endPara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36EB81-CC8A-4B82-874D-A70152417E4D}"/>
                </a:ext>
              </a:extLst>
            </p:cNvPr>
            <p:cNvSpPr txBox="1"/>
            <p:nvPr/>
          </p:nvSpPr>
          <p:spPr>
            <a:xfrm>
              <a:off x="7905708" y="2401970"/>
              <a:ext cx="943583" cy="43062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default</a:t>
              </a:r>
              <a:endPara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BE1821-E91F-4142-A6B0-5EAB27550CD1}"/>
                </a:ext>
              </a:extLst>
            </p:cNvPr>
            <p:cNvSpPr txBox="1"/>
            <p:nvPr/>
          </p:nvSpPr>
          <p:spPr>
            <a:xfrm>
              <a:off x="7905708" y="3303286"/>
              <a:ext cx="943583" cy="43062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dirty="0">
                  <a:solidFill>
                    <a:schemeClr val="bg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private</a:t>
              </a:r>
              <a:endPara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C97453A-0AB1-4B24-8AFA-D9555517D8C2}"/>
              </a:ext>
            </a:extLst>
          </p:cNvPr>
          <p:cNvSpPr txBox="1"/>
          <p:nvPr/>
        </p:nvSpPr>
        <p:spPr>
          <a:xfrm>
            <a:off x="8601799" y="1226305"/>
            <a:ext cx="1520007" cy="488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모든 접근 허용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20555-685E-4885-820C-75BDAAACDE55}"/>
              </a:ext>
            </a:extLst>
          </p:cNvPr>
          <p:cNvSpPr txBox="1"/>
          <p:nvPr/>
        </p:nvSpPr>
        <p:spPr>
          <a:xfrm>
            <a:off x="8601799" y="1843510"/>
            <a:ext cx="6374968" cy="488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같은 패키지 내에 있는 객체들과 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상속 관계의 객체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자식클래스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만 허용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5B12CE-B98D-45E9-97A5-96EC82FF4A9F}"/>
              </a:ext>
            </a:extLst>
          </p:cNvPr>
          <p:cNvSpPr txBox="1"/>
          <p:nvPr/>
        </p:nvSpPr>
        <p:spPr>
          <a:xfrm>
            <a:off x="8658388" y="2472494"/>
            <a:ext cx="6374968" cy="488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같은 패키지 내에 있는 객체들만 허용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670AD8-AAA2-4BF5-9061-7B0FBEB4DC44}"/>
              </a:ext>
            </a:extLst>
          </p:cNvPr>
          <p:cNvSpPr txBox="1"/>
          <p:nvPr/>
        </p:nvSpPr>
        <p:spPr>
          <a:xfrm>
            <a:off x="8658388" y="3159808"/>
            <a:ext cx="2928125" cy="488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현재 객체에서만 허용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24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28605" y="728753"/>
            <a:ext cx="8729446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7-7.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타입변환과 </a:t>
            </a:r>
            <a:r>
              <a:rPr lang="ko-KR" altLang="en-US" sz="3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다형성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C90C5-7BB4-42A5-B08C-708902ED0DEF}"/>
              </a:ext>
            </a:extLst>
          </p:cNvPr>
          <p:cNvSpPr txBox="1"/>
          <p:nvPr/>
        </p:nvSpPr>
        <p:spPr>
          <a:xfrm>
            <a:off x="1192213" y="1353413"/>
            <a:ext cx="9970248" cy="14374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다형성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같은 타입이지만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실행 결과가 다양한 객체를 대입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이용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할 수 있는 성질을 말한다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C45C19-691D-4B78-A127-9AE991724721}"/>
              </a:ext>
            </a:extLst>
          </p:cNvPr>
          <p:cNvSpPr txBox="1"/>
          <p:nvPr/>
        </p:nvSpPr>
        <p:spPr>
          <a:xfrm>
            <a:off x="1192213" y="2251428"/>
            <a:ext cx="9970248" cy="7775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부모타입에는 모든 자식 객체가 대입될 수 있다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자식 타입은 부모타입으로 자동 타입 변환된다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객체를 부품화 시킬 수 있다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B480257B-DBDD-4EC9-9A5A-25AE2C3AF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152" y="3028950"/>
            <a:ext cx="6934200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1BBE189E-506D-45BF-A06D-73B0E1E853D2}"/>
              </a:ext>
            </a:extLst>
          </p:cNvPr>
          <p:cNvGrpSpPr/>
          <p:nvPr/>
        </p:nvGrpSpPr>
        <p:grpSpPr>
          <a:xfrm>
            <a:off x="328605" y="3455565"/>
            <a:ext cx="2048034" cy="2304305"/>
            <a:chOff x="1185432" y="3455565"/>
            <a:chExt cx="2048034" cy="230430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D03392-017D-4E85-8AC5-59EBAF71716E}"/>
                </a:ext>
              </a:extLst>
            </p:cNvPr>
            <p:cNvSpPr txBox="1"/>
            <p:nvPr/>
          </p:nvSpPr>
          <p:spPr>
            <a:xfrm>
              <a:off x="1330054" y="4982348"/>
              <a:ext cx="1903412" cy="77752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</a:t>
              </a:r>
              <a:r>
                <a:rPr lang="ko-KR" altLang="en-US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</a:t>
              </a:r>
              <a:r>
                <a:rPr lang="en-US" altLang="ko-KR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</a:t>
              </a:r>
              <a:r>
                <a:rPr lang="ko-KR" altLang="en-US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</a:t>
              </a:r>
              <a:r>
                <a:rPr lang="en-US" altLang="ko-KR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=</a:t>
              </a:r>
              <a:r>
                <a:rPr lang="ko-KR" altLang="en-US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</a:t>
              </a:r>
              <a:r>
                <a:rPr lang="en-US" altLang="ko-KR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new B();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 </a:t>
              </a:r>
              <a:r>
                <a:rPr lang="en-US" altLang="ko-KR" sz="1600" spc="-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</a:t>
              </a:r>
              <a:r>
                <a:rPr lang="en-US" altLang="ko-KR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= new C();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1BF90AF-A21B-4BF6-B6DD-E2F59F8BB5D8}"/>
                </a:ext>
              </a:extLst>
            </p:cNvPr>
            <p:cNvGrpSpPr/>
            <p:nvPr/>
          </p:nvGrpSpPr>
          <p:grpSpPr>
            <a:xfrm>
              <a:off x="1185432" y="3455565"/>
              <a:ext cx="1628140" cy="1424321"/>
              <a:chOff x="1185432" y="3455565"/>
              <a:chExt cx="1628140" cy="1424321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B7A9974-24E0-4241-8C91-F3A8D69E91C3}"/>
                  </a:ext>
                </a:extLst>
              </p:cNvPr>
              <p:cNvSpPr txBox="1"/>
              <p:nvPr/>
            </p:nvSpPr>
            <p:spPr>
              <a:xfrm>
                <a:off x="1754188" y="3455565"/>
                <a:ext cx="531812" cy="46654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000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A</a:t>
                </a:r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462D9095-C7EE-43DF-A8E9-2A429C9ACDDD}"/>
                  </a:ext>
                </a:extLst>
              </p:cNvPr>
              <p:cNvGrpSpPr/>
              <p:nvPr/>
            </p:nvGrpSpPr>
            <p:grpSpPr>
              <a:xfrm>
                <a:off x="1185432" y="3994556"/>
                <a:ext cx="1628140" cy="885330"/>
                <a:chOff x="1185432" y="3994556"/>
                <a:chExt cx="1628140" cy="885330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3328909-FAB7-45B9-A3F7-20195A0C0752}"/>
                    </a:ext>
                  </a:extLst>
                </p:cNvPr>
                <p:cNvSpPr txBox="1"/>
                <p:nvPr/>
              </p:nvSpPr>
              <p:spPr>
                <a:xfrm>
                  <a:off x="1185432" y="4413337"/>
                  <a:ext cx="531812" cy="4665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2000" spc="-1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oto Sans KR Medium" panose="020B0600000000000000" pitchFamily="34" charset="-127"/>
                      <a:ea typeface="Noto Sans KR Medium" panose="020B0600000000000000" pitchFamily="34" charset="-127"/>
                    </a:rPr>
                    <a:t>B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76413CB-31C5-41CB-804A-C4922313B55B}"/>
                    </a:ext>
                  </a:extLst>
                </p:cNvPr>
                <p:cNvSpPr txBox="1"/>
                <p:nvPr/>
              </p:nvSpPr>
              <p:spPr>
                <a:xfrm>
                  <a:off x="2281760" y="4413337"/>
                  <a:ext cx="531812" cy="4665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2000" spc="-1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oto Sans KR Medium" panose="020B0600000000000000" pitchFamily="34" charset="-127"/>
                      <a:ea typeface="Noto Sans KR Medium" panose="020B0600000000000000" pitchFamily="34" charset="-127"/>
                    </a:rPr>
                    <a:t>C</a:t>
                  </a:r>
                </a:p>
              </p:txBody>
            </p:sp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19C091CC-7406-4D8F-9CEE-DB199ED42CC4}"/>
                    </a:ext>
                  </a:extLst>
                </p:cNvPr>
                <p:cNvGrpSpPr/>
                <p:nvPr/>
              </p:nvGrpSpPr>
              <p:grpSpPr>
                <a:xfrm>
                  <a:off x="1457688" y="3994556"/>
                  <a:ext cx="1096328" cy="497573"/>
                  <a:chOff x="1457688" y="3922114"/>
                  <a:chExt cx="1096328" cy="497573"/>
                </a:xfrm>
              </p:grpSpPr>
              <p:cxnSp>
                <p:nvCxnSpPr>
                  <p:cNvPr id="8" name="연결선: 꺾임 7">
                    <a:extLst>
                      <a:ext uri="{FF2B5EF4-FFF2-40B4-BE49-F238E27FC236}">
                        <a16:creationId xmlns:a16="http://schemas.microsoft.com/office/drawing/2014/main" id="{8C8127EB-726A-42AF-94E7-A8C61A1BE3AF}"/>
                      </a:ext>
                    </a:extLst>
                  </p:cNvPr>
                  <p:cNvCxnSpPr>
                    <a:cxnSpLocks/>
                    <a:stCxn id="29" idx="0"/>
                    <a:endCxn id="32" idx="0"/>
                  </p:cNvCxnSpPr>
                  <p:nvPr/>
                </p:nvCxnSpPr>
                <p:spPr>
                  <a:xfrm rot="5400000" flipH="1" flipV="1">
                    <a:off x="1999502" y="3865173"/>
                    <a:ext cx="12700" cy="1096328"/>
                  </a:xfrm>
                  <a:prstGeom prst="bentConnector3">
                    <a:avLst>
                      <a:gd name="adj1" fmla="val 1800000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직선 화살표 연결선 10">
                    <a:extLst>
                      <a:ext uri="{FF2B5EF4-FFF2-40B4-BE49-F238E27FC236}">
                        <a16:creationId xmlns:a16="http://schemas.microsoft.com/office/drawing/2014/main" id="{00611809-68DD-4443-A5BE-EC5298010C4F}"/>
                      </a:ext>
                    </a:extLst>
                  </p:cNvPr>
                  <p:cNvCxnSpPr>
                    <a:endCxn id="25" idx="2"/>
                  </p:cNvCxnSpPr>
                  <p:nvPr/>
                </p:nvCxnSpPr>
                <p:spPr>
                  <a:xfrm flipV="1">
                    <a:off x="2020094" y="3922114"/>
                    <a:ext cx="0" cy="2780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A00A2CD-425C-47EE-A68F-068B83144270}"/>
              </a:ext>
            </a:extLst>
          </p:cNvPr>
          <p:cNvGrpSpPr/>
          <p:nvPr/>
        </p:nvGrpSpPr>
        <p:grpSpPr>
          <a:xfrm>
            <a:off x="2051224" y="3455565"/>
            <a:ext cx="1903412" cy="2302172"/>
            <a:chOff x="2740774" y="3455565"/>
            <a:chExt cx="1903412" cy="230217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0697118-0343-46BA-9882-49319661D1A3}"/>
                </a:ext>
              </a:extLst>
            </p:cNvPr>
            <p:cNvSpPr txBox="1"/>
            <p:nvPr/>
          </p:nvSpPr>
          <p:spPr>
            <a:xfrm>
              <a:off x="2740774" y="4980215"/>
              <a:ext cx="1903412" cy="77752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Animal </a:t>
              </a:r>
              <a:r>
                <a:rPr lang="ko-KR" altLang="en-US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</a:t>
              </a:r>
              <a:r>
                <a:rPr lang="en-US" altLang="ko-KR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</a:t>
              </a:r>
              <a:r>
                <a:rPr lang="ko-KR" altLang="en-US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</a:t>
              </a:r>
              <a:r>
                <a:rPr lang="en-US" altLang="ko-KR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=</a:t>
              </a:r>
              <a:r>
                <a:rPr lang="ko-KR" altLang="en-US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</a:t>
              </a:r>
              <a:r>
                <a:rPr lang="en-US" altLang="ko-KR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new Cat();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Animal </a:t>
              </a:r>
              <a:r>
                <a:rPr lang="ko-KR" altLang="en-US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</a:t>
              </a:r>
              <a:r>
                <a:rPr lang="en-US" altLang="ko-KR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</a:t>
              </a:r>
              <a:r>
                <a:rPr lang="ko-KR" altLang="en-US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</a:t>
              </a:r>
              <a:r>
                <a:rPr lang="en-US" altLang="ko-KR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= new Dog();</a:t>
              </a: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6C4CD107-3016-4C57-A2FF-6A8F934F6D9A}"/>
                </a:ext>
              </a:extLst>
            </p:cNvPr>
            <p:cNvGrpSpPr/>
            <p:nvPr/>
          </p:nvGrpSpPr>
          <p:grpSpPr>
            <a:xfrm>
              <a:off x="2857818" y="3455565"/>
              <a:ext cx="1628140" cy="1424321"/>
              <a:chOff x="1185432" y="3455565"/>
              <a:chExt cx="1628140" cy="1424321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D8FAACF-5128-4548-AB73-CD3E7D1C4D0F}"/>
                  </a:ext>
                </a:extLst>
              </p:cNvPr>
              <p:cNvSpPr txBox="1"/>
              <p:nvPr/>
            </p:nvSpPr>
            <p:spPr>
              <a:xfrm>
                <a:off x="1754188" y="3455565"/>
                <a:ext cx="531812" cy="466549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000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Animal</a:t>
                </a:r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C63FE936-6692-49AD-B5A6-7195FECE8AD7}"/>
                  </a:ext>
                </a:extLst>
              </p:cNvPr>
              <p:cNvGrpSpPr/>
              <p:nvPr/>
            </p:nvGrpSpPr>
            <p:grpSpPr>
              <a:xfrm>
                <a:off x="1185432" y="3994556"/>
                <a:ext cx="1628140" cy="885330"/>
                <a:chOff x="1185432" y="3994556"/>
                <a:chExt cx="1628140" cy="885330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2AA9A6A-1386-45D0-88B5-23DCD5BCBB21}"/>
                    </a:ext>
                  </a:extLst>
                </p:cNvPr>
                <p:cNvSpPr txBox="1"/>
                <p:nvPr/>
              </p:nvSpPr>
              <p:spPr>
                <a:xfrm>
                  <a:off x="1185432" y="4413337"/>
                  <a:ext cx="531812" cy="4665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2000" spc="-1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oto Sans KR Medium" panose="020B0600000000000000" pitchFamily="34" charset="-127"/>
                      <a:ea typeface="Noto Sans KR Medium" panose="020B0600000000000000" pitchFamily="34" charset="-127"/>
                    </a:rPr>
                    <a:t>Cat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6A19720-01F2-428C-BB0B-635125846CE0}"/>
                    </a:ext>
                  </a:extLst>
                </p:cNvPr>
                <p:cNvSpPr txBox="1"/>
                <p:nvPr/>
              </p:nvSpPr>
              <p:spPr>
                <a:xfrm>
                  <a:off x="2281760" y="4413337"/>
                  <a:ext cx="531812" cy="4665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2000" spc="-1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Noto Sans KR Medium" panose="020B0600000000000000" pitchFamily="34" charset="-127"/>
                      <a:ea typeface="Noto Sans KR Medium" panose="020B0600000000000000" pitchFamily="34" charset="-127"/>
                    </a:rPr>
                    <a:t>Dog</a:t>
                  </a:r>
                </a:p>
              </p:txBody>
            </p:sp>
            <p:grpSp>
              <p:nvGrpSpPr>
                <p:cNvPr id="56" name="그룹 55">
                  <a:extLst>
                    <a:ext uri="{FF2B5EF4-FFF2-40B4-BE49-F238E27FC236}">
                      <a16:creationId xmlns:a16="http://schemas.microsoft.com/office/drawing/2014/main" id="{B69238C4-DB66-4A0F-9522-C5FA29E5D6D8}"/>
                    </a:ext>
                  </a:extLst>
                </p:cNvPr>
                <p:cNvGrpSpPr/>
                <p:nvPr/>
              </p:nvGrpSpPr>
              <p:grpSpPr>
                <a:xfrm>
                  <a:off x="1457688" y="3994556"/>
                  <a:ext cx="1096328" cy="497573"/>
                  <a:chOff x="1457688" y="3922114"/>
                  <a:chExt cx="1096328" cy="497573"/>
                </a:xfrm>
              </p:grpSpPr>
              <p:cxnSp>
                <p:nvCxnSpPr>
                  <p:cNvPr id="57" name="연결선: 꺾임 56">
                    <a:extLst>
                      <a:ext uri="{FF2B5EF4-FFF2-40B4-BE49-F238E27FC236}">
                        <a16:creationId xmlns:a16="http://schemas.microsoft.com/office/drawing/2014/main" id="{9078FF32-692C-4FC6-B088-65FF50515DF8}"/>
                      </a:ext>
                    </a:extLst>
                  </p:cNvPr>
                  <p:cNvCxnSpPr>
                    <a:cxnSpLocks/>
                    <a:stCxn id="54" idx="0"/>
                    <a:endCxn id="55" idx="0"/>
                  </p:cNvCxnSpPr>
                  <p:nvPr/>
                </p:nvCxnSpPr>
                <p:spPr>
                  <a:xfrm rot="5400000" flipH="1" flipV="1">
                    <a:off x="1999502" y="3865173"/>
                    <a:ext cx="12700" cy="1096328"/>
                  </a:xfrm>
                  <a:prstGeom prst="bentConnector3">
                    <a:avLst>
                      <a:gd name="adj1" fmla="val 1800000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직선 화살표 연결선 57">
                    <a:extLst>
                      <a:ext uri="{FF2B5EF4-FFF2-40B4-BE49-F238E27FC236}">
                        <a16:creationId xmlns:a16="http://schemas.microsoft.com/office/drawing/2014/main" id="{07CA3B73-F46D-4483-A1E1-C339749915C6}"/>
                      </a:ext>
                    </a:extLst>
                  </p:cNvPr>
                  <p:cNvCxnSpPr>
                    <a:endCxn id="52" idx="2"/>
                  </p:cNvCxnSpPr>
                  <p:nvPr/>
                </p:nvCxnSpPr>
                <p:spPr>
                  <a:xfrm flipV="1">
                    <a:off x="2020094" y="3922114"/>
                    <a:ext cx="0" cy="2780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228676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28605" y="728753"/>
            <a:ext cx="8729446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7-7. </a:t>
            </a:r>
            <a:r>
              <a:rPr lang="ko-KR" altLang="en-US" sz="3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다형성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C90C5-7BB4-42A5-B08C-708902ED0DEF}"/>
              </a:ext>
            </a:extLst>
          </p:cNvPr>
          <p:cNvSpPr txBox="1"/>
          <p:nvPr/>
        </p:nvSpPr>
        <p:spPr>
          <a:xfrm>
            <a:off x="1192213" y="1353413"/>
            <a:ext cx="9970248" cy="14374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다형성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polymorphism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C45C19-691D-4B78-A127-9AE991724721}"/>
              </a:ext>
            </a:extLst>
          </p:cNvPr>
          <p:cNvSpPr txBox="1"/>
          <p:nvPr/>
        </p:nvSpPr>
        <p:spPr>
          <a:xfrm>
            <a:off x="1192213" y="1843055"/>
            <a:ext cx="9970248" cy="7775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여러가지 형태를 가질 수 있는 능력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&gt;&gt;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조상타입 참조변수로 자손 타입 객체를 다루는 것 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31" name="Group 27">
            <a:extLst>
              <a:ext uri="{FF2B5EF4-FFF2-40B4-BE49-F238E27FC236}">
                <a16:creationId xmlns:a16="http://schemas.microsoft.com/office/drawing/2014/main" id="{CF8E7860-9222-436E-A631-5A85C55254C1}"/>
              </a:ext>
            </a:extLst>
          </p:cNvPr>
          <p:cNvGrpSpPr>
            <a:grpSpLocks/>
          </p:cNvGrpSpPr>
          <p:nvPr/>
        </p:nvGrpSpPr>
        <p:grpSpPr bwMode="auto">
          <a:xfrm>
            <a:off x="7291602" y="3571044"/>
            <a:ext cx="3614123" cy="1729097"/>
            <a:chOff x="567" y="3203"/>
            <a:chExt cx="2086" cy="998"/>
          </a:xfrm>
        </p:grpSpPr>
        <p:pic>
          <p:nvPicPr>
            <p:cNvPr id="33" name="Picture 16">
              <a:extLst>
                <a:ext uri="{FF2B5EF4-FFF2-40B4-BE49-F238E27FC236}">
                  <a16:creationId xmlns:a16="http://schemas.microsoft.com/office/drawing/2014/main" id="{B3B7690E-5BF6-4CBD-BC41-FF58FFFF2D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" y="3296"/>
              <a:ext cx="2016" cy="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E68E4FA1-A078-4A3F-A8A3-8EAF104AB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203"/>
              <a:ext cx="2086" cy="477"/>
            </a:xfrm>
            <a:prstGeom prst="rect">
              <a:avLst/>
            </a:prstGeom>
            <a:noFill/>
            <a:ln w="25400" algn="ctr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2CA232A5-FD00-4D59-B0C4-29E426314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793"/>
              <a:ext cx="2086" cy="408"/>
            </a:xfrm>
            <a:prstGeom prst="rect">
              <a:avLst/>
            </a:prstGeom>
            <a:noFill/>
            <a:ln w="25400" algn="ctr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6" name="Line 46">
              <a:extLst>
                <a:ext uri="{FF2B5EF4-FFF2-40B4-BE49-F238E27FC236}">
                  <a16:creationId xmlns:a16="http://schemas.microsoft.com/office/drawing/2014/main" id="{FE145E1A-9FBD-496F-B7D7-099E0B443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613"/>
              <a:ext cx="0" cy="3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pic>
        <p:nvPicPr>
          <p:cNvPr id="27" name="Picture 14">
            <a:extLst>
              <a:ext uri="{FF2B5EF4-FFF2-40B4-BE49-F238E27FC236}">
                <a16:creationId xmlns:a16="http://schemas.microsoft.com/office/drawing/2014/main" id="{64DBF842-8EB9-4E61-9D53-084ED4A9F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81" y="2796123"/>
            <a:ext cx="5286210" cy="213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0">
            <a:extLst>
              <a:ext uri="{FF2B5EF4-FFF2-40B4-BE49-F238E27FC236}">
                <a16:creationId xmlns:a16="http://schemas.microsoft.com/office/drawing/2014/main" id="{291EE2CF-C786-4C45-BAD6-95E989078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999" y="5300141"/>
            <a:ext cx="32289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8AD24BE-75DF-4AE2-85D3-7840C7FF3846}"/>
              </a:ext>
            </a:extLst>
          </p:cNvPr>
          <p:cNvSpPr/>
          <p:nvPr/>
        </p:nvSpPr>
        <p:spPr>
          <a:xfrm>
            <a:off x="1286275" y="2721107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부모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84541FD-90CD-4FC3-BFFB-5EA84DB649F7}"/>
              </a:ext>
            </a:extLst>
          </p:cNvPr>
          <p:cNvSpPr/>
          <p:nvPr/>
        </p:nvSpPr>
        <p:spPr>
          <a:xfrm>
            <a:off x="1286275" y="3934498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자식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A958D73-166E-4D0C-B11A-7DE90AE6AE36}"/>
              </a:ext>
            </a:extLst>
          </p:cNvPr>
          <p:cNvSpPr/>
          <p:nvPr/>
        </p:nvSpPr>
        <p:spPr>
          <a:xfrm>
            <a:off x="3282409" y="3039888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멤버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70F7DEC-79F5-4C64-AB60-CC9B6684518F}"/>
              </a:ext>
            </a:extLst>
          </p:cNvPr>
          <p:cNvSpPr/>
          <p:nvPr/>
        </p:nvSpPr>
        <p:spPr>
          <a:xfrm>
            <a:off x="5348023" y="4249292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멤버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D873DF-0BB3-402C-95EE-8C2CE0C1FB91}"/>
              </a:ext>
            </a:extLst>
          </p:cNvPr>
          <p:cNvSpPr/>
          <p:nvPr/>
        </p:nvSpPr>
        <p:spPr>
          <a:xfrm>
            <a:off x="7291602" y="309043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타입일치 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19287B-D731-4057-9B04-23ADA8B25EE7}"/>
              </a:ext>
            </a:extLst>
          </p:cNvPr>
          <p:cNvSpPr/>
          <p:nvPr/>
        </p:nvSpPr>
        <p:spPr>
          <a:xfrm>
            <a:off x="7291602" y="5330473"/>
            <a:ext cx="121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타입 불일치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1555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28605" y="728753"/>
            <a:ext cx="8729446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7-7. </a:t>
            </a:r>
            <a:r>
              <a:rPr lang="ko-KR" altLang="en-US" sz="3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다형성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C90C5-7BB4-42A5-B08C-708902ED0DEF}"/>
              </a:ext>
            </a:extLst>
          </p:cNvPr>
          <p:cNvSpPr txBox="1"/>
          <p:nvPr/>
        </p:nvSpPr>
        <p:spPr>
          <a:xfrm>
            <a:off x="1192213" y="1353413"/>
            <a:ext cx="9970248" cy="14374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다형성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polymorphism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C45C19-691D-4B78-A127-9AE991724721}"/>
              </a:ext>
            </a:extLst>
          </p:cNvPr>
          <p:cNvSpPr txBox="1"/>
          <p:nvPr/>
        </p:nvSpPr>
        <p:spPr>
          <a:xfrm>
            <a:off x="1192213" y="1843055"/>
            <a:ext cx="9970248" cy="41291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객체와 참조변수의 타입이 일치할 때와 일치하지 않을 때의 차이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 </a:t>
            </a:r>
          </a:p>
        </p:txBody>
      </p:sp>
      <p:pic>
        <p:nvPicPr>
          <p:cNvPr id="20" name="Picture 39">
            <a:extLst>
              <a:ext uri="{FF2B5EF4-FFF2-40B4-BE49-F238E27FC236}">
                <a16:creationId xmlns:a16="http://schemas.microsoft.com/office/drawing/2014/main" id="{C6E711E0-9E1C-4DC1-B5AA-965712D00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039" y="3905903"/>
            <a:ext cx="2735262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0">
            <a:extLst>
              <a:ext uri="{FF2B5EF4-FFF2-40B4-BE49-F238E27FC236}">
                <a16:creationId xmlns:a16="http://schemas.microsoft.com/office/drawing/2014/main" id="{9B6EAC3E-0893-44A5-864D-F1642784A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01" y="4121803"/>
            <a:ext cx="13716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91">
            <a:extLst>
              <a:ext uri="{FF2B5EF4-FFF2-40B4-BE49-F238E27FC236}">
                <a16:creationId xmlns:a16="http://schemas.microsoft.com/office/drawing/2014/main" id="{AFC91483-2516-4948-BB2E-E8E1318390F9}"/>
              </a:ext>
            </a:extLst>
          </p:cNvPr>
          <p:cNvGrpSpPr>
            <a:grpSpLocks/>
          </p:cNvGrpSpPr>
          <p:nvPr/>
        </p:nvGrpSpPr>
        <p:grpSpPr bwMode="auto">
          <a:xfrm>
            <a:off x="1954979" y="4013853"/>
            <a:ext cx="2260601" cy="1981200"/>
            <a:chOff x="3152" y="1616"/>
            <a:chExt cx="1424" cy="1248"/>
          </a:xfrm>
        </p:grpSpPr>
        <p:grpSp>
          <p:nvGrpSpPr>
            <p:cNvPr id="24" name="Group 64">
              <a:extLst>
                <a:ext uri="{FF2B5EF4-FFF2-40B4-BE49-F238E27FC236}">
                  <a16:creationId xmlns:a16="http://schemas.microsoft.com/office/drawing/2014/main" id="{765DA1D9-02D2-4513-9B1F-33F0F3E0B6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2" y="1616"/>
              <a:ext cx="908" cy="1248"/>
              <a:chOff x="1292" y="1774"/>
              <a:chExt cx="908" cy="1248"/>
            </a:xfrm>
          </p:grpSpPr>
          <p:sp>
            <p:nvSpPr>
              <p:cNvPr id="28" name="AutoShape 65">
                <a:extLst>
                  <a:ext uri="{FF2B5EF4-FFF2-40B4-BE49-F238E27FC236}">
                    <a16:creationId xmlns:a16="http://schemas.microsoft.com/office/drawing/2014/main" id="{589E98A5-A5CA-4F40-8F11-859EBF8D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7" y="1774"/>
                <a:ext cx="498" cy="1248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>
                <a:noFill/>
              </a:ln>
              <a:effectLst>
                <a:prstShdw prst="shdw17" dist="17961" dir="2700000">
                  <a:srgbClr val="858585"/>
                </a:prst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9" name="AutoShape 66">
                <a:extLst>
                  <a:ext uri="{FF2B5EF4-FFF2-40B4-BE49-F238E27FC236}">
                    <a16:creationId xmlns:a16="http://schemas.microsoft.com/office/drawing/2014/main" id="{7C56BBA7-DA10-4DA8-BFB0-671200D9E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159"/>
                <a:ext cx="278" cy="258"/>
              </a:xfrm>
              <a:prstGeom prst="upArrow">
                <a:avLst>
                  <a:gd name="adj1" fmla="val 45907"/>
                  <a:gd name="adj2" fmla="val 100000"/>
                </a:avLst>
              </a:prstGeom>
              <a:solidFill>
                <a:srgbClr val="FFFF66"/>
              </a:solidFill>
              <a:ln>
                <a:noFill/>
              </a:ln>
              <a:effectLst>
                <a:prstShdw prst="shdw17" dist="17961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2" name="Rectangle 67">
                <a:extLst>
                  <a:ext uri="{FF2B5EF4-FFF2-40B4-BE49-F238E27FC236}">
                    <a16:creationId xmlns:a16="http://schemas.microsoft.com/office/drawing/2014/main" id="{390DEFAD-7BB9-461B-9AD1-1B16BA3CC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2" y="2836"/>
                <a:ext cx="385" cy="96"/>
              </a:xfrm>
              <a:prstGeom prst="rect">
                <a:avLst/>
              </a:prstGeom>
              <a:solidFill>
                <a:srgbClr val="99FF33"/>
              </a:solidFill>
              <a:ln>
                <a:noFill/>
              </a:ln>
              <a:effectLst>
                <a:prstShdw prst="shdw17" dist="17961" dir="2700000">
                  <a:srgbClr val="5C991F"/>
                </a:prst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7" name="AutoShape 68">
                <a:extLst>
                  <a:ext uri="{FF2B5EF4-FFF2-40B4-BE49-F238E27FC236}">
                    <a16:creationId xmlns:a16="http://schemas.microsoft.com/office/drawing/2014/main" id="{E72080A2-F122-4824-B626-7B5E05A0C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610" y="2478"/>
                <a:ext cx="278" cy="275"/>
              </a:xfrm>
              <a:prstGeom prst="upArrow">
                <a:avLst>
                  <a:gd name="adj1" fmla="val 45907"/>
                  <a:gd name="adj2" fmla="val 100000"/>
                </a:avLst>
              </a:prstGeom>
              <a:solidFill>
                <a:srgbClr val="FFFF66"/>
              </a:solidFill>
              <a:ln>
                <a:noFill/>
              </a:ln>
              <a:effectLst>
                <a:prstShdw prst="shdw17" dist="17961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40" name="Oval 69">
                <a:extLst>
                  <a:ext uri="{FF2B5EF4-FFF2-40B4-BE49-F238E27FC236}">
                    <a16:creationId xmlns:a16="http://schemas.microsoft.com/office/drawing/2014/main" id="{81C116F2-BAF0-4098-B79A-56B6AC195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1933"/>
                <a:ext cx="193" cy="17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prstShdw prst="shdw17" dist="17961" dir="2700000">
                  <a:srgbClr val="990000"/>
                </a:prst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41" name="Text Box 70">
                <a:extLst>
                  <a:ext uri="{FF2B5EF4-FFF2-40B4-BE49-F238E27FC236}">
                    <a16:creationId xmlns:a16="http://schemas.microsoft.com/office/drawing/2014/main" id="{C6648C00-8BD4-4ED6-AA18-2FD39FF2E3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1" y="2205"/>
                <a:ext cx="3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ko-KR" sz="2000" b="1"/>
                  <a:t>+</a:t>
                </a:r>
              </a:p>
            </p:txBody>
          </p:sp>
          <p:sp>
            <p:nvSpPr>
              <p:cNvPr id="43" name="Text Box 71">
                <a:extLst>
                  <a:ext uri="{FF2B5EF4-FFF2-40B4-BE49-F238E27FC236}">
                    <a16:creationId xmlns:a16="http://schemas.microsoft.com/office/drawing/2014/main" id="{EB2D07E9-0950-403A-A8D7-666CC25355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1" y="2432"/>
                <a:ext cx="3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ko-KR" sz="2000" b="1"/>
                  <a:t>-</a:t>
                </a:r>
              </a:p>
            </p:txBody>
          </p:sp>
          <p:sp>
            <p:nvSpPr>
              <p:cNvPr id="44" name="Text Box 72">
                <a:extLst>
                  <a:ext uri="{FF2B5EF4-FFF2-40B4-BE49-F238E27FC236}">
                    <a16:creationId xmlns:a16="http://schemas.microsoft.com/office/drawing/2014/main" id="{DBED24D5-B9DC-491B-934D-70BE8C65D8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" y="1900"/>
                <a:ext cx="34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ko-KR" sz="1000" b="1">
                    <a:solidFill>
                      <a:schemeClr val="bg1"/>
                    </a:solidFill>
                  </a:rPr>
                  <a:t>|</a:t>
                </a:r>
              </a:p>
            </p:txBody>
          </p:sp>
          <p:sp>
            <p:nvSpPr>
              <p:cNvPr id="45" name="Text Box 73">
                <a:extLst>
                  <a:ext uri="{FF2B5EF4-FFF2-40B4-BE49-F238E27FC236}">
                    <a16:creationId xmlns:a16="http://schemas.microsoft.com/office/drawing/2014/main" id="{B03F8542-F42D-4B57-ADB7-09782DE160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3" y="1779"/>
                <a:ext cx="9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ko-KR" sz="1000" b="1" dirty="0"/>
                  <a:t>power</a:t>
                </a:r>
              </a:p>
            </p:txBody>
          </p:sp>
          <p:sp>
            <p:nvSpPr>
              <p:cNvPr id="46" name="Text Box 74">
                <a:extLst>
                  <a:ext uri="{FF2B5EF4-FFF2-40B4-BE49-F238E27FC236}">
                    <a16:creationId xmlns:a16="http://schemas.microsoft.com/office/drawing/2014/main" id="{D838B7E9-3DA0-4A34-93E8-90055D0AE7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2" y="2800"/>
                <a:ext cx="9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ko-KR" sz="1000" b="1"/>
                  <a:t>caption</a:t>
                </a:r>
              </a:p>
            </p:txBody>
          </p:sp>
          <p:sp>
            <p:nvSpPr>
              <p:cNvPr id="47" name="Oval 75">
                <a:extLst>
                  <a:ext uri="{FF2B5EF4-FFF2-40B4-BE49-F238E27FC236}">
                    <a16:creationId xmlns:a16="http://schemas.microsoft.com/office/drawing/2014/main" id="{6D7B241C-EB2A-4EA2-8CB3-B90F8CA13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5" y="1958"/>
                <a:ext cx="113" cy="113"/>
              </a:xfrm>
              <a:prstGeom prst="ellipse">
                <a:avLst/>
              </a:prstGeom>
              <a:noFill/>
              <a:ln w="12700" algn="ctr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pic>
          <p:nvPicPr>
            <p:cNvPr id="25" name="Picture 88">
              <a:extLst>
                <a:ext uri="{FF2B5EF4-FFF2-40B4-BE49-F238E27FC236}">
                  <a16:creationId xmlns:a16="http://schemas.microsoft.com/office/drawing/2014/main" id="{C8F8EB88-67AC-4E68-A56A-9F6E3798C3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" y="2069"/>
              <a:ext cx="517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Line 46">
              <a:extLst>
                <a:ext uri="{FF2B5EF4-FFF2-40B4-BE49-F238E27FC236}">
                  <a16:creationId xmlns:a16="http://schemas.microsoft.com/office/drawing/2014/main" id="{D78E00E1-035E-4E09-A802-A0B4FDFAA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5" y="2273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79794A-5573-455A-B0E3-D0E8C4D9B1C8}"/>
              </a:ext>
            </a:extLst>
          </p:cNvPr>
          <p:cNvGrpSpPr/>
          <p:nvPr/>
        </p:nvGrpSpPr>
        <p:grpSpPr>
          <a:xfrm>
            <a:off x="6252334" y="3834465"/>
            <a:ext cx="5184775" cy="2162175"/>
            <a:chOff x="6252334" y="3834465"/>
            <a:chExt cx="5184775" cy="2162175"/>
          </a:xfrm>
        </p:grpSpPr>
        <p:pic>
          <p:nvPicPr>
            <p:cNvPr id="48" name="Picture 38">
              <a:extLst>
                <a:ext uri="{FF2B5EF4-FFF2-40B4-BE49-F238E27FC236}">
                  <a16:creationId xmlns:a16="http://schemas.microsoft.com/office/drawing/2014/main" id="{314976CE-C013-4AE4-9089-666CE95678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5334" y="3834465"/>
              <a:ext cx="2771775" cy="2160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41">
              <a:extLst>
                <a:ext uri="{FF2B5EF4-FFF2-40B4-BE49-F238E27FC236}">
                  <a16:creationId xmlns:a16="http://schemas.microsoft.com/office/drawing/2014/main" id="{FA796B83-B81F-4173-A22B-556551BA68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2334" y="4123390"/>
              <a:ext cx="1343025" cy="130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" name="Group 92">
              <a:extLst>
                <a:ext uri="{FF2B5EF4-FFF2-40B4-BE49-F238E27FC236}">
                  <a16:creationId xmlns:a16="http://schemas.microsoft.com/office/drawing/2014/main" id="{D2EEA5B4-126F-4FD3-9A46-66495A2378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12811" y="4015440"/>
              <a:ext cx="2260601" cy="1981200"/>
              <a:chOff x="3175" y="3022"/>
              <a:chExt cx="1424" cy="1248"/>
            </a:xfrm>
          </p:grpSpPr>
          <p:grpSp>
            <p:nvGrpSpPr>
              <p:cNvPr id="51" name="Group 76">
                <a:extLst>
                  <a:ext uri="{FF2B5EF4-FFF2-40B4-BE49-F238E27FC236}">
                    <a16:creationId xmlns:a16="http://schemas.microsoft.com/office/drawing/2014/main" id="{16B7BEC5-3C7B-4F4B-97DA-3A65065733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75" y="3022"/>
                <a:ext cx="907" cy="1248"/>
                <a:chOff x="2654" y="1820"/>
                <a:chExt cx="907" cy="1248"/>
              </a:xfrm>
            </p:grpSpPr>
            <p:sp>
              <p:nvSpPr>
                <p:cNvPr id="54" name="AutoShape 77">
                  <a:extLst>
                    <a:ext uri="{FF2B5EF4-FFF2-40B4-BE49-F238E27FC236}">
                      <a16:creationId xmlns:a16="http://schemas.microsoft.com/office/drawing/2014/main" id="{1E55C974-C94B-46D9-B79B-D2476499CE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8" y="1820"/>
                  <a:ext cx="498" cy="124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DDDDD"/>
                </a:solidFill>
                <a:ln>
                  <a:noFill/>
                </a:ln>
                <a:effectLst>
                  <a:prstShdw prst="shdw17" dist="17961" dir="2700000">
                    <a:srgbClr val="858585"/>
                  </a:prstShdw>
                </a:effectLst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55" name="AutoShape 78">
                  <a:extLst>
                    <a:ext uri="{FF2B5EF4-FFF2-40B4-BE49-F238E27FC236}">
                      <a16:creationId xmlns:a16="http://schemas.microsoft.com/office/drawing/2014/main" id="{1B28A0A7-97F7-44BE-92A2-1BEDC52768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1" y="2205"/>
                  <a:ext cx="278" cy="258"/>
                </a:xfrm>
                <a:prstGeom prst="upArrow">
                  <a:avLst>
                    <a:gd name="adj1" fmla="val 45907"/>
                    <a:gd name="adj2" fmla="val 100000"/>
                  </a:avLst>
                </a:prstGeom>
                <a:solidFill>
                  <a:srgbClr val="FFFF66"/>
                </a:solidFill>
                <a:ln>
                  <a:noFill/>
                </a:ln>
                <a:effectLst>
                  <a:prstShdw prst="shdw17" dist="17961" dir="2700000">
                    <a:srgbClr val="99993D"/>
                  </a:prstShdw>
                </a:effectLst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56" name="AutoShape 79">
                  <a:extLst>
                    <a:ext uri="{FF2B5EF4-FFF2-40B4-BE49-F238E27FC236}">
                      <a16:creationId xmlns:a16="http://schemas.microsoft.com/office/drawing/2014/main" id="{B5092793-AC3F-4D0F-B007-85A8228E91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971" y="2524"/>
                  <a:ext cx="278" cy="275"/>
                </a:xfrm>
                <a:prstGeom prst="upArrow">
                  <a:avLst>
                    <a:gd name="adj1" fmla="val 45907"/>
                    <a:gd name="adj2" fmla="val 100000"/>
                  </a:avLst>
                </a:prstGeom>
                <a:solidFill>
                  <a:srgbClr val="FFFF66"/>
                </a:solidFill>
                <a:ln>
                  <a:noFill/>
                </a:ln>
                <a:effectLst>
                  <a:prstShdw prst="shdw17" dist="17961" dir="2700000">
                    <a:srgbClr val="99993D"/>
                  </a:prstShdw>
                </a:effectLst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57" name="Oval 80">
                  <a:extLst>
                    <a:ext uri="{FF2B5EF4-FFF2-40B4-BE49-F238E27FC236}">
                      <a16:creationId xmlns:a16="http://schemas.microsoft.com/office/drawing/2014/main" id="{1D880A25-72DD-4DF2-B0E0-EE06713565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6" y="1979"/>
                  <a:ext cx="193" cy="1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prstShdw prst="shdw17" dist="17961" dir="2700000">
                    <a:srgbClr val="990000"/>
                  </a:prstShdw>
                </a:effectLst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58" name="Text Box 81">
                  <a:extLst>
                    <a:ext uri="{FF2B5EF4-FFF2-40B4-BE49-F238E27FC236}">
                      <a16:creationId xmlns:a16="http://schemas.microsoft.com/office/drawing/2014/main" id="{AFD4C171-C166-4D9F-9DE0-C9413339A0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32" y="2251"/>
                  <a:ext cx="34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9pPr>
                </a:lstStyle>
                <a:p>
                  <a:pPr eaLnBrk="1" hangingPunct="1"/>
                  <a:r>
                    <a:rPr lang="en-US" altLang="ko-KR" sz="2000" b="1"/>
                    <a:t>+</a:t>
                  </a:r>
                </a:p>
              </p:txBody>
            </p:sp>
            <p:sp>
              <p:nvSpPr>
                <p:cNvPr id="59" name="Text Box 82">
                  <a:extLst>
                    <a:ext uri="{FF2B5EF4-FFF2-40B4-BE49-F238E27FC236}">
                      <a16:creationId xmlns:a16="http://schemas.microsoft.com/office/drawing/2014/main" id="{2ACA1FFB-29A6-49DF-B0C7-015294B161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32" y="2478"/>
                  <a:ext cx="34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9pPr>
                </a:lstStyle>
                <a:p>
                  <a:pPr eaLnBrk="1" hangingPunct="1"/>
                  <a:r>
                    <a:rPr lang="en-US" altLang="ko-KR" sz="2000" b="1"/>
                    <a:t>-</a:t>
                  </a:r>
                </a:p>
              </p:txBody>
            </p:sp>
            <p:sp>
              <p:nvSpPr>
                <p:cNvPr id="60" name="Text Box 83">
                  <a:extLst>
                    <a:ext uri="{FF2B5EF4-FFF2-40B4-BE49-F238E27FC236}">
                      <a16:creationId xmlns:a16="http://schemas.microsoft.com/office/drawing/2014/main" id="{B79A1D93-1EB7-43AF-9043-739C9C5F80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2" y="1946"/>
                  <a:ext cx="3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9pPr>
                </a:lstStyle>
                <a:p>
                  <a:pPr eaLnBrk="1" hangingPunct="1"/>
                  <a:r>
                    <a:rPr lang="en-US" altLang="ko-KR" sz="1000" b="1">
                      <a:solidFill>
                        <a:schemeClr val="bg1"/>
                      </a:solidFill>
                    </a:rPr>
                    <a:t>|</a:t>
                  </a:r>
                </a:p>
              </p:txBody>
            </p:sp>
            <p:sp>
              <p:nvSpPr>
                <p:cNvPr id="61" name="Text Box 84">
                  <a:extLst>
                    <a:ext uri="{FF2B5EF4-FFF2-40B4-BE49-F238E27FC236}">
                      <a16:creationId xmlns:a16="http://schemas.microsoft.com/office/drawing/2014/main" id="{7185591D-72CF-4478-AB71-8F54C3ECE9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54" y="1825"/>
                  <a:ext cx="907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9pPr>
                </a:lstStyle>
                <a:p>
                  <a:pPr eaLnBrk="1" hangingPunct="1"/>
                  <a:r>
                    <a:rPr lang="en-US" altLang="ko-KR" sz="1000" b="1"/>
                    <a:t>power</a:t>
                  </a:r>
                </a:p>
              </p:txBody>
            </p:sp>
            <p:sp>
              <p:nvSpPr>
                <p:cNvPr id="62" name="Oval 85">
                  <a:extLst>
                    <a:ext uri="{FF2B5EF4-FFF2-40B4-BE49-F238E27FC236}">
                      <a16:creationId xmlns:a16="http://schemas.microsoft.com/office/drawing/2014/main" id="{18C16AE5-D4F7-42ED-AFFE-B764A6E051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6" y="2004"/>
                  <a:ext cx="113" cy="113"/>
                </a:xfrm>
                <a:prstGeom prst="ellipse">
                  <a:avLst/>
                </a:prstGeom>
                <a:noFill/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pic>
            <p:nvPicPr>
              <p:cNvPr id="52" name="Picture 89">
                <a:extLst>
                  <a:ext uri="{FF2B5EF4-FFF2-40B4-BE49-F238E27FC236}">
                    <a16:creationId xmlns:a16="http://schemas.microsoft.com/office/drawing/2014/main" id="{913EC58E-FDE7-4584-A296-6B79D465A5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2" y="3520"/>
                <a:ext cx="517" cy="5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Line 46">
                <a:extLst>
                  <a:ext uri="{FF2B5EF4-FFF2-40B4-BE49-F238E27FC236}">
                    <a16:creationId xmlns:a16="http://schemas.microsoft.com/office/drawing/2014/main" id="{AF7A8743-97EF-431F-BD2D-4554FD98F0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" y="3724"/>
                <a:ext cx="22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F2C1150-568B-419E-8CBB-FC0613FE548D}"/>
              </a:ext>
            </a:extLst>
          </p:cNvPr>
          <p:cNvSpPr/>
          <p:nvPr/>
        </p:nvSpPr>
        <p:spPr>
          <a:xfrm>
            <a:off x="1733189" y="3424930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모든 기능 사용 가능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10D0221-0475-4FEE-BBB5-C250D19036AC}"/>
              </a:ext>
            </a:extLst>
          </p:cNvPr>
          <p:cNvSpPr/>
          <p:nvPr/>
        </p:nvSpPr>
        <p:spPr>
          <a:xfrm>
            <a:off x="8330374" y="3424930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일부만 사용 가능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8183874-2B28-45B1-8D3D-7641CA227B29}"/>
              </a:ext>
            </a:extLst>
          </p:cNvPr>
          <p:cNvSpPr txBox="1"/>
          <p:nvPr/>
        </p:nvSpPr>
        <p:spPr>
          <a:xfrm>
            <a:off x="1192213" y="2304933"/>
            <a:ext cx="9970248" cy="75880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Smart Tv s = new </a:t>
            </a:r>
            <a:r>
              <a:rPr lang="en-US" altLang="ko-KR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SmartTv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() ;  //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참조변수와 인스턴스 타입이 일치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TV                t  = new </a:t>
            </a:r>
            <a:r>
              <a:rPr lang="en-US" altLang="ko-KR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SmartTv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();   //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조상 타입 참조변수로 자손 타입 인스턴스 참조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630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28605" y="728753"/>
            <a:ext cx="8729446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7-7. </a:t>
            </a:r>
            <a:r>
              <a:rPr lang="ko-KR" altLang="en-US" sz="3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다형성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C90C5-7BB4-42A5-B08C-708902ED0DEF}"/>
              </a:ext>
            </a:extLst>
          </p:cNvPr>
          <p:cNvSpPr txBox="1"/>
          <p:nvPr/>
        </p:nvSpPr>
        <p:spPr>
          <a:xfrm>
            <a:off x="1192213" y="1353413"/>
            <a:ext cx="9970248" cy="14374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자손 타입의 참조변수로 조상 타입의 객체를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가르킬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수 없다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C45C19-691D-4B78-A127-9AE991724721}"/>
              </a:ext>
            </a:extLst>
          </p:cNvPr>
          <p:cNvSpPr txBox="1"/>
          <p:nvPr/>
        </p:nvSpPr>
        <p:spPr>
          <a:xfrm>
            <a:off x="1192213" y="1843055"/>
            <a:ext cx="9970248" cy="10776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TV                t  = new </a:t>
            </a:r>
            <a:r>
              <a:rPr lang="en-US" altLang="ko-KR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SmartTv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();  //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허용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Smart Tv s= new Tv();  //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에러 허용 안됨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B613FCDB-34BA-446F-B0AC-9C0F73446524}"/>
              </a:ext>
            </a:extLst>
          </p:cNvPr>
          <p:cNvGrpSpPr/>
          <p:nvPr/>
        </p:nvGrpSpPr>
        <p:grpSpPr>
          <a:xfrm>
            <a:off x="712257" y="3530826"/>
            <a:ext cx="5184775" cy="2162175"/>
            <a:chOff x="6252334" y="3834465"/>
            <a:chExt cx="5184775" cy="2162175"/>
          </a:xfrm>
        </p:grpSpPr>
        <p:pic>
          <p:nvPicPr>
            <p:cNvPr id="93" name="Picture 38">
              <a:extLst>
                <a:ext uri="{FF2B5EF4-FFF2-40B4-BE49-F238E27FC236}">
                  <a16:creationId xmlns:a16="http://schemas.microsoft.com/office/drawing/2014/main" id="{4772C5D7-21FC-4876-A77D-D4320735EC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5334" y="3834465"/>
              <a:ext cx="2771775" cy="2160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41">
              <a:extLst>
                <a:ext uri="{FF2B5EF4-FFF2-40B4-BE49-F238E27FC236}">
                  <a16:creationId xmlns:a16="http://schemas.microsoft.com/office/drawing/2014/main" id="{B5F6BAC5-5ABC-49DA-AA5F-4AA4F33BD4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2334" y="4123390"/>
              <a:ext cx="1343025" cy="130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5" name="Group 92">
              <a:extLst>
                <a:ext uri="{FF2B5EF4-FFF2-40B4-BE49-F238E27FC236}">
                  <a16:creationId xmlns:a16="http://schemas.microsoft.com/office/drawing/2014/main" id="{5431AA7E-EFC8-48D6-9CC9-45B03D0980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12811" y="4015440"/>
              <a:ext cx="2260601" cy="1981200"/>
              <a:chOff x="3175" y="3022"/>
              <a:chExt cx="1424" cy="1248"/>
            </a:xfrm>
          </p:grpSpPr>
          <p:grpSp>
            <p:nvGrpSpPr>
              <p:cNvPr id="96" name="Group 76">
                <a:extLst>
                  <a:ext uri="{FF2B5EF4-FFF2-40B4-BE49-F238E27FC236}">
                    <a16:creationId xmlns:a16="http://schemas.microsoft.com/office/drawing/2014/main" id="{AE5350E1-1740-4411-BA2A-D3350C53D8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75" y="3022"/>
                <a:ext cx="907" cy="1248"/>
                <a:chOff x="2654" y="1820"/>
                <a:chExt cx="907" cy="1248"/>
              </a:xfrm>
            </p:grpSpPr>
            <p:sp>
              <p:nvSpPr>
                <p:cNvPr id="99" name="AutoShape 77">
                  <a:extLst>
                    <a:ext uri="{FF2B5EF4-FFF2-40B4-BE49-F238E27FC236}">
                      <a16:creationId xmlns:a16="http://schemas.microsoft.com/office/drawing/2014/main" id="{C86808DB-D818-41BC-98DC-9825CFD2F6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8" y="1820"/>
                  <a:ext cx="498" cy="124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DDDDD"/>
                </a:solidFill>
                <a:ln>
                  <a:noFill/>
                </a:ln>
                <a:effectLst>
                  <a:prstShdw prst="shdw17" dist="17961" dir="2700000">
                    <a:srgbClr val="858585"/>
                  </a:prstShdw>
                </a:effectLst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00" name="AutoShape 78">
                  <a:extLst>
                    <a:ext uri="{FF2B5EF4-FFF2-40B4-BE49-F238E27FC236}">
                      <a16:creationId xmlns:a16="http://schemas.microsoft.com/office/drawing/2014/main" id="{04BD78EA-EE1B-456A-ADB3-4E8165C2E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1" y="2205"/>
                  <a:ext cx="278" cy="258"/>
                </a:xfrm>
                <a:prstGeom prst="upArrow">
                  <a:avLst>
                    <a:gd name="adj1" fmla="val 45907"/>
                    <a:gd name="adj2" fmla="val 100000"/>
                  </a:avLst>
                </a:prstGeom>
                <a:solidFill>
                  <a:srgbClr val="FFFF66"/>
                </a:solidFill>
                <a:ln>
                  <a:noFill/>
                </a:ln>
                <a:effectLst>
                  <a:prstShdw prst="shdw17" dist="17961" dir="2700000">
                    <a:srgbClr val="99993D"/>
                  </a:prstShdw>
                </a:effectLst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01" name="AutoShape 79">
                  <a:extLst>
                    <a:ext uri="{FF2B5EF4-FFF2-40B4-BE49-F238E27FC236}">
                      <a16:creationId xmlns:a16="http://schemas.microsoft.com/office/drawing/2014/main" id="{FBA318FD-5B5A-4958-9F08-E0587D1829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971" y="2524"/>
                  <a:ext cx="278" cy="275"/>
                </a:xfrm>
                <a:prstGeom prst="upArrow">
                  <a:avLst>
                    <a:gd name="adj1" fmla="val 45907"/>
                    <a:gd name="adj2" fmla="val 100000"/>
                  </a:avLst>
                </a:prstGeom>
                <a:solidFill>
                  <a:srgbClr val="FFFF66"/>
                </a:solidFill>
                <a:ln>
                  <a:noFill/>
                </a:ln>
                <a:effectLst>
                  <a:prstShdw prst="shdw17" dist="17961" dir="2700000">
                    <a:srgbClr val="99993D"/>
                  </a:prstShdw>
                </a:effectLst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02" name="Oval 80">
                  <a:extLst>
                    <a:ext uri="{FF2B5EF4-FFF2-40B4-BE49-F238E27FC236}">
                      <a16:creationId xmlns:a16="http://schemas.microsoft.com/office/drawing/2014/main" id="{AE5A4949-B27C-4327-987F-91BA520481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6" y="1979"/>
                  <a:ext cx="193" cy="1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prstShdw prst="shdw17" dist="17961" dir="2700000">
                    <a:srgbClr val="990000"/>
                  </a:prstShdw>
                </a:effectLst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03" name="Text Box 81">
                  <a:extLst>
                    <a:ext uri="{FF2B5EF4-FFF2-40B4-BE49-F238E27FC236}">
                      <a16:creationId xmlns:a16="http://schemas.microsoft.com/office/drawing/2014/main" id="{23DC7FF0-0CDD-49C7-A3B0-50E7E7CC45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32" y="2251"/>
                  <a:ext cx="34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9pPr>
                </a:lstStyle>
                <a:p>
                  <a:pPr eaLnBrk="1" hangingPunct="1"/>
                  <a:r>
                    <a:rPr lang="en-US" altLang="ko-KR" sz="2000" b="1"/>
                    <a:t>+</a:t>
                  </a:r>
                </a:p>
              </p:txBody>
            </p:sp>
            <p:sp>
              <p:nvSpPr>
                <p:cNvPr id="104" name="Text Box 82">
                  <a:extLst>
                    <a:ext uri="{FF2B5EF4-FFF2-40B4-BE49-F238E27FC236}">
                      <a16:creationId xmlns:a16="http://schemas.microsoft.com/office/drawing/2014/main" id="{0B7BE56C-8D09-4022-9009-78AF3A04E1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32" y="2478"/>
                  <a:ext cx="34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9pPr>
                </a:lstStyle>
                <a:p>
                  <a:pPr eaLnBrk="1" hangingPunct="1"/>
                  <a:r>
                    <a:rPr lang="en-US" altLang="ko-KR" sz="2000" b="1"/>
                    <a:t>-</a:t>
                  </a:r>
                </a:p>
              </p:txBody>
            </p:sp>
            <p:sp>
              <p:nvSpPr>
                <p:cNvPr id="105" name="Text Box 83">
                  <a:extLst>
                    <a:ext uri="{FF2B5EF4-FFF2-40B4-BE49-F238E27FC236}">
                      <a16:creationId xmlns:a16="http://schemas.microsoft.com/office/drawing/2014/main" id="{A3CD5CD4-D750-41A3-8312-4C3A3EA73B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2" y="1946"/>
                  <a:ext cx="3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9pPr>
                </a:lstStyle>
                <a:p>
                  <a:pPr eaLnBrk="1" hangingPunct="1"/>
                  <a:r>
                    <a:rPr lang="en-US" altLang="ko-KR" sz="1000" b="1">
                      <a:solidFill>
                        <a:schemeClr val="bg1"/>
                      </a:solidFill>
                    </a:rPr>
                    <a:t>|</a:t>
                  </a:r>
                </a:p>
              </p:txBody>
            </p:sp>
            <p:sp>
              <p:nvSpPr>
                <p:cNvPr id="106" name="Text Box 84">
                  <a:extLst>
                    <a:ext uri="{FF2B5EF4-FFF2-40B4-BE49-F238E27FC236}">
                      <a16:creationId xmlns:a16="http://schemas.microsoft.com/office/drawing/2014/main" id="{3BD0FAEF-09C6-4487-B91F-E373C0313A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54" y="1825"/>
                  <a:ext cx="907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9pPr>
                </a:lstStyle>
                <a:p>
                  <a:pPr eaLnBrk="1" hangingPunct="1"/>
                  <a:r>
                    <a:rPr lang="en-US" altLang="ko-KR" sz="1000" b="1"/>
                    <a:t>power</a:t>
                  </a:r>
                </a:p>
              </p:txBody>
            </p:sp>
            <p:sp>
              <p:nvSpPr>
                <p:cNvPr id="107" name="Oval 85">
                  <a:extLst>
                    <a:ext uri="{FF2B5EF4-FFF2-40B4-BE49-F238E27FC236}">
                      <a16:creationId xmlns:a16="http://schemas.microsoft.com/office/drawing/2014/main" id="{F74E66B8-1BA3-42FA-A5F1-53DF3ECC55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6" y="2004"/>
                  <a:ext cx="113" cy="113"/>
                </a:xfrm>
                <a:prstGeom prst="ellipse">
                  <a:avLst/>
                </a:prstGeom>
                <a:noFill/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  <p:pic>
            <p:nvPicPr>
              <p:cNvPr id="97" name="Picture 89">
                <a:extLst>
                  <a:ext uri="{FF2B5EF4-FFF2-40B4-BE49-F238E27FC236}">
                    <a16:creationId xmlns:a16="http://schemas.microsoft.com/office/drawing/2014/main" id="{7A241E9A-13CD-4A72-AD77-66D629DC9D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2" y="3520"/>
                <a:ext cx="517" cy="5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8" name="Line 46">
                <a:extLst>
                  <a:ext uri="{FF2B5EF4-FFF2-40B4-BE49-F238E27FC236}">
                    <a16:creationId xmlns:a16="http://schemas.microsoft.com/office/drawing/2014/main" id="{344FC84D-66E0-4917-9707-851C573482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" y="3724"/>
                <a:ext cx="22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</p:grpSp>
      <p:graphicFrame>
        <p:nvGraphicFramePr>
          <p:cNvPr id="108" name="Object 78">
            <a:extLst>
              <a:ext uri="{FF2B5EF4-FFF2-40B4-BE49-F238E27FC236}">
                <a16:creationId xmlns:a16="http://schemas.microsoft.com/office/drawing/2014/main" id="{BAD84D30-97DE-40DF-BEB2-0A6007E13D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748505"/>
              </p:ext>
            </p:extLst>
          </p:nvPr>
        </p:nvGraphicFramePr>
        <p:xfrm>
          <a:off x="9688288" y="3715060"/>
          <a:ext cx="1800225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" r:id="rId6" imgW="2984127" imgH="2450794" progId="Photoshop.Image.7">
                  <p:embed/>
                </p:oleObj>
              </mc:Choice>
              <mc:Fallback>
                <p:oleObj name="Image" r:id="rId6" imgW="2984127" imgH="2450794" progId="Photoshop.Image.7">
                  <p:embed/>
                  <p:pic>
                    <p:nvPicPr>
                      <p:cNvPr id="1026" name="Object 78">
                        <a:extLst>
                          <a:ext uri="{FF2B5EF4-FFF2-40B4-BE49-F238E27FC236}">
                            <a16:creationId xmlns:a16="http://schemas.microsoft.com/office/drawing/2014/main" id="{731DD3A8-9D50-4EFD-9758-3C864AC61E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8288" y="3715060"/>
                        <a:ext cx="1800225" cy="147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9" name="Picture 18">
            <a:extLst>
              <a:ext uri="{FF2B5EF4-FFF2-40B4-BE49-F238E27FC236}">
                <a16:creationId xmlns:a16="http://schemas.microsoft.com/office/drawing/2014/main" id="{36B565AA-8CA0-4A70-872A-A23969F17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588" y="3786497"/>
            <a:ext cx="13716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Line 46">
            <a:extLst>
              <a:ext uri="{FF2B5EF4-FFF2-40B4-BE49-F238E27FC236}">
                <a16:creationId xmlns:a16="http://schemas.microsoft.com/office/drawing/2014/main" id="{626C7603-BB83-4214-B2FB-64E61A866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7563" y="3919847"/>
            <a:ext cx="1260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1" name="Group 62">
            <a:extLst>
              <a:ext uri="{FF2B5EF4-FFF2-40B4-BE49-F238E27FC236}">
                <a16:creationId xmlns:a16="http://schemas.microsoft.com/office/drawing/2014/main" id="{35C7E567-6E86-4E85-9687-E7F38CE42250}"/>
              </a:ext>
            </a:extLst>
          </p:cNvPr>
          <p:cNvGrpSpPr>
            <a:grpSpLocks/>
          </p:cNvGrpSpPr>
          <p:nvPr/>
        </p:nvGrpSpPr>
        <p:grpSpPr bwMode="auto">
          <a:xfrm>
            <a:off x="7889651" y="3678547"/>
            <a:ext cx="1746250" cy="1981200"/>
            <a:chOff x="1293" y="1774"/>
            <a:chExt cx="1100" cy="1248"/>
          </a:xfrm>
        </p:grpSpPr>
        <p:sp>
          <p:nvSpPr>
            <p:cNvPr id="112" name="AutoShape 63">
              <a:extLst>
                <a:ext uri="{FF2B5EF4-FFF2-40B4-BE49-F238E27FC236}">
                  <a16:creationId xmlns:a16="http://schemas.microsoft.com/office/drawing/2014/main" id="{D393D88B-712D-48C7-B474-2DCA86A78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1774"/>
              <a:ext cx="498" cy="124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  <a:effectLst>
              <a:prstShdw prst="shdw17" dist="17961" dir="2700000">
                <a:srgbClr val="858585"/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13" name="AutoShape 64">
              <a:extLst>
                <a:ext uri="{FF2B5EF4-FFF2-40B4-BE49-F238E27FC236}">
                  <a16:creationId xmlns:a16="http://schemas.microsoft.com/office/drawing/2014/main" id="{5ABC3488-09F2-4FDB-997A-68C627876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159"/>
              <a:ext cx="278" cy="258"/>
            </a:xfrm>
            <a:prstGeom prst="upArrow">
              <a:avLst>
                <a:gd name="adj1" fmla="val 45907"/>
                <a:gd name="adj2" fmla="val 100000"/>
              </a:avLst>
            </a:prstGeom>
            <a:solidFill>
              <a:srgbClr val="FFFF66"/>
            </a:solidFill>
            <a:ln>
              <a:noFill/>
            </a:ln>
            <a:effectLst>
              <a:prstShdw prst="shdw17" dist="17961" dir="2700000">
                <a:srgbClr val="99993D"/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14" name="Rectangle 65">
              <a:extLst>
                <a:ext uri="{FF2B5EF4-FFF2-40B4-BE49-F238E27FC236}">
                  <a16:creationId xmlns:a16="http://schemas.microsoft.com/office/drawing/2014/main" id="{2BB10DE9-B524-4570-A24E-2A8EBCE3B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2836"/>
              <a:ext cx="385" cy="96"/>
            </a:xfrm>
            <a:prstGeom prst="rect">
              <a:avLst/>
            </a:prstGeom>
            <a:solidFill>
              <a:srgbClr val="99FF33"/>
            </a:solidFill>
            <a:ln>
              <a:noFill/>
            </a:ln>
            <a:effectLst>
              <a:prstShdw prst="shdw17" dist="17961" dir="2700000">
                <a:srgbClr val="5C991F"/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15" name="AutoShape 66">
              <a:extLst>
                <a:ext uri="{FF2B5EF4-FFF2-40B4-BE49-F238E27FC236}">
                  <a16:creationId xmlns:a16="http://schemas.microsoft.com/office/drawing/2014/main" id="{96998DE8-1504-45D2-AA72-B1E2981D55D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610" y="2478"/>
              <a:ext cx="278" cy="275"/>
            </a:xfrm>
            <a:prstGeom prst="upArrow">
              <a:avLst>
                <a:gd name="adj1" fmla="val 45907"/>
                <a:gd name="adj2" fmla="val 100000"/>
              </a:avLst>
            </a:prstGeom>
            <a:solidFill>
              <a:srgbClr val="FFFF66"/>
            </a:solidFill>
            <a:ln>
              <a:noFill/>
            </a:ln>
            <a:effectLst>
              <a:prstShdw prst="shdw17" dist="17961" dir="2700000">
                <a:srgbClr val="99993D"/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16" name="Oval 67">
              <a:extLst>
                <a:ext uri="{FF2B5EF4-FFF2-40B4-BE49-F238E27FC236}">
                  <a16:creationId xmlns:a16="http://schemas.microsoft.com/office/drawing/2014/main" id="{99496936-D732-4DCA-8E45-F18A69DDB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933"/>
              <a:ext cx="193" cy="1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prstShdw prst="shdw17" dist="17961" dir="2700000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17" name="Text Box 68">
              <a:extLst>
                <a:ext uri="{FF2B5EF4-FFF2-40B4-BE49-F238E27FC236}">
                  <a16:creationId xmlns:a16="http://schemas.microsoft.com/office/drawing/2014/main" id="{03D99686-5BA1-45E9-A754-BD40CD27A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" y="2205"/>
              <a:ext cx="3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algn="ctr" eaLnBrk="1" hangingPunct="1"/>
              <a:r>
                <a:rPr lang="en-US" altLang="ko-KR" sz="2000" b="1" dirty="0"/>
                <a:t>+</a:t>
              </a:r>
            </a:p>
          </p:txBody>
        </p:sp>
        <p:sp>
          <p:nvSpPr>
            <p:cNvPr id="118" name="Text Box 69">
              <a:extLst>
                <a:ext uri="{FF2B5EF4-FFF2-40B4-BE49-F238E27FC236}">
                  <a16:creationId xmlns:a16="http://schemas.microsoft.com/office/drawing/2014/main" id="{08D5A68B-1634-4A50-9234-099416EC7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" y="2432"/>
              <a:ext cx="3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algn="ctr" eaLnBrk="1" hangingPunct="1"/>
              <a:r>
                <a:rPr lang="en-US" altLang="ko-KR" sz="2000" b="1" dirty="0"/>
                <a:t>-</a:t>
              </a:r>
            </a:p>
          </p:txBody>
        </p:sp>
        <p:sp>
          <p:nvSpPr>
            <p:cNvPr id="119" name="Text Box 70">
              <a:extLst>
                <a:ext uri="{FF2B5EF4-FFF2-40B4-BE49-F238E27FC236}">
                  <a16:creationId xmlns:a16="http://schemas.microsoft.com/office/drawing/2014/main" id="{50F3073D-FB72-447C-AA18-DF678B3D5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1" y="1900"/>
              <a:ext cx="3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r>
                <a:rPr lang="en-US" altLang="ko-KR" sz="1000" b="1">
                  <a:solidFill>
                    <a:schemeClr val="bg1"/>
                  </a:solidFill>
                </a:rPr>
                <a:t>|</a:t>
              </a:r>
            </a:p>
          </p:txBody>
        </p:sp>
        <p:sp>
          <p:nvSpPr>
            <p:cNvPr id="120" name="Text Box 71">
              <a:extLst>
                <a:ext uri="{FF2B5EF4-FFF2-40B4-BE49-F238E27FC236}">
                  <a16:creationId xmlns:a16="http://schemas.microsoft.com/office/drawing/2014/main" id="{180F1102-6058-4358-ABDA-7C25F8971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" y="1779"/>
              <a:ext cx="9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algn="ctr" eaLnBrk="1" hangingPunct="1"/>
              <a:r>
                <a:rPr lang="en-US" altLang="ko-KR" sz="1000" b="1" dirty="0"/>
                <a:t>power</a:t>
              </a:r>
            </a:p>
          </p:txBody>
        </p:sp>
        <p:sp>
          <p:nvSpPr>
            <p:cNvPr id="121" name="Text Box 72">
              <a:extLst>
                <a:ext uri="{FF2B5EF4-FFF2-40B4-BE49-F238E27FC236}">
                  <a16:creationId xmlns:a16="http://schemas.microsoft.com/office/drawing/2014/main" id="{3EA582B2-5146-4620-ADD7-EDDB0CFE3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6" y="2800"/>
              <a:ext cx="9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r>
                <a:rPr lang="en-US" altLang="ko-KR" sz="1000" b="1" dirty="0"/>
                <a:t>caption</a:t>
              </a:r>
            </a:p>
          </p:txBody>
        </p:sp>
        <p:sp>
          <p:nvSpPr>
            <p:cNvPr id="122" name="Oval 73">
              <a:extLst>
                <a:ext uri="{FF2B5EF4-FFF2-40B4-BE49-F238E27FC236}">
                  <a16:creationId xmlns:a16="http://schemas.microsoft.com/office/drawing/2014/main" id="{941EC3B8-B4BB-4B1D-83E8-152BB319F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" y="1958"/>
              <a:ext cx="113" cy="113"/>
            </a:xfrm>
            <a:prstGeom prst="ellipse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A6C2005D-A1EF-47CB-B407-ADBF08CB3CC2}"/>
              </a:ext>
            </a:extLst>
          </p:cNvPr>
          <p:cNvSpPr txBox="1"/>
          <p:nvPr/>
        </p:nvSpPr>
        <p:spPr>
          <a:xfrm>
            <a:off x="703487" y="3023728"/>
            <a:ext cx="3078400" cy="59917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TV                t  = new </a:t>
            </a:r>
            <a:r>
              <a:rPr lang="en-US" altLang="ko-KR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SmartTv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();  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2422111-1523-4E07-840B-1EBF1CAB80A3}"/>
              </a:ext>
            </a:extLst>
          </p:cNvPr>
          <p:cNvSpPr txBox="1"/>
          <p:nvPr/>
        </p:nvSpPr>
        <p:spPr>
          <a:xfrm>
            <a:off x="6518761" y="3023728"/>
            <a:ext cx="2882691" cy="523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Smart Tv s= new Tv();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01AA9BC-7DAC-428D-9E9B-589EECC5BB2E}"/>
              </a:ext>
            </a:extLst>
          </p:cNvPr>
          <p:cNvSpPr txBox="1"/>
          <p:nvPr/>
        </p:nvSpPr>
        <p:spPr>
          <a:xfrm>
            <a:off x="703487" y="5838448"/>
            <a:ext cx="3797492" cy="45817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기능이 있는데 있는 기능을 </a:t>
            </a:r>
            <a:r>
              <a:rPr lang="ko-KR" altLang="en-US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안쓰는건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괜찮음 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2467922-BD78-4FE8-B417-E2ABC8B34C76}"/>
              </a:ext>
            </a:extLst>
          </p:cNvPr>
          <p:cNvSpPr txBox="1"/>
          <p:nvPr/>
        </p:nvSpPr>
        <p:spPr>
          <a:xfrm>
            <a:off x="6565580" y="5838448"/>
            <a:ext cx="3797492" cy="45817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실제 가지고 있는 개수보다 </a:t>
            </a:r>
            <a:r>
              <a:rPr lang="ko-KR" altLang="en-US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리모콘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기능이 많으면 안된다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캡션 기능 을 누르면 없는 기능 호출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&gt;&gt;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에러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948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28605" y="728753"/>
            <a:ext cx="8729446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7-7.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타입변환과 </a:t>
            </a:r>
            <a:r>
              <a:rPr lang="ko-KR" altLang="en-US" sz="3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다형성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C90C5-7BB4-42A5-B08C-708902ED0DEF}"/>
              </a:ext>
            </a:extLst>
          </p:cNvPr>
          <p:cNvSpPr txBox="1"/>
          <p:nvPr/>
        </p:nvSpPr>
        <p:spPr>
          <a:xfrm>
            <a:off x="1192213" y="1353413"/>
            <a:ext cx="9970248" cy="14374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자동 타입 변환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(Promotion)</a:t>
            </a:r>
          </a:p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실행 도중에 자동적으로 타입 변환이 일어나는 것을 말한다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C45C19-691D-4B78-A127-9AE991724721}"/>
              </a:ext>
            </a:extLst>
          </p:cNvPr>
          <p:cNvSpPr txBox="1"/>
          <p:nvPr/>
        </p:nvSpPr>
        <p:spPr>
          <a:xfrm>
            <a:off x="7018973" y="5115826"/>
            <a:ext cx="4263707" cy="7775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Cat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 참조하는 객체와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animal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 참조하는 객체는 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타입만 서로 다를 뿐 같은 객체다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B63D23A3-EA8B-4070-944D-D6815C1E7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1117968"/>
            <a:ext cx="3143250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927C3237-7213-4D17-A5EE-FE8B02CCF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2526665"/>
            <a:ext cx="48863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81F176FD-1FB5-49B6-B4E9-148B77EEB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5165656"/>
            <a:ext cx="55467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2CA9B89B-2F7F-4589-99C4-98A341D6F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6022906"/>
            <a:ext cx="22002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>
            <a:extLst>
              <a:ext uri="{FF2B5EF4-FFF2-40B4-BE49-F238E27FC236}">
                <a16:creationId xmlns:a16="http://schemas.microsoft.com/office/drawing/2014/main" id="{FF945608-11AB-49D6-823C-F1FDEACEB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361" y="2566620"/>
            <a:ext cx="43561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DC7F341-F17A-4BA5-92F3-26241448DDA8}"/>
              </a:ext>
            </a:extLst>
          </p:cNvPr>
          <p:cNvSpPr txBox="1"/>
          <p:nvPr/>
        </p:nvSpPr>
        <p:spPr>
          <a:xfrm>
            <a:off x="7018973" y="5944724"/>
            <a:ext cx="4263707" cy="7775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같은 객체를 참조하지만 타입만 부모 객체로 바뀐다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AA618BE-0C93-4D67-810B-7035958D77EB}"/>
              </a:ext>
            </a:extLst>
          </p:cNvPr>
          <p:cNvGrpSpPr/>
          <p:nvPr/>
        </p:nvGrpSpPr>
        <p:grpSpPr>
          <a:xfrm>
            <a:off x="11664315" y="2265423"/>
            <a:ext cx="2503098" cy="4450600"/>
            <a:chOff x="11652740" y="2072120"/>
            <a:chExt cx="2503098" cy="44506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375AEA5-2CBD-44FE-82B3-3123EAF6A574}"/>
                </a:ext>
              </a:extLst>
            </p:cNvPr>
            <p:cNvGrpSpPr/>
            <p:nvPr/>
          </p:nvGrpSpPr>
          <p:grpSpPr>
            <a:xfrm>
              <a:off x="11652740" y="2072120"/>
              <a:ext cx="2503098" cy="2868182"/>
              <a:chOff x="11652740" y="2072120"/>
              <a:chExt cx="2503098" cy="2868182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E5C95B5-A38C-47BD-A7C3-B499A057F0FD}"/>
                  </a:ext>
                </a:extLst>
              </p:cNvPr>
              <p:cNvSpPr/>
              <p:nvPr/>
            </p:nvSpPr>
            <p:spPr>
              <a:xfrm>
                <a:off x="11652740" y="2566620"/>
                <a:ext cx="2503098" cy="237368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1393FC9-F262-4DAE-8690-B446025146B1}"/>
                  </a:ext>
                </a:extLst>
              </p:cNvPr>
              <p:cNvSpPr txBox="1"/>
              <p:nvPr/>
            </p:nvSpPr>
            <p:spPr>
              <a:xfrm>
                <a:off x="11652740" y="2072120"/>
                <a:ext cx="790045" cy="578484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cat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BD50F7A-34F9-4B1E-9BD1-52ACA67652C2}"/>
                  </a:ext>
                </a:extLst>
              </p:cNvPr>
              <p:cNvSpPr/>
              <p:nvPr/>
            </p:nvSpPr>
            <p:spPr>
              <a:xfrm>
                <a:off x="11890284" y="2791974"/>
                <a:ext cx="2017740" cy="9479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13C555C-6E07-4CB9-A20D-D647B944A4E0}"/>
                  </a:ext>
                </a:extLst>
              </p:cNvPr>
              <p:cNvSpPr txBox="1"/>
              <p:nvPr/>
            </p:nvSpPr>
            <p:spPr>
              <a:xfrm>
                <a:off x="12047762" y="3265935"/>
                <a:ext cx="790045" cy="578484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animal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761EC3-87CA-4A92-AFDC-0EBCB10A5375}"/>
                </a:ext>
              </a:extLst>
            </p:cNvPr>
            <p:cNvSpPr txBox="1"/>
            <p:nvPr/>
          </p:nvSpPr>
          <p:spPr>
            <a:xfrm>
              <a:off x="11664315" y="5226018"/>
              <a:ext cx="2491523" cy="129670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가르치는 영역은 다르지만</a:t>
              </a:r>
              <a:endPara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시작점은 같다</a:t>
              </a:r>
              <a:r>
                <a:rPr lang="en-US" altLang="ko-KR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827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28605" y="728753"/>
            <a:ext cx="8729446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7-7.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타입변환과 </a:t>
            </a:r>
            <a:r>
              <a:rPr lang="ko-KR" altLang="en-US" sz="3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다형성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C90C5-7BB4-42A5-B08C-708902ED0DEF}"/>
              </a:ext>
            </a:extLst>
          </p:cNvPr>
          <p:cNvSpPr txBox="1"/>
          <p:nvPr/>
        </p:nvSpPr>
        <p:spPr>
          <a:xfrm>
            <a:off x="1192213" y="1353413"/>
            <a:ext cx="9970248" cy="14374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상속 계층에서 어떤 상위 타입이라도 자동 타입 변환이 일어날 수 있다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바로 위의 부모가 아니더라도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상속 계층의 상위면 자동 타입 변환 가능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&gt;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변환 후에는 부모 클래스만 접근가능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메소드가 자식 클래스에서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오버라이딩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되었다면 예외임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0F19E17E-1681-492B-A130-A6FDF7B7E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549" y="2667418"/>
            <a:ext cx="7856538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58447A-A51F-4634-9493-14983BCE013A}"/>
              </a:ext>
            </a:extLst>
          </p:cNvPr>
          <p:cNvSpPr txBox="1"/>
          <p:nvPr/>
        </p:nvSpPr>
        <p:spPr>
          <a:xfrm>
            <a:off x="2843460" y="4180368"/>
            <a:ext cx="1289717" cy="2929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Sibling  </a:t>
            </a:r>
            <a:r>
              <a:rPr lang="ko-KR" altLang="en-US" sz="11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관계</a:t>
            </a:r>
            <a:endParaRPr lang="en-US" altLang="ko-KR" sz="11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03122DF-8306-437F-A1A0-26F7120B8D57}"/>
              </a:ext>
            </a:extLst>
          </p:cNvPr>
          <p:cNvCxnSpPr/>
          <p:nvPr/>
        </p:nvCxnSpPr>
        <p:spPr>
          <a:xfrm>
            <a:off x="2956264" y="4558130"/>
            <a:ext cx="6214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790CA7-B12F-4E27-B80C-A229A649BB8C}"/>
              </a:ext>
            </a:extLst>
          </p:cNvPr>
          <p:cNvSpPr txBox="1"/>
          <p:nvPr/>
        </p:nvSpPr>
        <p:spPr>
          <a:xfrm>
            <a:off x="2843460" y="5569911"/>
            <a:ext cx="1289717" cy="2929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Sibling  </a:t>
            </a:r>
            <a:r>
              <a:rPr lang="ko-KR" altLang="en-US" sz="11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관계</a:t>
            </a:r>
            <a:endParaRPr lang="en-US" altLang="ko-KR" sz="11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D3FAB4E-A06F-4BE2-BF47-A1EB48AF153C}"/>
              </a:ext>
            </a:extLst>
          </p:cNvPr>
          <p:cNvCxnSpPr/>
          <p:nvPr/>
        </p:nvCxnSpPr>
        <p:spPr>
          <a:xfrm>
            <a:off x="2956264" y="5947673"/>
            <a:ext cx="6214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7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28605" y="728753"/>
            <a:ext cx="8729446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7-1.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상속의 개념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F077A-656C-45D2-BFC5-D6987BD61A77}"/>
              </a:ext>
            </a:extLst>
          </p:cNvPr>
          <p:cNvSpPr txBox="1"/>
          <p:nvPr/>
        </p:nvSpPr>
        <p:spPr>
          <a:xfrm>
            <a:off x="1185432" y="1475333"/>
            <a:ext cx="9970248" cy="11358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상속이란 부모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조상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 자식에게 물려주는 행위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 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자식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하위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파생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클래스가 부모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클래스의 멤버를 물려받는 것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D33BF837-416B-4434-94AD-3D2A6132E8C7}"/>
              </a:ext>
            </a:extLst>
          </p:cNvPr>
          <p:cNvSpPr/>
          <p:nvPr/>
        </p:nvSpPr>
        <p:spPr>
          <a:xfrm>
            <a:off x="1347754" y="2687157"/>
            <a:ext cx="1324305" cy="1141642"/>
          </a:xfrm>
          <a:prstGeom prst="hexagon">
            <a:avLst/>
          </a:prstGeom>
          <a:solidFill>
            <a:schemeClr val="bg1"/>
          </a:solidFill>
          <a:ln w="3810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460D5D-EFCA-43D8-9154-9AE9666BDBC8}"/>
              </a:ext>
            </a:extLst>
          </p:cNvPr>
          <p:cNvSpPr txBox="1"/>
          <p:nvPr/>
        </p:nvSpPr>
        <p:spPr>
          <a:xfrm>
            <a:off x="1407979" y="2918669"/>
            <a:ext cx="1203854" cy="5560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부모 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클래스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05FE0D-2CC4-42B4-975D-294CC8B7C408}"/>
              </a:ext>
            </a:extLst>
          </p:cNvPr>
          <p:cNvSpPr/>
          <p:nvPr/>
        </p:nvSpPr>
        <p:spPr>
          <a:xfrm>
            <a:off x="3453057" y="3027657"/>
            <a:ext cx="1350785" cy="554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필드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235C8F-21B3-40CF-A0A6-563BB5651A66}"/>
              </a:ext>
            </a:extLst>
          </p:cNvPr>
          <p:cNvSpPr/>
          <p:nvPr/>
        </p:nvSpPr>
        <p:spPr>
          <a:xfrm>
            <a:off x="5420607" y="3027657"/>
            <a:ext cx="1350785" cy="554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메소드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1()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5FFB4D-5F74-4EE7-BD5C-EA079104A190}"/>
              </a:ext>
            </a:extLst>
          </p:cNvPr>
          <p:cNvSpPr txBox="1"/>
          <p:nvPr/>
        </p:nvSpPr>
        <p:spPr>
          <a:xfrm>
            <a:off x="4578156" y="2746772"/>
            <a:ext cx="1068136" cy="97891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80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chemeClr val="bg2">
                        <a:lumMod val="9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+</a:t>
            </a:r>
            <a:endParaRPr lang="ko-KR" altLang="en-US" sz="800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0">
                    <a:schemeClr val="bg2">
                      <a:lumMod val="90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4239B1E-C155-4CB7-8FD7-541A56A927B6}"/>
              </a:ext>
            </a:extLst>
          </p:cNvPr>
          <p:cNvCxnSpPr>
            <a:cxnSpLocks/>
          </p:cNvCxnSpPr>
          <p:nvPr/>
        </p:nvCxnSpPr>
        <p:spPr>
          <a:xfrm>
            <a:off x="3453057" y="3933794"/>
            <a:ext cx="3363491" cy="0"/>
          </a:xfrm>
          <a:prstGeom prst="line">
            <a:avLst/>
          </a:prstGeom>
          <a:ln w="22225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육각형 32">
            <a:extLst>
              <a:ext uri="{FF2B5EF4-FFF2-40B4-BE49-F238E27FC236}">
                <a16:creationId xmlns:a16="http://schemas.microsoft.com/office/drawing/2014/main" id="{F0CBDC26-A383-4281-AF69-0C0BB4CCC64F}"/>
              </a:ext>
            </a:extLst>
          </p:cNvPr>
          <p:cNvSpPr/>
          <p:nvPr/>
        </p:nvSpPr>
        <p:spPr>
          <a:xfrm>
            <a:off x="1347754" y="4743765"/>
            <a:ext cx="1324305" cy="1141642"/>
          </a:xfrm>
          <a:prstGeom prst="hexagon">
            <a:avLst/>
          </a:prstGeom>
          <a:solidFill>
            <a:schemeClr val="bg1"/>
          </a:solidFill>
          <a:ln w="3810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D40081-8DF2-4205-986C-F007980F1574}"/>
              </a:ext>
            </a:extLst>
          </p:cNvPr>
          <p:cNvSpPr txBox="1"/>
          <p:nvPr/>
        </p:nvSpPr>
        <p:spPr>
          <a:xfrm>
            <a:off x="1407979" y="4975277"/>
            <a:ext cx="1203854" cy="5560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자식 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클래스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D7394C2B-97EA-4E3B-A571-98143FC0D5D6}"/>
              </a:ext>
            </a:extLst>
          </p:cNvPr>
          <p:cNvSpPr/>
          <p:nvPr/>
        </p:nvSpPr>
        <p:spPr>
          <a:xfrm rot="10800000">
            <a:off x="4975922" y="3931925"/>
            <a:ext cx="317759" cy="273930"/>
          </a:xfrm>
          <a:prstGeom prst="triangl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528E874-7AEA-4DD7-8C7E-05719FEB2426}"/>
              </a:ext>
            </a:extLst>
          </p:cNvPr>
          <p:cNvSpPr/>
          <p:nvPr/>
        </p:nvSpPr>
        <p:spPr>
          <a:xfrm>
            <a:off x="3453057" y="4941515"/>
            <a:ext cx="1350785" cy="554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필드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95564B3-B4A4-4E99-B002-DB5D4340E76C}"/>
              </a:ext>
            </a:extLst>
          </p:cNvPr>
          <p:cNvSpPr/>
          <p:nvPr/>
        </p:nvSpPr>
        <p:spPr>
          <a:xfrm>
            <a:off x="5420607" y="4941515"/>
            <a:ext cx="1350785" cy="554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메소드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1()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4AD56C-9F00-48ED-BDAC-53F12ACAF1CA}"/>
              </a:ext>
            </a:extLst>
          </p:cNvPr>
          <p:cNvSpPr txBox="1"/>
          <p:nvPr/>
        </p:nvSpPr>
        <p:spPr>
          <a:xfrm>
            <a:off x="4578156" y="4660630"/>
            <a:ext cx="1068136" cy="97891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80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chemeClr val="bg2">
                        <a:lumMod val="9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+</a:t>
            </a:r>
            <a:endParaRPr lang="ko-KR" altLang="en-US" sz="800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0">
                    <a:schemeClr val="bg2">
                      <a:lumMod val="90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10F8794-C74C-49A2-9F19-0241952A91F6}"/>
              </a:ext>
            </a:extLst>
          </p:cNvPr>
          <p:cNvSpPr/>
          <p:nvPr/>
        </p:nvSpPr>
        <p:spPr>
          <a:xfrm>
            <a:off x="7837345" y="4941515"/>
            <a:ext cx="1350785" cy="554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필드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CD8FC1-A117-4FBC-801A-92F093B1C4FF}"/>
              </a:ext>
            </a:extLst>
          </p:cNvPr>
          <p:cNvSpPr/>
          <p:nvPr/>
        </p:nvSpPr>
        <p:spPr>
          <a:xfrm>
            <a:off x="9804895" y="4941515"/>
            <a:ext cx="1350785" cy="554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메소드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2()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B03CE8-9A22-4542-9CC2-C1E40C3A0F7D}"/>
              </a:ext>
            </a:extLst>
          </p:cNvPr>
          <p:cNvSpPr txBox="1"/>
          <p:nvPr/>
        </p:nvSpPr>
        <p:spPr>
          <a:xfrm>
            <a:off x="8962444" y="4660630"/>
            <a:ext cx="1068136" cy="97891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80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chemeClr val="bg2">
                        <a:lumMod val="9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+</a:t>
            </a:r>
            <a:endParaRPr lang="ko-KR" altLang="en-US" sz="800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0">
                    <a:schemeClr val="bg2">
                      <a:lumMod val="90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BE3C56-EBD4-48E2-BEEC-FE5A43B6206D}"/>
              </a:ext>
            </a:extLst>
          </p:cNvPr>
          <p:cNvSpPr txBox="1"/>
          <p:nvPr/>
        </p:nvSpPr>
        <p:spPr>
          <a:xfrm>
            <a:off x="6763908" y="4660630"/>
            <a:ext cx="1068136" cy="97891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80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chemeClr val="bg2">
                        <a:lumMod val="9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+</a:t>
            </a:r>
            <a:endParaRPr lang="ko-KR" altLang="en-US" sz="800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0">
                    <a:schemeClr val="bg2">
                      <a:lumMod val="90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A3A629-8A5A-43CC-A1CB-AB356422A18D}"/>
              </a:ext>
            </a:extLst>
          </p:cNvPr>
          <p:cNvSpPr/>
          <p:nvPr/>
        </p:nvSpPr>
        <p:spPr>
          <a:xfrm>
            <a:off x="7633832" y="4743765"/>
            <a:ext cx="3725360" cy="927114"/>
          </a:xfrm>
          <a:prstGeom prst="rect">
            <a:avLst/>
          </a:prstGeom>
          <a:noFill/>
          <a:ln w="1905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5D8CA97-1994-43A2-9AAA-47C244C21471}"/>
              </a:ext>
            </a:extLst>
          </p:cNvPr>
          <p:cNvSpPr/>
          <p:nvPr/>
        </p:nvSpPr>
        <p:spPr>
          <a:xfrm>
            <a:off x="3272694" y="4743765"/>
            <a:ext cx="3725360" cy="9271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5B6375-7A8A-4B69-8456-0BF38D4BE0E3}"/>
              </a:ext>
            </a:extLst>
          </p:cNvPr>
          <p:cNvSpPr txBox="1"/>
          <p:nvPr/>
        </p:nvSpPr>
        <p:spPr>
          <a:xfrm>
            <a:off x="4803842" y="4258981"/>
            <a:ext cx="616765" cy="59671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상속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3CF825-DEC4-43B2-A967-0F41901ACD75}"/>
              </a:ext>
            </a:extLst>
          </p:cNvPr>
          <p:cNvSpPr txBox="1"/>
          <p:nvPr/>
        </p:nvSpPr>
        <p:spPr>
          <a:xfrm>
            <a:off x="7577469" y="4010785"/>
            <a:ext cx="2961164" cy="59671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자식 클래스에서 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새롭게 추가한 필드와 메소드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C8D8888-9AC9-4852-8152-3E20E8C26842}"/>
              </a:ext>
            </a:extLst>
          </p:cNvPr>
          <p:cNvCxnSpPr>
            <a:cxnSpLocks/>
          </p:cNvCxnSpPr>
          <p:nvPr/>
        </p:nvCxnSpPr>
        <p:spPr>
          <a:xfrm>
            <a:off x="2032000" y="4010785"/>
            <a:ext cx="0" cy="510415"/>
          </a:xfrm>
          <a:prstGeom prst="straightConnector1">
            <a:avLst/>
          </a:prstGeom>
          <a:ln w="22225">
            <a:solidFill>
              <a:srgbClr val="3366FF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517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28605" y="728753"/>
            <a:ext cx="8729446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7-7.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타입변환과 </a:t>
            </a:r>
            <a:r>
              <a:rPr lang="ko-KR" altLang="en-US" sz="3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다형성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C90C5-7BB4-42A5-B08C-708902ED0DEF}"/>
              </a:ext>
            </a:extLst>
          </p:cNvPr>
          <p:cNvSpPr txBox="1"/>
          <p:nvPr/>
        </p:nvSpPr>
        <p:spPr>
          <a:xfrm>
            <a:off x="1192213" y="1353413"/>
            <a:ext cx="9970248" cy="14374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자동 타입 변환된 이후의 효과 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부모클래스에 선언된 필드와 메소드만 접근 가능하다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메소드가 재정의 되었다면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자식클래스의 재정의된 메소드가 호출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된다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다형성과 관련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92D6C1-A81A-4060-AF13-C3A5FF622FEB}"/>
              </a:ext>
            </a:extLst>
          </p:cNvPr>
          <p:cNvSpPr/>
          <p:nvPr/>
        </p:nvSpPr>
        <p:spPr>
          <a:xfrm>
            <a:off x="6574088" y="2821618"/>
            <a:ext cx="4425698" cy="3419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6CEC2-14CC-4E49-8613-FB7194BAE58D}"/>
              </a:ext>
            </a:extLst>
          </p:cNvPr>
          <p:cNvSpPr txBox="1"/>
          <p:nvPr/>
        </p:nvSpPr>
        <p:spPr>
          <a:xfrm>
            <a:off x="6750154" y="2969255"/>
            <a:ext cx="4425699" cy="30657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Class </a:t>
            </a:r>
            <a:r>
              <a:rPr lang="en-US" altLang="ko-KR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ChildExample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Public static void main (String[] </a:t>
            </a:r>
            <a:r>
              <a:rPr lang="en-US" altLang="ko-KR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args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Child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child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  new Child;</a:t>
            </a:r>
          </a:p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Parent </a:t>
            </a:r>
            <a:r>
              <a:rPr lang="en-US" altLang="ko-KR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parent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= child; </a:t>
            </a:r>
          </a:p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parent.method1();</a:t>
            </a:r>
          </a:p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parent.method2();</a:t>
            </a:r>
          </a:p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parent.method3();  //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호출 불가능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CC7C03-CB32-42A5-B79C-56F32C95E9C7}"/>
              </a:ext>
            </a:extLst>
          </p:cNvPr>
          <p:cNvSpPr/>
          <p:nvPr/>
        </p:nvSpPr>
        <p:spPr>
          <a:xfrm>
            <a:off x="1016147" y="2821618"/>
            <a:ext cx="4425698" cy="3419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9D11BD-C8F9-462B-9A3F-A085D1112784}"/>
              </a:ext>
            </a:extLst>
          </p:cNvPr>
          <p:cNvSpPr txBox="1"/>
          <p:nvPr/>
        </p:nvSpPr>
        <p:spPr>
          <a:xfrm>
            <a:off x="1201091" y="2969255"/>
            <a:ext cx="2234567" cy="154060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Class Parent{</a:t>
            </a:r>
          </a:p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void method()1 {…}</a:t>
            </a:r>
          </a:p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void method()2 {…}</a:t>
            </a:r>
          </a:p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6C62FA-A611-4ED7-A76D-291A48FE2A1D}"/>
              </a:ext>
            </a:extLst>
          </p:cNvPr>
          <p:cNvSpPr txBox="1"/>
          <p:nvPr/>
        </p:nvSpPr>
        <p:spPr>
          <a:xfrm>
            <a:off x="1201091" y="4670484"/>
            <a:ext cx="2944781" cy="154060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Class Child extends Parent{</a:t>
            </a:r>
          </a:p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void method()2 {…} // </a:t>
            </a:r>
            <a:r>
              <a:rPr lang="ko-KR" altLang="en-US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오버라이딩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void method()3{…}</a:t>
            </a:r>
          </a:p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953B258-431D-4412-87B2-28429FFDE8B0}"/>
              </a:ext>
            </a:extLst>
          </p:cNvPr>
          <p:cNvCxnSpPr/>
          <p:nvPr/>
        </p:nvCxnSpPr>
        <p:spPr>
          <a:xfrm flipH="1" flipV="1">
            <a:off x="3355759" y="3542190"/>
            <a:ext cx="3684233" cy="71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FE6F648-2DEA-4D81-BB9D-EF60236AEFB7}"/>
              </a:ext>
            </a:extLst>
          </p:cNvPr>
          <p:cNvCxnSpPr/>
          <p:nvPr/>
        </p:nvCxnSpPr>
        <p:spPr>
          <a:xfrm flipH="1" flipV="1">
            <a:off x="3355759" y="3973633"/>
            <a:ext cx="3684233" cy="710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A116680-4CFD-4FDC-AA25-E8B2F0708CC8}"/>
              </a:ext>
            </a:extLst>
          </p:cNvPr>
          <p:cNvCxnSpPr>
            <a:cxnSpLocks/>
          </p:cNvCxnSpPr>
          <p:nvPr/>
        </p:nvCxnSpPr>
        <p:spPr>
          <a:xfrm flipH="1">
            <a:off x="4330816" y="5012600"/>
            <a:ext cx="2709177" cy="24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7BAD618-D88E-48A7-BFC0-300E2F8FD4BF}"/>
              </a:ext>
            </a:extLst>
          </p:cNvPr>
          <p:cNvCxnSpPr>
            <a:cxnSpLocks/>
          </p:cNvCxnSpPr>
          <p:nvPr/>
        </p:nvCxnSpPr>
        <p:spPr>
          <a:xfrm flipH="1">
            <a:off x="3355759" y="5382711"/>
            <a:ext cx="3684235" cy="3261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506B765-7A7D-49F1-82C6-51BD219EE983}"/>
              </a:ext>
            </a:extLst>
          </p:cNvPr>
          <p:cNvGrpSpPr/>
          <p:nvPr/>
        </p:nvGrpSpPr>
        <p:grpSpPr>
          <a:xfrm>
            <a:off x="5685404" y="5283368"/>
            <a:ext cx="593387" cy="488316"/>
            <a:chOff x="7035336" y="4106545"/>
            <a:chExt cx="593387" cy="488316"/>
          </a:xfrm>
        </p:grpSpPr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F900C7A-0620-43F1-90A9-2553095BFACF}"/>
                </a:ext>
              </a:extLst>
            </p:cNvPr>
            <p:cNvSpPr/>
            <p:nvPr/>
          </p:nvSpPr>
          <p:spPr>
            <a:xfrm>
              <a:off x="7229889" y="4106545"/>
              <a:ext cx="393902" cy="488316"/>
            </a:xfrm>
            <a:custGeom>
              <a:avLst/>
              <a:gdLst>
                <a:gd name="connsiteX0" fmla="*/ 0 w 393902"/>
                <a:gd name="connsiteY0" fmla="*/ 0 h 488316"/>
                <a:gd name="connsiteX1" fmla="*/ 68094 w 393902"/>
                <a:gd name="connsiteY1" fmla="*/ 97277 h 488316"/>
                <a:gd name="connsiteX2" fmla="*/ 155643 w 393902"/>
                <a:gd name="connsiteY2" fmla="*/ 204281 h 488316"/>
                <a:gd name="connsiteX3" fmla="*/ 175098 w 393902"/>
                <a:gd name="connsiteY3" fmla="*/ 233464 h 488316"/>
                <a:gd name="connsiteX4" fmla="*/ 223736 w 393902"/>
                <a:gd name="connsiteY4" fmla="*/ 282102 h 488316"/>
                <a:gd name="connsiteX5" fmla="*/ 262647 w 393902"/>
                <a:gd name="connsiteY5" fmla="*/ 321013 h 488316"/>
                <a:gd name="connsiteX6" fmla="*/ 272375 w 393902"/>
                <a:gd name="connsiteY6" fmla="*/ 350196 h 488316"/>
                <a:gd name="connsiteX7" fmla="*/ 321013 w 393902"/>
                <a:gd name="connsiteY7" fmla="*/ 398834 h 488316"/>
                <a:gd name="connsiteX8" fmla="*/ 369651 w 393902"/>
                <a:gd name="connsiteY8" fmla="*/ 457200 h 488316"/>
                <a:gd name="connsiteX9" fmla="*/ 389106 w 393902"/>
                <a:gd name="connsiteY9" fmla="*/ 486383 h 488316"/>
                <a:gd name="connsiteX10" fmla="*/ 389106 w 393902"/>
                <a:gd name="connsiteY10" fmla="*/ 428017 h 48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3902" h="488316">
                  <a:moveTo>
                    <a:pt x="0" y="0"/>
                  </a:moveTo>
                  <a:cubicBezTo>
                    <a:pt x="36047" y="90119"/>
                    <a:pt x="-3498" y="9776"/>
                    <a:pt x="68094" y="97277"/>
                  </a:cubicBezTo>
                  <a:cubicBezTo>
                    <a:pt x="97277" y="132945"/>
                    <a:pt x="127171" y="168043"/>
                    <a:pt x="155643" y="204281"/>
                  </a:cubicBezTo>
                  <a:cubicBezTo>
                    <a:pt x="162866" y="213474"/>
                    <a:pt x="167399" y="224666"/>
                    <a:pt x="175098" y="233464"/>
                  </a:cubicBezTo>
                  <a:cubicBezTo>
                    <a:pt x="190196" y="250719"/>
                    <a:pt x="207523" y="265889"/>
                    <a:pt x="223736" y="282102"/>
                  </a:cubicBezTo>
                  <a:cubicBezTo>
                    <a:pt x="249677" y="359923"/>
                    <a:pt x="210766" y="269132"/>
                    <a:pt x="262647" y="321013"/>
                  </a:cubicBezTo>
                  <a:cubicBezTo>
                    <a:pt x="269898" y="328264"/>
                    <a:pt x="266223" y="341993"/>
                    <a:pt x="272375" y="350196"/>
                  </a:cubicBezTo>
                  <a:cubicBezTo>
                    <a:pt x="286132" y="368539"/>
                    <a:pt x="305590" y="381868"/>
                    <a:pt x="321013" y="398834"/>
                  </a:cubicBezTo>
                  <a:cubicBezTo>
                    <a:pt x="338048" y="417573"/>
                    <a:pt x="354103" y="437210"/>
                    <a:pt x="369651" y="457200"/>
                  </a:cubicBezTo>
                  <a:cubicBezTo>
                    <a:pt x="376829" y="466428"/>
                    <a:pt x="382621" y="496111"/>
                    <a:pt x="389106" y="486383"/>
                  </a:cubicBezTo>
                  <a:cubicBezTo>
                    <a:pt x="399898" y="470195"/>
                    <a:pt x="389106" y="447472"/>
                    <a:pt x="389106" y="428017"/>
                  </a:cubicBezTo>
                </a:path>
              </a:pathLst>
            </a:custGeom>
            <a:noFill/>
            <a:ln w="31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07EF928D-FAAC-4DBD-8CCB-B7E8B9EF6B3D}"/>
                </a:ext>
              </a:extLst>
            </p:cNvPr>
            <p:cNvSpPr/>
            <p:nvPr/>
          </p:nvSpPr>
          <p:spPr>
            <a:xfrm>
              <a:off x="7035336" y="4106545"/>
              <a:ext cx="593387" cy="408562"/>
            </a:xfrm>
            <a:custGeom>
              <a:avLst/>
              <a:gdLst>
                <a:gd name="connsiteX0" fmla="*/ 593387 w 593387"/>
                <a:gd name="connsiteY0" fmla="*/ 0 h 408562"/>
                <a:gd name="connsiteX1" fmla="*/ 544749 w 593387"/>
                <a:gd name="connsiteY1" fmla="*/ 19455 h 408562"/>
                <a:gd name="connsiteX2" fmla="*/ 457200 w 593387"/>
                <a:gd name="connsiteY2" fmla="*/ 87549 h 408562"/>
                <a:gd name="connsiteX3" fmla="*/ 428017 w 593387"/>
                <a:gd name="connsiteY3" fmla="*/ 107004 h 408562"/>
                <a:gd name="connsiteX4" fmla="*/ 369651 w 593387"/>
                <a:gd name="connsiteY4" fmla="*/ 155643 h 408562"/>
                <a:gd name="connsiteX5" fmla="*/ 291830 w 593387"/>
                <a:gd name="connsiteY5" fmla="*/ 214009 h 408562"/>
                <a:gd name="connsiteX6" fmla="*/ 233464 w 593387"/>
                <a:gd name="connsiteY6" fmla="*/ 262647 h 408562"/>
                <a:gd name="connsiteX7" fmla="*/ 175098 w 593387"/>
                <a:gd name="connsiteY7" fmla="*/ 291830 h 408562"/>
                <a:gd name="connsiteX8" fmla="*/ 136187 w 593387"/>
                <a:gd name="connsiteY8" fmla="*/ 321013 h 408562"/>
                <a:gd name="connsiteX9" fmla="*/ 107004 w 593387"/>
                <a:gd name="connsiteY9" fmla="*/ 350196 h 408562"/>
                <a:gd name="connsiteX10" fmla="*/ 77821 w 593387"/>
                <a:gd name="connsiteY10" fmla="*/ 359923 h 408562"/>
                <a:gd name="connsiteX11" fmla="*/ 58366 w 593387"/>
                <a:gd name="connsiteY11" fmla="*/ 379379 h 408562"/>
                <a:gd name="connsiteX12" fmla="*/ 19455 w 593387"/>
                <a:gd name="connsiteY12" fmla="*/ 398834 h 408562"/>
                <a:gd name="connsiteX13" fmla="*/ 0 w 593387"/>
                <a:gd name="connsiteY13" fmla="*/ 408562 h 40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3387" h="408562">
                  <a:moveTo>
                    <a:pt x="593387" y="0"/>
                  </a:moveTo>
                  <a:cubicBezTo>
                    <a:pt x="577174" y="6485"/>
                    <a:pt x="560367" y="11646"/>
                    <a:pt x="544749" y="19455"/>
                  </a:cubicBezTo>
                  <a:cubicBezTo>
                    <a:pt x="518433" y="32613"/>
                    <a:pt x="472693" y="75499"/>
                    <a:pt x="457200" y="87549"/>
                  </a:cubicBezTo>
                  <a:cubicBezTo>
                    <a:pt x="447972" y="94727"/>
                    <a:pt x="437245" y="99826"/>
                    <a:pt x="428017" y="107004"/>
                  </a:cubicBezTo>
                  <a:cubicBezTo>
                    <a:pt x="408026" y="122552"/>
                    <a:pt x="389565" y="139996"/>
                    <a:pt x="369651" y="155643"/>
                  </a:cubicBezTo>
                  <a:cubicBezTo>
                    <a:pt x="344154" y="175676"/>
                    <a:pt x="317327" y="193976"/>
                    <a:pt x="291830" y="214009"/>
                  </a:cubicBezTo>
                  <a:cubicBezTo>
                    <a:pt x="271916" y="229655"/>
                    <a:pt x="254536" y="248599"/>
                    <a:pt x="233464" y="262647"/>
                  </a:cubicBezTo>
                  <a:cubicBezTo>
                    <a:pt x="215365" y="274713"/>
                    <a:pt x="193750" y="280639"/>
                    <a:pt x="175098" y="291830"/>
                  </a:cubicBezTo>
                  <a:cubicBezTo>
                    <a:pt x="161196" y="300171"/>
                    <a:pt x="148497" y="310462"/>
                    <a:pt x="136187" y="321013"/>
                  </a:cubicBezTo>
                  <a:cubicBezTo>
                    <a:pt x="125742" y="329966"/>
                    <a:pt x="118451" y="342565"/>
                    <a:pt x="107004" y="350196"/>
                  </a:cubicBezTo>
                  <a:cubicBezTo>
                    <a:pt x="98472" y="355884"/>
                    <a:pt x="87549" y="356681"/>
                    <a:pt x="77821" y="359923"/>
                  </a:cubicBezTo>
                  <a:cubicBezTo>
                    <a:pt x="71336" y="366408"/>
                    <a:pt x="65997" y="374292"/>
                    <a:pt x="58366" y="379379"/>
                  </a:cubicBezTo>
                  <a:cubicBezTo>
                    <a:pt x="46300" y="387423"/>
                    <a:pt x="32425" y="392349"/>
                    <a:pt x="19455" y="398834"/>
                  </a:cubicBezTo>
                  <a:lnTo>
                    <a:pt x="0" y="408562"/>
                  </a:lnTo>
                </a:path>
              </a:pathLst>
            </a:custGeom>
            <a:noFill/>
            <a:ln w="31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575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28605" y="728753"/>
            <a:ext cx="8729446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7-7.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타입변환과 </a:t>
            </a:r>
            <a:r>
              <a:rPr lang="ko-KR" altLang="en-US" sz="3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다형성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C90C5-7BB4-42A5-B08C-708902ED0DEF}"/>
              </a:ext>
            </a:extLst>
          </p:cNvPr>
          <p:cNvSpPr txBox="1"/>
          <p:nvPr/>
        </p:nvSpPr>
        <p:spPr>
          <a:xfrm>
            <a:off x="1192213" y="1353413"/>
            <a:ext cx="9970248" cy="14374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사용할 수 있는 멤버의 개수를 조절하는 것 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조상 자손 관계의 참조변수는 서로 형변환이 가능하다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</p:txBody>
      </p:sp>
      <p:pic>
        <p:nvPicPr>
          <p:cNvPr id="13" name="Picture 46">
            <a:extLst>
              <a:ext uri="{FF2B5EF4-FFF2-40B4-BE49-F238E27FC236}">
                <a16:creationId xmlns:a16="http://schemas.microsoft.com/office/drawing/2014/main" id="{AE0A00E6-400D-4ED4-BABD-1A742763B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267" y="3767614"/>
            <a:ext cx="4751084" cy="599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8">
            <a:extLst>
              <a:ext uri="{FF2B5EF4-FFF2-40B4-BE49-F238E27FC236}">
                <a16:creationId xmlns:a16="http://schemas.microsoft.com/office/drawing/2014/main" id="{5142D0F7-EC56-494E-884F-C3D2D99E6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988" y="1353413"/>
            <a:ext cx="3229392" cy="204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5">
            <a:extLst>
              <a:ext uri="{FF2B5EF4-FFF2-40B4-BE49-F238E27FC236}">
                <a16:creationId xmlns:a16="http://schemas.microsoft.com/office/drawing/2014/main" id="{A29BB869-C878-465E-9615-F4E90A2A0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43" y="2677882"/>
            <a:ext cx="3489264" cy="36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577710-C00A-466B-B351-4B041A32DDB4}"/>
              </a:ext>
            </a:extLst>
          </p:cNvPr>
          <p:cNvSpPr txBox="1"/>
          <p:nvPr/>
        </p:nvSpPr>
        <p:spPr>
          <a:xfrm>
            <a:off x="4920933" y="4488882"/>
            <a:ext cx="7027227" cy="10157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FireEngine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f = new </a:t>
            </a:r>
            <a:r>
              <a:rPr lang="en-US" altLang="ko-KR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FireEngine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Car c = (Car)f    //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조상인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Car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타입으로 </a:t>
            </a:r>
            <a:r>
              <a:rPr lang="ko-KR" altLang="en-US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형변환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생략가능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Fire Engine f2 = (Fire Engine)c; //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자손인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FireEngine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타입으로 </a:t>
            </a:r>
            <a:r>
              <a:rPr lang="ko-KR" altLang="en-US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형변환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생략불가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Ambulance a = (Ambulance)f;   //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에러  상속관계가 아닌 클래스 간의 </a:t>
            </a:r>
            <a:r>
              <a:rPr lang="ko-KR" altLang="en-US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형변환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불가 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BFEAD3-BCCA-453B-B0BB-629F3CB3D660}"/>
              </a:ext>
            </a:extLst>
          </p:cNvPr>
          <p:cNvSpPr txBox="1"/>
          <p:nvPr/>
        </p:nvSpPr>
        <p:spPr>
          <a:xfrm>
            <a:off x="9768351" y="3767614"/>
            <a:ext cx="1884981" cy="8506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자동형변환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강제형변환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1286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28605" y="728753"/>
            <a:ext cx="8729446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7-7. </a:t>
            </a:r>
            <a:r>
              <a:rPr lang="en-US" altLang="ko-KR" sz="3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instanceof</a:t>
            </a: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연산자 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C90C5-7BB4-42A5-B08C-708902ED0DEF}"/>
              </a:ext>
            </a:extLst>
          </p:cNvPr>
          <p:cNvSpPr txBox="1"/>
          <p:nvPr/>
        </p:nvSpPr>
        <p:spPr>
          <a:xfrm>
            <a:off x="1192213" y="1353413"/>
            <a:ext cx="9970248" cy="14374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참조변수가 참조하는 인스턴스의 실제 타입을 체크하는데 사용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이항연산자이며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피연산자는 참조형 변수와 타입 연산 결과는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true, false</a:t>
            </a:r>
          </a:p>
          <a:p>
            <a:pPr>
              <a:lnSpc>
                <a:spcPct val="150000"/>
              </a:lnSpc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Instanceof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연산결과가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true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이면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해당 타입으로 형변환이 가능하다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형변환하기 전 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instansof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확인해야함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42" name="Object 33">
            <a:extLst>
              <a:ext uri="{FF2B5EF4-FFF2-40B4-BE49-F238E27FC236}">
                <a16:creationId xmlns:a16="http://schemas.microsoft.com/office/drawing/2014/main" id="{78DBD5A0-AE2A-4924-A8E9-C505171E1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349774"/>
              </p:ext>
            </p:extLst>
          </p:nvPr>
        </p:nvGraphicFramePr>
        <p:xfrm>
          <a:off x="6766444" y="3410559"/>
          <a:ext cx="3743325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Image" r:id="rId3" imgW="7530159" imgH="4457143" progId="Photoshop.Image.7">
                  <p:embed/>
                </p:oleObj>
              </mc:Choice>
              <mc:Fallback>
                <p:oleObj name="Image" r:id="rId3" imgW="7530159" imgH="4457143" progId="Photoshop.Image.7">
                  <p:embed/>
                  <p:pic>
                    <p:nvPicPr>
                      <p:cNvPr id="143393" name="Object 33">
                        <a:extLst>
                          <a:ext uri="{FF2B5EF4-FFF2-40B4-BE49-F238E27FC236}">
                            <a16:creationId xmlns:a16="http://schemas.microsoft.com/office/drawing/2014/main" id="{A8098B7B-39DA-4529-AD27-5E0F7904EB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6444" y="3410559"/>
                        <a:ext cx="3743325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Group 29">
            <a:extLst>
              <a:ext uri="{FF2B5EF4-FFF2-40B4-BE49-F238E27FC236}">
                <a16:creationId xmlns:a16="http://schemas.microsoft.com/office/drawing/2014/main" id="{2E44CFB6-653A-4C85-8FFD-E56E2B254561}"/>
              </a:ext>
            </a:extLst>
          </p:cNvPr>
          <p:cNvGrpSpPr>
            <a:grpSpLocks/>
          </p:cNvGrpSpPr>
          <p:nvPr/>
        </p:nvGrpSpPr>
        <p:grpSpPr bwMode="auto">
          <a:xfrm>
            <a:off x="1411669" y="3617913"/>
            <a:ext cx="4356100" cy="1871662"/>
            <a:chOff x="2676" y="2863"/>
            <a:chExt cx="2744" cy="1179"/>
          </a:xfrm>
        </p:grpSpPr>
        <p:pic>
          <p:nvPicPr>
            <p:cNvPr id="44" name="Picture 26">
              <a:extLst>
                <a:ext uri="{FF2B5EF4-FFF2-40B4-BE49-F238E27FC236}">
                  <a16:creationId xmlns:a16="http://schemas.microsoft.com/office/drawing/2014/main" id="{6A69DC3E-604A-4CE6-9D73-91EEA89494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6" y="2863"/>
              <a:ext cx="2712" cy="1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62103218-2C44-471D-A306-6FF73D8A4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2863"/>
              <a:ext cx="2744" cy="1179"/>
            </a:xfrm>
            <a:prstGeom prst="rect">
              <a:avLst/>
            </a:prstGeom>
            <a:noFill/>
            <a:ln w="2540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49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28605" y="728753"/>
            <a:ext cx="8729446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7-7.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매개변수의 </a:t>
            </a:r>
            <a:r>
              <a:rPr lang="ko-KR" altLang="en-US" sz="3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다형성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C90C5-7BB4-42A5-B08C-708902ED0DEF}"/>
              </a:ext>
            </a:extLst>
          </p:cNvPr>
          <p:cNvSpPr txBox="1"/>
          <p:nvPr/>
        </p:nvSpPr>
        <p:spPr>
          <a:xfrm>
            <a:off x="1192213" y="1353413"/>
            <a:ext cx="9970248" cy="14374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참조형 매개 변수는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메소드 호출 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자신과 같은 타입 또는 자손타입의 인스턴스를 넘겨줄 수 있다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</p:txBody>
      </p:sp>
      <p:pic>
        <p:nvPicPr>
          <p:cNvPr id="9" name="Picture 26">
            <a:extLst>
              <a:ext uri="{FF2B5EF4-FFF2-40B4-BE49-F238E27FC236}">
                <a16:creationId xmlns:a16="http://schemas.microsoft.com/office/drawing/2014/main" id="{762C81C1-D44B-410A-9CD1-6DA9A259D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93" y="2835730"/>
            <a:ext cx="3490913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11F9000-FC1D-42F3-9F8C-2331CDBABE06}"/>
              </a:ext>
            </a:extLst>
          </p:cNvPr>
          <p:cNvSpPr/>
          <p:nvPr/>
        </p:nvSpPr>
        <p:spPr>
          <a:xfrm>
            <a:off x="919838" y="2790825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부모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5A0430-D1D6-48DC-AD87-E84EE80B3407}"/>
              </a:ext>
            </a:extLst>
          </p:cNvPr>
          <p:cNvSpPr/>
          <p:nvPr/>
        </p:nvSpPr>
        <p:spPr>
          <a:xfrm>
            <a:off x="919838" y="3736880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자식</a:t>
            </a:r>
            <a:endParaRPr lang="ko-KR" altLang="en-US" dirty="0"/>
          </a:p>
        </p:txBody>
      </p:sp>
      <p:grpSp>
        <p:nvGrpSpPr>
          <p:cNvPr id="16" name="Group 39">
            <a:extLst>
              <a:ext uri="{FF2B5EF4-FFF2-40B4-BE49-F238E27FC236}">
                <a16:creationId xmlns:a16="http://schemas.microsoft.com/office/drawing/2014/main" id="{C17F6FFB-A3B8-4095-9009-DF3F18B68A47}"/>
              </a:ext>
            </a:extLst>
          </p:cNvPr>
          <p:cNvGrpSpPr>
            <a:grpSpLocks/>
          </p:cNvGrpSpPr>
          <p:nvPr/>
        </p:nvGrpSpPr>
        <p:grpSpPr bwMode="auto">
          <a:xfrm>
            <a:off x="7075755" y="2790825"/>
            <a:ext cx="3492500" cy="2016125"/>
            <a:chOff x="2993" y="1638"/>
            <a:chExt cx="2200" cy="1270"/>
          </a:xfrm>
        </p:grpSpPr>
        <p:sp>
          <p:nvSpPr>
            <p:cNvPr id="17" name="Rectangle 36">
              <a:extLst>
                <a:ext uri="{FF2B5EF4-FFF2-40B4-BE49-F238E27FC236}">
                  <a16:creationId xmlns:a16="http://schemas.microsoft.com/office/drawing/2014/main" id="{BC1BD64F-8CB6-4402-9996-824E02AC4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" y="1638"/>
              <a:ext cx="2200" cy="1270"/>
            </a:xfrm>
            <a:prstGeom prst="rect">
              <a:avLst/>
            </a:prstGeom>
            <a:noFill/>
            <a:ln w="25400" algn="ctr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pic>
          <p:nvPicPr>
            <p:cNvPr id="18" name="Picture 38">
              <a:extLst>
                <a:ext uri="{FF2B5EF4-FFF2-40B4-BE49-F238E27FC236}">
                  <a16:creationId xmlns:a16="http://schemas.microsoft.com/office/drawing/2014/main" id="{E6CFB3F3-BF6F-4891-911B-B21439411A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661"/>
              <a:ext cx="2136" cy="1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C2AD40-22DD-49EA-8E64-800D97875DAF}"/>
              </a:ext>
            </a:extLst>
          </p:cNvPr>
          <p:cNvSpPr/>
          <p:nvPr/>
        </p:nvSpPr>
        <p:spPr>
          <a:xfrm>
            <a:off x="919838" y="4412903"/>
            <a:ext cx="7809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바이어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클래스</a:t>
            </a:r>
            <a:endParaRPr lang="ko-KR" altLang="en-US" dirty="0"/>
          </a:p>
        </p:txBody>
      </p:sp>
      <p:grpSp>
        <p:nvGrpSpPr>
          <p:cNvPr id="21" name="Group 41">
            <a:extLst>
              <a:ext uri="{FF2B5EF4-FFF2-40B4-BE49-F238E27FC236}">
                <a16:creationId xmlns:a16="http://schemas.microsoft.com/office/drawing/2014/main" id="{0EDA4815-8B99-460A-BAAB-55FA006B0869}"/>
              </a:ext>
            </a:extLst>
          </p:cNvPr>
          <p:cNvGrpSpPr>
            <a:grpSpLocks/>
          </p:cNvGrpSpPr>
          <p:nvPr/>
        </p:nvGrpSpPr>
        <p:grpSpPr bwMode="auto">
          <a:xfrm>
            <a:off x="1210943" y="5469696"/>
            <a:ext cx="3598862" cy="1079500"/>
            <a:chOff x="499" y="3249"/>
            <a:chExt cx="2267" cy="680"/>
          </a:xfrm>
        </p:grpSpPr>
        <p:pic>
          <p:nvPicPr>
            <p:cNvPr id="22" name="Picture 40">
              <a:extLst>
                <a:ext uri="{FF2B5EF4-FFF2-40B4-BE49-F238E27FC236}">
                  <a16:creationId xmlns:a16="http://schemas.microsoft.com/office/drawing/2014/main" id="{5CED55EB-13A3-4255-8B43-0289B90F9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" y="3315"/>
              <a:ext cx="2106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32">
              <a:extLst>
                <a:ext uri="{FF2B5EF4-FFF2-40B4-BE49-F238E27FC236}">
                  <a16:creationId xmlns:a16="http://schemas.microsoft.com/office/drawing/2014/main" id="{D1388BE3-297B-433A-88BB-FF2CC23B1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3249"/>
              <a:ext cx="2267" cy="680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064A75-1396-47DF-AFD0-3981901ECD13}"/>
              </a:ext>
            </a:extLst>
          </p:cNvPr>
          <p:cNvSpPr/>
          <p:nvPr/>
        </p:nvSpPr>
        <p:spPr>
          <a:xfrm>
            <a:off x="6096000" y="2788942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오버로딩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68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28605" y="728753"/>
            <a:ext cx="8729446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7-7.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매개변수의 </a:t>
            </a:r>
            <a:r>
              <a:rPr lang="ko-KR" altLang="en-US" sz="3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다형성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C90C5-7BB4-42A5-B08C-708902ED0DEF}"/>
              </a:ext>
            </a:extLst>
          </p:cNvPr>
          <p:cNvSpPr txBox="1"/>
          <p:nvPr/>
        </p:nvSpPr>
        <p:spPr>
          <a:xfrm>
            <a:off x="1192213" y="1353413"/>
            <a:ext cx="9970248" cy="14374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참조형 매개 변수는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메소드 호출 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자신과 같은 타입 또는 자손타입의 인스턴스를 넘겨줄 수 있다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</p:txBody>
      </p:sp>
      <p:pic>
        <p:nvPicPr>
          <p:cNvPr id="9" name="Picture 26">
            <a:extLst>
              <a:ext uri="{FF2B5EF4-FFF2-40B4-BE49-F238E27FC236}">
                <a16:creationId xmlns:a16="http://schemas.microsoft.com/office/drawing/2014/main" id="{762C81C1-D44B-410A-9CD1-6DA9A259D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93" y="2835730"/>
            <a:ext cx="3490913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11F9000-FC1D-42F3-9F8C-2331CDBABE06}"/>
              </a:ext>
            </a:extLst>
          </p:cNvPr>
          <p:cNvSpPr/>
          <p:nvPr/>
        </p:nvSpPr>
        <p:spPr>
          <a:xfrm>
            <a:off x="919838" y="2790825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부모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5A0430-D1D6-48DC-AD87-E84EE80B3407}"/>
              </a:ext>
            </a:extLst>
          </p:cNvPr>
          <p:cNvSpPr/>
          <p:nvPr/>
        </p:nvSpPr>
        <p:spPr>
          <a:xfrm>
            <a:off x="919838" y="3736880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자식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C2AD40-22DD-49EA-8E64-800D97875DAF}"/>
              </a:ext>
            </a:extLst>
          </p:cNvPr>
          <p:cNvSpPr/>
          <p:nvPr/>
        </p:nvSpPr>
        <p:spPr>
          <a:xfrm>
            <a:off x="919838" y="4412903"/>
            <a:ext cx="7809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바이어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클래스</a:t>
            </a:r>
            <a:endParaRPr lang="ko-KR" altLang="en-US" dirty="0"/>
          </a:p>
        </p:txBody>
      </p:sp>
      <p:grpSp>
        <p:nvGrpSpPr>
          <p:cNvPr id="21" name="Group 41">
            <a:extLst>
              <a:ext uri="{FF2B5EF4-FFF2-40B4-BE49-F238E27FC236}">
                <a16:creationId xmlns:a16="http://schemas.microsoft.com/office/drawing/2014/main" id="{0EDA4815-8B99-460A-BAAB-55FA006B0869}"/>
              </a:ext>
            </a:extLst>
          </p:cNvPr>
          <p:cNvGrpSpPr>
            <a:grpSpLocks/>
          </p:cNvGrpSpPr>
          <p:nvPr/>
        </p:nvGrpSpPr>
        <p:grpSpPr bwMode="auto">
          <a:xfrm>
            <a:off x="1210943" y="5469696"/>
            <a:ext cx="3598862" cy="1079500"/>
            <a:chOff x="499" y="3249"/>
            <a:chExt cx="2267" cy="680"/>
          </a:xfrm>
        </p:grpSpPr>
        <p:pic>
          <p:nvPicPr>
            <p:cNvPr id="22" name="Picture 40">
              <a:extLst>
                <a:ext uri="{FF2B5EF4-FFF2-40B4-BE49-F238E27FC236}">
                  <a16:creationId xmlns:a16="http://schemas.microsoft.com/office/drawing/2014/main" id="{5CED55EB-13A3-4255-8B43-0289B90F9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" y="3315"/>
              <a:ext cx="2106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32">
              <a:extLst>
                <a:ext uri="{FF2B5EF4-FFF2-40B4-BE49-F238E27FC236}">
                  <a16:creationId xmlns:a16="http://schemas.microsoft.com/office/drawing/2014/main" id="{D1388BE3-297B-433A-88BB-FF2CC23B1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3249"/>
              <a:ext cx="2267" cy="680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26" name="Group 44">
            <a:extLst>
              <a:ext uri="{FF2B5EF4-FFF2-40B4-BE49-F238E27FC236}">
                <a16:creationId xmlns:a16="http://schemas.microsoft.com/office/drawing/2014/main" id="{73410248-6EA5-40B6-B314-7E043F562762}"/>
              </a:ext>
            </a:extLst>
          </p:cNvPr>
          <p:cNvGrpSpPr>
            <a:grpSpLocks/>
          </p:cNvGrpSpPr>
          <p:nvPr/>
        </p:nvGrpSpPr>
        <p:grpSpPr bwMode="auto">
          <a:xfrm>
            <a:off x="4740543" y="5461841"/>
            <a:ext cx="4067175" cy="1079500"/>
            <a:chOff x="2609" y="3249"/>
            <a:chExt cx="2562" cy="680"/>
          </a:xfrm>
        </p:grpSpPr>
        <p:grpSp>
          <p:nvGrpSpPr>
            <p:cNvPr id="27" name="Group 43">
              <a:extLst>
                <a:ext uri="{FF2B5EF4-FFF2-40B4-BE49-F238E27FC236}">
                  <a16:creationId xmlns:a16="http://schemas.microsoft.com/office/drawing/2014/main" id="{875DCBFD-7998-42A2-AB66-C14FD84CE3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4" y="3249"/>
              <a:ext cx="2267" cy="680"/>
              <a:chOff x="2904" y="3249"/>
              <a:chExt cx="2267" cy="680"/>
            </a:xfrm>
          </p:grpSpPr>
          <p:pic>
            <p:nvPicPr>
              <p:cNvPr id="29" name="Picture 42">
                <a:extLst>
                  <a:ext uri="{FF2B5EF4-FFF2-40B4-BE49-F238E27FC236}">
                    <a16:creationId xmlns:a16="http://schemas.microsoft.com/office/drawing/2014/main" id="{C74AC98E-B190-4062-9E27-E166DE20A1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97" y="3317"/>
                <a:ext cx="2106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Rectangle 30">
                <a:extLst>
                  <a:ext uri="{FF2B5EF4-FFF2-40B4-BE49-F238E27FC236}">
                    <a16:creationId xmlns:a16="http://schemas.microsoft.com/office/drawing/2014/main" id="{008B5AB9-2472-43B3-90CB-55F4BC0A0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3249"/>
                <a:ext cx="2267" cy="680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8" name="Line 46">
              <a:extLst>
                <a:ext uri="{FF2B5EF4-FFF2-40B4-BE49-F238E27FC236}">
                  <a16:creationId xmlns:a16="http://schemas.microsoft.com/office/drawing/2014/main" id="{7E998380-5F2D-40CD-8730-DC0C817DA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" y="3589"/>
              <a:ext cx="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7" name="Group 48">
            <a:extLst>
              <a:ext uri="{FF2B5EF4-FFF2-40B4-BE49-F238E27FC236}">
                <a16:creationId xmlns:a16="http://schemas.microsoft.com/office/drawing/2014/main" id="{EB0FD876-ECAA-4A8E-9779-164AE830B1C7}"/>
              </a:ext>
            </a:extLst>
          </p:cNvPr>
          <p:cNvGrpSpPr>
            <a:grpSpLocks/>
          </p:cNvGrpSpPr>
          <p:nvPr/>
        </p:nvGrpSpPr>
        <p:grpSpPr bwMode="auto">
          <a:xfrm>
            <a:off x="6542356" y="2369189"/>
            <a:ext cx="4314825" cy="2447925"/>
            <a:chOff x="2812" y="1548"/>
            <a:chExt cx="2718" cy="1542"/>
          </a:xfrm>
        </p:grpSpPr>
        <p:pic>
          <p:nvPicPr>
            <p:cNvPr id="38" name="Picture 46">
              <a:extLst>
                <a:ext uri="{FF2B5EF4-FFF2-40B4-BE49-F238E27FC236}">
                  <a16:creationId xmlns:a16="http://schemas.microsoft.com/office/drawing/2014/main" id="{F100F9E9-4076-4659-8977-02D8B3188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2" y="1548"/>
              <a:ext cx="2718" cy="1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47">
              <a:extLst>
                <a:ext uri="{FF2B5EF4-FFF2-40B4-BE49-F238E27FC236}">
                  <a16:creationId xmlns:a16="http://schemas.microsoft.com/office/drawing/2014/main" id="{BE20B30F-D757-4AEF-8056-E245174B2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1661"/>
              <a:ext cx="2426" cy="1270"/>
            </a:xfrm>
            <a:prstGeom prst="rect">
              <a:avLst/>
            </a:prstGeom>
            <a:noFill/>
            <a:ln w="25400" algn="ctr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31" name="Group 51">
            <a:extLst>
              <a:ext uri="{FF2B5EF4-FFF2-40B4-BE49-F238E27FC236}">
                <a16:creationId xmlns:a16="http://schemas.microsoft.com/office/drawing/2014/main" id="{9C5605BB-BFC9-4F7B-ADE3-CED665AF6408}"/>
              </a:ext>
            </a:extLst>
          </p:cNvPr>
          <p:cNvGrpSpPr>
            <a:grpSpLocks/>
          </p:cNvGrpSpPr>
          <p:nvPr/>
        </p:nvGrpSpPr>
        <p:grpSpPr bwMode="auto">
          <a:xfrm>
            <a:off x="8585278" y="4072473"/>
            <a:ext cx="3132138" cy="757237"/>
            <a:chOff x="3606" y="2704"/>
            <a:chExt cx="1973" cy="477"/>
          </a:xfrm>
        </p:grpSpPr>
        <p:pic>
          <p:nvPicPr>
            <p:cNvPr id="32" name="Picture 49">
              <a:extLst>
                <a:ext uri="{FF2B5EF4-FFF2-40B4-BE49-F238E27FC236}">
                  <a16:creationId xmlns:a16="http://schemas.microsoft.com/office/drawing/2014/main" id="{229C5360-8566-47FD-9082-ECCF34B8A2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2704"/>
              <a:ext cx="1968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Rectangle 50">
              <a:extLst>
                <a:ext uri="{FF2B5EF4-FFF2-40B4-BE49-F238E27FC236}">
                  <a16:creationId xmlns:a16="http://schemas.microsoft.com/office/drawing/2014/main" id="{2C90A34D-1C58-4328-8DE8-9E7DB0B1D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704"/>
              <a:ext cx="1973" cy="477"/>
            </a:xfrm>
            <a:prstGeom prst="rect">
              <a:avLst/>
            </a:prstGeom>
            <a:noFill/>
            <a:ln w="25400" algn="ctr">
              <a:solidFill>
                <a:srgbClr val="FAFA4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959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28605" y="728753"/>
            <a:ext cx="8729446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7-7.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하나의 배열로 객체 관리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C90C5-7BB4-42A5-B08C-708902ED0DEF}"/>
              </a:ext>
            </a:extLst>
          </p:cNvPr>
          <p:cNvSpPr txBox="1"/>
          <p:nvPr/>
        </p:nvSpPr>
        <p:spPr>
          <a:xfrm>
            <a:off x="1192213" y="1353413"/>
            <a:ext cx="9970248" cy="14374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조상 타입의 배열에 자손들의 객체를 담을 수 있다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</p:txBody>
      </p:sp>
      <p:grpSp>
        <p:nvGrpSpPr>
          <p:cNvPr id="35" name="Group 37">
            <a:extLst>
              <a:ext uri="{FF2B5EF4-FFF2-40B4-BE49-F238E27FC236}">
                <a16:creationId xmlns:a16="http://schemas.microsoft.com/office/drawing/2014/main" id="{6585350A-22A5-4E2F-8F6D-D1E82E4715EB}"/>
              </a:ext>
            </a:extLst>
          </p:cNvPr>
          <p:cNvGrpSpPr>
            <a:grpSpLocks/>
          </p:cNvGrpSpPr>
          <p:nvPr/>
        </p:nvGrpSpPr>
        <p:grpSpPr bwMode="auto">
          <a:xfrm>
            <a:off x="1192213" y="2002699"/>
            <a:ext cx="3348037" cy="973138"/>
            <a:chOff x="499" y="1434"/>
            <a:chExt cx="2109" cy="613"/>
          </a:xfrm>
        </p:grpSpPr>
        <p:pic>
          <p:nvPicPr>
            <p:cNvPr id="36" name="Picture 31">
              <a:extLst>
                <a:ext uri="{FF2B5EF4-FFF2-40B4-BE49-F238E27FC236}">
                  <a16:creationId xmlns:a16="http://schemas.microsoft.com/office/drawing/2014/main" id="{8F7420E5-B11E-4240-8FEA-8DD7D8C87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" y="1517"/>
              <a:ext cx="1968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Rectangle 32">
              <a:extLst>
                <a:ext uri="{FF2B5EF4-FFF2-40B4-BE49-F238E27FC236}">
                  <a16:creationId xmlns:a16="http://schemas.microsoft.com/office/drawing/2014/main" id="{DA0EF0A6-026C-4D5F-8D71-02C8C6443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434"/>
              <a:ext cx="2109" cy="613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41" name="Group 38">
            <a:extLst>
              <a:ext uri="{FF2B5EF4-FFF2-40B4-BE49-F238E27FC236}">
                <a16:creationId xmlns:a16="http://schemas.microsoft.com/office/drawing/2014/main" id="{61D7AB9A-9A31-48AE-A3C1-F593D33BCB43}"/>
              </a:ext>
            </a:extLst>
          </p:cNvPr>
          <p:cNvGrpSpPr>
            <a:grpSpLocks/>
          </p:cNvGrpSpPr>
          <p:nvPr/>
        </p:nvGrpSpPr>
        <p:grpSpPr bwMode="auto">
          <a:xfrm>
            <a:off x="4287838" y="2002699"/>
            <a:ext cx="3962400" cy="973138"/>
            <a:chOff x="2449" y="1434"/>
            <a:chExt cx="2496" cy="613"/>
          </a:xfrm>
        </p:grpSpPr>
        <p:pic>
          <p:nvPicPr>
            <p:cNvPr id="42" name="Picture 33">
              <a:extLst>
                <a:ext uri="{FF2B5EF4-FFF2-40B4-BE49-F238E27FC236}">
                  <a16:creationId xmlns:a16="http://schemas.microsoft.com/office/drawing/2014/main" id="{AFCFAD7D-95EC-4AD7-85F9-9321611FC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" y="1454"/>
              <a:ext cx="1938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Rectangle 35">
              <a:extLst>
                <a:ext uri="{FF2B5EF4-FFF2-40B4-BE49-F238E27FC236}">
                  <a16:creationId xmlns:a16="http://schemas.microsoft.com/office/drawing/2014/main" id="{EB0138E6-0526-4BD2-BBE8-1BF58171A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7" y="1434"/>
              <a:ext cx="2178" cy="613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4" name="Line 46">
              <a:extLst>
                <a:ext uri="{FF2B5EF4-FFF2-40B4-BE49-F238E27FC236}">
                  <a16:creationId xmlns:a16="http://schemas.microsoft.com/office/drawing/2014/main" id="{8FAA15F2-B8AB-45BD-B87B-80241CD3B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9" y="1752"/>
              <a:ext cx="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45" name="Picture 41">
            <a:extLst>
              <a:ext uri="{FF2B5EF4-FFF2-40B4-BE49-F238E27FC236}">
                <a16:creationId xmlns:a16="http://schemas.microsoft.com/office/drawing/2014/main" id="{3CEC2A0B-A92B-4119-AFB7-60E619E7D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3107600"/>
            <a:ext cx="58674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54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28605" y="728753"/>
            <a:ext cx="8729446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7-8.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추상 클래스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C90C5-7BB4-42A5-B08C-708902ED0DEF}"/>
              </a:ext>
            </a:extLst>
          </p:cNvPr>
          <p:cNvSpPr txBox="1"/>
          <p:nvPr/>
        </p:nvSpPr>
        <p:spPr>
          <a:xfrm>
            <a:off x="1192213" y="1353412"/>
            <a:ext cx="9970248" cy="23528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추상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(abstract)</a:t>
            </a:r>
          </a:p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실체들 간의 공통되는 특성을 추출한 것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새 곤충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물고기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동물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추상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네카라쿠배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회사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547D71-329F-43FD-B12D-EAEFC860CCB9}"/>
              </a:ext>
            </a:extLst>
          </p:cNvPr>
          <p:cNvSpPr txBox="1"/>
          <p:nvPr/>
        </p:nvSpPr>
        <p:spPr>
          <a:xfrm>
            <a:off x="1192213" y="4009063"/>
            <a:ext cx="9970248" cy="23528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추상 클래스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(abstract class)</a:t>
            </a:r>
          </a:p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실체 클래스들의 공통되는 필드와 메소드를 정의한 클래스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추상 클래스는  실체 클래스의 부모 클래스 역할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단독 객체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x)</a:t>
            </a:r>
          </a:p>
          <a:p>
            <a:pPr>
              <a:lnSpc>
                <a:spcPct val="150000"/>
              </a:lnSpc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4D8065F7-BBDC-4B41-B33D-7DF1C7373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4" y="2190775"/>
            <a:ext cx="5751513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AB7D2E2-56F5-49AD-B581-F4724DD888B3}"/>
              </a:ext>
            </a:extLst>
          </p:cNvPr>
          <p:cNvSpPr txBox="1"/>
          <p:nvPr/>
        </p:nvSpPr>
        <p:spPr>
          <a:xfrm>
            <a:off x="1291685" y="5468212"/>
            <a:ext cx="3786188" cy="276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+mn-ea"/>
              </a:rPr>
              <a:t>*</a:t>
            </a:r>
            <a:r>
              <a:rPr lang="ko-KR" altLang="en-US" sz="1200" b="1" dirty="0">
                <a:latin typeface="+mn-ea"/>
              </a:rPr>
              <a:t>실체 클래스</a:t>
            </a:r>
            <a:r>
              <a:rPr lang="en-US" altLang="ko-KR" sz="1200" b="1" dirty="0">
                <a:latin typeface="+mn-ea"/>
              </a:rPr>
              <a:t>: </a:t>
            </a:r>
            <a:r>
              <a:rPr lang="ko-KR" altLang="en-US" sz="1200" b="1" dirty="0">
                <a:latin typeface="+mn-ea"/>
              </a:rPr>
              <a:t>객체를 만들어 사용할 수 있는 클래스</a:t>
            </a:r>
            <a:r>
              <a:rPr lang="en-US" altLang="ko-KR" sz="1200" b="1" dirty="0">
                <a:latin typeface="+mn-ea"/>
              </a:rPr>
              <a:t> </a:t>
            </a: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7448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28605" y="728753"/>
            <a:ext cx="8729446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7-8.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추상 클래스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C90C5-7BB4-42A5-B08C-708902ED0DEF}"/>
              </a:ext>
            </a:extLst>
          </p:cNvPr>
          <p:cNvSpPr txBox="1"/>
          <p:nvPr/>
        </p:nvSpPr>
        <p:spPr>
          <a:xfrm>
            <a:off x="1192213" y="1353413"/>
            <a:ext cx="9970248" cy="14374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미완성 설계도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미완성 메소드를 갖고 있는 클래스 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추상 메소드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미완성 메소드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포함하고 있는 클래스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(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추상메소드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선언부만 있고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구현부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몸통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body)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 없는 메소드 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8CB88-6148-4E29-9E04-7B1260DDDB79}"/>
              </a:ext>
            </a:extLst>
          </p:cNvPr>
          <p:cNvSpPr txBox="1"/>
          <p:nvPr/>
        </p:nvSpPr>
        <p:spPr>
          <a:xfrm>
            <a:off x="1192213" y="2351302"/>
            <a:ext cx="9970248" cy="10776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Abstract class Player {  //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추상 클래스 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미완성클래스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	abstract void play(int pos);  //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몸통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{}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  없는 </a:t>
            </a:r>
            <a:r>
              <a:rPr lang="ko-KR" altLang="en-US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미완성메소드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	abstract void stop();    //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추상 메소드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31849C-75D7-441E-977A-52102CF0CAED}"/>
              </a:ext>
            </a:extLst>
          </p:cNvPr>
          <p:cNvSpPr txBox="1"/>
          <p:nvPr/>
        </p:nvSpPr>
        <p:spPr>
          <a:xfrm>
            <a:off x="1192213" y="4426889"/>
            <a:ext cx="9970248" cy="14374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다른 클래스 작성에 도움을 주기 위한 것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인스턴스 생성 불가 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A4F5A7-BEF1-49F7-8541-84CD92232EFC}"/>
              </a:ext>
            </a:extLst>
          </p:cNvPr>
          <p:cNvSpPr txBox="1"/>
          <p:nvPr/>
        </p:nvSpPr>
        <p:spPr>
          <a:xfrm>
            <a:off x="1192213" y="4973365"/>
            <a:ext cx="9970248" cy="10776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Player p = new Player();  //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에러 추상 클래스의 인스턴스 생성 불가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650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28605" y="728753"/>
            <a:ext cx="8729446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7-8.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추상 클래스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C90C5-7BB4-42A5-B08C-708902ED0DEF}"/>
              </a:ext>
            </a:extLst>
          </p:cNvPr>
          <p:cNvSpPr txBox="1"/>
          <p:nvPr/>
        </p:nvSpPr>
        <p:spPr>
          <a:xfrm>
            <a:off x="1192213" y="1353412"/>
            <a:ext cx="9970248" cy="23528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추상 클래스의 용도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실체 클래스의 공통된 필드와 메소드의 이름 통일할 목적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실체 클래스의 설계자가 여러 사람일 경우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실체 클래스마다 필드명과 메소드 명이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제각기일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수 있음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실체클래스를 작성할 때 시간 절약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실체 클래스는 추가적인 필드와 메소드만 선언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실체 클래스 설계 규격을 만들고자 할 때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실체 클래스가 가져야할 필드와 메소드를 추상 클래스에 미리 정의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실체 클래스는 추상 클래스를 무조건 상속 받아서 작성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4958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28605" y="728753"/>
            <a:ext cx="8729446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7-8.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추상 클래스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C90C5-7BB4-42A5-B08C-708902ED0DEF}"/>
              </a:ext>
            </a:extLst>
          </p:cNvPr>
          <p:cNvSpPr txBox="1"/>
          <p:nvPr/>
        </p:nvSpPr>
        <p:spPr>
          <a:xfrm>
            <a:off x="1192213" y="1353413"/>
            <a:ext cx="9970248" cy="14374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상속을 통해 추상 메소드를 완성해야 인스턴스 생성 가능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8CB88-6148-4E29-9E04-7B1260DDDB79}"/>
              </a:ext>
            </a:extLst>
          </p:cNvPr>
          <p:cNvSpPr txBox="1"/>
          <p:nvPr/>
        </p:nvSpPr>
        <p:spPr>
          <a:xfrm>
            <a:off x="1192213" y="1975188"/>
            <a:ext cx="9970248" cy="22958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Class </a:t>
            </a:r>
            <a:r>
              <a:rPr lang="en-US" altLang="ko-KR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AudioPlayer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extends Player {</a:t>
            </a:r>
          </a:p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	void play (int pos) {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내용 생략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 // </a:t>
            </a:r>
            <a:r>
              <a:rPr lang="ko-KR" altLang="en-US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추상메소드를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구현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	void stop() {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내용 생략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 // </a:t>
            </a:r>
            <a:r>
              <a:rPr lang="ko-KR" altLang="en-US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추상메소드를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구현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AudioPlayer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ap  = new </a:t>
            </a:r>
            <a:r>
              <a:rPr lang="en-US" altLang="ko-KR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AudioPlyer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(); // OK</a:t>
            </a:r>
          </a:p>
          <a:p>
            <a:pPr>
              <a:lnSpc>
                <a:spcPct val="150000"/>
              </a:lnSpc>
            </a:pP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E964C2-0645-4E24-8A93-DA4510E4C132}"/>
              </a:ext>
            </a:extLst>
          </p:cNvPr>
          <p:cNvSpPr/>
          <p:nvPr/>
        </p:nvSpPr>
        <p:spPr>
          <a:xfrm>
            <a:off x="1192213" y="2421493"/>
            <a:ext cx="985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abstract</a:t>
            </a:r>
            <a:endParaRPr lang="ko-KR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2B2ED8-F89B-4EBE-B4B9-890CCB8C8D25}"/>
              </a:ext>
            </a:extLst>
          </p:cNvPr>
          <p:cNvSpPr/>
          <p:nvPr/>
        </p:nvSpPr>
        <p:spPr>
          <a:xfrm>
            <a:off x="1192213" y="2757159"/>
            <a:ext cx="985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abstract</a:t>
            </a:r>
            <a:endParaRPr lang="ko-KR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1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28605" y="728753"/>
            <a:ext cx="8729446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7-1.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상속의 개념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F077A-656C-45D2-BFC5-D6987BD61A77}"/>
              </a:ext>
            </a:extLst>
          </p:cNvPr>
          <p:cNvSpPr txBox="1"/>
          <p:nvPr/>
        </p:nvSpPr>
        <p:spPr>
          <a:xfrm>
            <a:off x="1185432" y="1475333"/>
            <a:ext cx="9970248" cy="11358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이미 개발된 클래스를 재사용하여 새로운 클래스를 만들기 때문에 코드의 중복을 줄여주고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반복된 코드의 중복을 줄이기 때문에 자식 클래스는 보다 더 빨리 개발 가능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유지 보수가 조금 더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편리해진다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1395C3-2F2B-4477-82FE-45DB2D62FB85}"/>
              </a:ext>
            </a:extLst>
          </p:cNvPr>
          <p:cNvSpPr/>
          <p:nvPr/>
        </p:nvSpPr>
        <p:spPr>
          <a:xfrm>
            <a:off x="2489913" y="2499360"/>
            <a:ext cx="3910887" cy="1521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ED566A-253C-4BD9-8EC6-C2ABDF2A57A5}"/>
              </a:ext>
            </a:extLst>
          </p:cNvPr>
          <p:cNvSpPr txBox="1"/>
          <p:nvPr/>
        </p:nvSpPr>
        <p:spPr>
          <a:xfrm>
            <a:off x="3055847" y="2674395"/>
            <a:ext cx="2961164" cy="133331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Public class A {</a:t>
            </a:r>
          </a:p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int field1;</a:t>
            </a:r>
          </a:p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void method1() {……}</a:t>
            </a:r>
          </a:p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7" name="육각형 26">
            <a:extLst>
              <a:ext uri="{FF2B5EF4-FFF2-40B4-BE49-F238E27FC236}">
                <a16:creationId xmlns:a16="http://schemas.microsoft.com/office/drawing/2014/main" id="{15146CAA-53DB-447D-8D14-46B36F2345B1}"/>
              </a:ext>
            </a:extLst>
          </p:cNvPr>
          <p:cNvSpPr/>
          <p:nvPr/>
        </p:nvSpPr>
        <p:spPr>
          <a:xfrm>
            <a:off x="1347754" y="2687157"/>
            <a:ext cx="1324305" cy="1141642"/>
          </a:xfrm>
          <a:prstGeom prst="hexagon">
            <a:avLst/>
          </a:prstGeom>
          <a:solidFill>
            <a:schemeClr val="bg1"/>
          </a:solidFill>
          <a:ln w="3810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CD1D7E-E0BF-4DF4-B6CA-07A1BF7E3BB0}"/>
              </a:ext>
            </a:extLst>
          </p:cNvPr>
          <p:cNvSpPr txBox="1"/>
          <p:nvPr/>
        </p:nvSpPr>
        <p:spPr>
          <a:xfrm>
            <a:off x="1407979" y="2918669"/>
            <a:ext cx="1203854" cy="5560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부모 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클래스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56861F2-AEF9-48FF-BD95-BB90FC53CAB2}"/>
              </a:ext>
            </a:extLst>
          </p:cNvPr>
          <p:cNvSpPr/>
          <p:nvPr/>
        </p:nvSpPr>
        <p:spPr>
          <a:xfrm>
            <a:off x="2489913" y="4541520"/>
            <a:ext cx="3910887" cy="1521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596D4C-8E63-4255-A307-10C36104BC50}"/>
              </a:ext>
            </a:extLst>
          </p:cNvPr>
          <p:cNvSpPr txBox="1"/>
          <p:nvPr/>
        </p:nvSpPr>
        <p:spPr>
          <a:xfrm>
            <a:off x="3055847" y="4716555"/>
            <a:ext cx="2961164" cy="133331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Public class  B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extends A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int field2;</a:t>
            </a:r>
          </a:p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void method2() {……}</a:t>
            </a:r>
          </a:p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9" name="육각형 28">
            <a:extLst>
              <a:ext uri="{FF2B5EF4-FFF2-40B4-BE49-F238E27FC236}">
                <a16:creationId xmlns:a16="http://schemas.microsoft.com/office/drawing/2014/main" id="{2E00A4EE-0713-4084-A331-5288935DEE02}"/>
              </a:ext>
            </a:extLst>
          </p:cNvPr>
          <p:cNvSpPr/>
          <p:nvPr/>
        </p:nvSpPr>
        <p:spPr>
          <a:xfrm>
            <a:off x="1347754" y="4743765"/>
            <a:ext cx="1324305" cy="1141642"/>
          </a:xfrm>
          <a:prstGeom prst="hexagon">
            <a:avLst/>
          </a:prstGeom>
          <a:solidFill>
            <a:schemeClr val="bg1"/>
          </a:solidFill>
          <a:ln w="3810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4592F4-BE2F-479D-959C-B28A0DE86D1C}"/>
              </a:ext>
            </a:extLst>
          </p:cNvPr>
          <p:cNvSpPr txBox="1"/>
          <p:nvPr/>
        </p:nvSpPr>
        <p:spPr>
          <a:xfrm>
            <a:off x="1407979" y="4975277"/>
            <a:ext cx="1203854" cy="5560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자식 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클래스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5A4B1B4-676F-4DE5-BCE8-3876AC000560}"/>
              </a:ext>
            </a:extLst>
          </p:cNvPr>
          <p:cNvCxnSpPr>
            <a:cxnSpLocks/>
          </p:cNvCxnSpPr>
          <p:nvPr/>
        </p:nvCxnSpPr>
        <p:spPr>
          <a:xfrm>
            <a:off x="2032000" y="4010785"/>
            <a:ext cx="0" cy="510415"/>
          </a:xfrm>
          <a:prstGeom prst="straightConnector1">
            <a:avLst/>
          </a:prstGeom>
          <a:ln w="22225">
            <a:solidFill>
              <a:srgbClr val="3366FF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115C1B-62CB-4003-8EB3-4E58B179F538}"/>
              </a:ext>
            </a:extLst>
          </p:cNvPr>
          <p:cNvSpPr/>
          <p:nvPr/>
        </p:nvSpPr>
        <p:spPr>
          <a:xfrm>
            <a:off x="6784588" y="5382702"/>
            <a:ext cx="11592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Extends</a:t>
            </a:r>
          </a:p>
          <a:p>
            <a:r>
              <a:rPr lang="ko-KR" altLang="en-US" dirty="0"/>
              <a:t>확장하다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829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28605" y="728753"/>
            <a:ext cx="8729446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7-8.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추상 클래스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C90C5-7BB4-42A5-B08C-708902ED0DEF}"/>
              </a:ext>
            </a:extLst>
          </p:cNvPr>
          <p:cNvSpPr txBox="1"/>
          <p:nvPr/>
        </p:nvSpPr>
        <p:spPr>
          <a:xfrm>
            <a:off x="1192213" y="1353413"/>
            <a:ext cx="9970248" cy="14374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추상 메소드와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오버라이딩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재정의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메소드 이름 동일하지만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실행 내용이 실체 클래스마다 다른 메소드 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예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동물은 소리를 낸다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하지만 실체 동물들의 소리는 제각기 다르다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구현 방법 추상 클래스에는 메소드의 선언부만 작성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추상 메소드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실체 클래스에서 메소드의 실행 내용 작성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오버라이딩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(Overriding))</a:t>
            </a: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id="{33052793-F5A2-479D-9B58-D40F9C84F41F}"/>
              </a:ext>
            </a:extLst>
          </p:cNvPr>
          <p:cNvGrpSpPr>
            <a:grpSpLocks/>
          </p:cNvGrpSpPr>
          <p:nvPr/>
        </p:nvGrpSpPr>
        <p:grpSpPr bwMode="auto">
          <a:xfrm>
            <a:off x="7183877" y="3759200"/>
            <a:ext cx="4419600" cy="2478088"/>
            <a:chOff x="379873" y="2633243"/>
            <a:chExt cx="4961709" cy="3081773"/>
          </a:xfrm>
        </p:grpSpPr>
        <p:pic>
          <p:nvPicPr>
            <p:cNvPr id="18" name="Picture 3">
              <a:extLst>
                <a:ext uri="{FF2B5EF4-FFF2-40B4-BE49-F238E27FC236}">
                  <a16:creationId xmlns:a16="http://schemas.microsoft.com/office/drawing/2014/main" id="{968A8974-601E-492B-92AD-38732D11F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1421" y="2633243"/>
              <a:ext cx="2500330" cy="759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82EACC8A-882F-481D-B199-80F40EA1BE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873" y="4214818"/>
              <a:ext cx="2523409" cy="150019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5">
              <a:extLst>
                <a:ext uri="{FF2B5EF4-FFF2-40B4-BE49-F238E27FC236}">
                  <a16:creationId xmlns:a16="http://schemas.microsoft.com/office/drawing/2014/main" id="{9FC28083-A57A-474F-8AC5-BDDD3011CF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0364" y="4214818"/>
              <a:ext cx="2341218" cy="150019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228DEDDC-9803-478B-9DC5-1309691F88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1605" y="3357562"/>
              <a:ext cx="2571768" cy="747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2" name="Picture 12">
            <a:extLst>
              <a:ext uri="{FF2B5EF4-FFF2-40B4-BE49-F238E27FC236}">
                <a16:creationId xmlns:a16="http://schemas.microsoft.com/office/drawing/2014/main" id="{4D458ECA-5B20-4FD6-88D9-CF21593F3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477" y="4221163"/>
            <a:ext cx="37338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472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813DA8-5978-41B8-92C5-8648D224A092}"/>
              </a:ext>
            </a:extLst>
          </p:cNvPr>
          <p:cNvSpPr txBox="1"/>
          <p:nvPr/>
        </p:nvSpPr>
        <p:spPr>
          <a:xfrm>
            <a:off x="3396567" y="2760567"/>
            <a:ext cx="5398867" cy="107680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6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감사합니다 </a:t>
            </a:r>
            <a:r>
              <a:rPr lang="en-US" altLang="ko-KR" sz="6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)</a:t>
            </a:r>
            <a:endParaRPr lang="ko-KR" altLang="en-US" sz="6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50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28605" y="728753"/>
            <a:ext cx="8729446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7-1.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상속의 개념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F077A-656C-45D2-BFC5-D6987BD61A77}"/>
              </a:ext>
            </a:extLst>
          </p:cNvPr>
          <p:cNvSpPr txBox="1"/>
          <p:nvPr/>
        </p:nvSpPr>
        <p:spPr>
          <a:xfrm>
            <a:off x="1185432" y="1475333"/>
            <a:ext cx="9970248" cy="11358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실제로 자식클래스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(B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클래스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객체 생성해서 사용시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마치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클래스가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field1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과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method1()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을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가지고 있는 것처럼 보인다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1395C3-2F2B-4477-82FE-45DB2D62FB85}"/>
              </a:ext>
            </a:extLst>
          </p:cNvPr>
          <p:cNvSpPr/>
          <p:nvPr/>
        </p:nvSpPr>
        <p:spPr>
          <a:xfrm>
            <a:off x="1347754" y="2499359"/>
            <a:ext cx="9658811" cy="3629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ED566A-253C-4BD9-8EC6-C2ABDF2A57A5}"/>
              </a:ext>
            </a:extLst>
          </p:cNvPr>
          <p:cNvSpPr txBox="1"/>
          <p:nvPr/>
        </p:nvSpPr>
        <p:spPr>
          <a:xfrm>
            <a:off x="1848484" y="3241069"/>
            <a:ext cx="2961164" cy="133331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 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= new B();</a:t>
            </a:r>
          </a:p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b.field1= 10;</a:t>
            </a:r>
          </a:p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b.method1();</a:t>
            </a:r>
          </a:p>
          <a:p>
            <a:pPr>
              <a:lnSpc>
                <a:spcPct val="110000"/>
              </a:lnSpc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F0119-0C5B-4650-891A-B003C28EB6FC}"/>
              </a:ext>
            </a:extLst>
          </p:cNvPr>
          <p:cNvSpPr txBox="1"/>
          <p:nvPr/>
        </p:nvSpPr>
        <p:spPr>
          <a:xfrm>
            <a:off x="1848484" y="4574388"/>
            <a:ext cx="2961164" cy="133331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b.field2= “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파랑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”;</a:t>
            </a:r>
          </a:p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b.method2();</a:t>
            </a:r>
          </a:p>
          <a:p>
            <a:pPr>
              <a:lnSpc>
                <a:spcPct val="110000"/>
              </a:lnSpc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1E35907-6A7A-43E0-B836-5218C559482C}"/>
              </a:ext>
            </a:extLst>
          </p:cNvPr>
          <p:cNvCxnSpPr>
            <a:cxnSpLocks/>
          </p:cNvCxnSpPr>
          <p:nvPr/>
        </p:nvCxnSpPr>
        <p:spPr>
          <a:xfrm flipV="1">
            <a:off x="3817042" y="3322468"/>
            <a:ext cx="0" cy="805648"/>
          </a:xfrm>
          <a:prstGeom prst="line">
            <a:avLst/>
          </a:prstGeom>
          <a:ln w="22225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3520CA-D8E1-4B32-A14B-6039A24E3310}"/>
              </a:ext>
            </a:extLst>
          </p:cNvPr>
          <p:cNvCxnSpPr>
            <a:cxnSpLocks/>
          </p:cNvCxnSpPr>
          <p:nvPr/>
        </p:nvCxnSpPr>
        <p:spPr>
          <a:xfrm flipV="1">
            <a:off x="3817042" y="4687409"/>
            <a:ext cx="0" cy="515073"/>
          </a:xfrm>
          <a:prstGeom prst="line">
            <a:avLst/>
          </a:prstGeom>
          <a:ln w="22225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DC0D26-D5F0-48DF-BB63-1A1B68BBEAD0}"/>
              </a:ext>
            </a:extLst>
          </p:cNvPr>
          <p:cNvSpPr txBox="1"/>
          <p:nvPr/>
        </p:nvSpPr>
        <p:spPr>
          <a:xfrm>
            <a:off x="4157244" y="3505088"/>
            <a:ext cx="3877512" cy="44040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클래스로부터 물려받은 필드와 메소드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7646A3-9978-44CD-92B4-E535F36BA935}"/>
              </a:ext>
            </a:extLst>
          </p:cNvPr>
          <p:cNvSpPr txBox="1"/>
          <p:nvPr/>
        </p:nvSpPr>
        <p:spPr>
          <a:xfrm>
            <a:off x="4157244" y="4699056"/>
            <a:ext cx="3877512" cy="44040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 새로 추가한 필드와 메소드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42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28605" y="728753"/>
            <a:ext cx="8729446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7-1.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상속의 개념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F077A-656C-45D2-BFC5-D6987BD61A77}"/>
              </a:ext>
            </a:extLst>
          </p:cNvPr>
          <p:cNvSpPr txBox="1"/>
          <p:nvPr/>
        </p:nvSpPr>
        <p:spPr>
          <a:xfrm>
            <a:off x="1185432" y="1475333"/>
            <a:ext cx="9970248" cy="11358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상속을 하더라도 부모클래스의 모든 필드와 메소드를 물려받는 것은 아니다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Private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접근 제한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을 갖는 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필드와 메소드는 상속에서 제외된다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부모 클래스와 자식 클래스가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다른 패키지에 있다면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default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접근 제한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을 갖는 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필드와 메소드도 상속 대상에서 제외된다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51EB72-B6FD-4976-9180-5CBFF06D1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508995"/>
              </p:ext>
            </p:extLst>
          </p:nvPr>
        </p:nvGraphicFramePr>
        <p:xfrm>
          <a:off x="4961107" y="3939702"/>
          <a:ext cx="6429983" cy="237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769">
                  <a:extLst>
                    <a:ext uri="{9D8B030D-6E8A-4147-A177-3AD203B41FA5}">
                      <a16:colId xmlns:a16="http://schemas.microsoft.com/office/drawing/2014/main" val="2153756351"/>
                    </a:ext>
                  </a:extLst>
                </a:gridCol>
                <a:gridCol w="1237235">
                  <a:extLst>
                    <a:ext uri="{9D8B030D-6E8A-4147-A177-3AD203B41FA5}">
                      <a16:colId xmlns:a16="http://schemas.microsoft.com/office/drawing/2014/main" val="510730416"/>
                    </a:ext>
                  </a:extLst>
                </a:gridCol>
                <a:gridCol w="1462846">
                  <a:extLst>
                    <a:ext uri="{9D8B030D-6E8A-4147-A177-3AD203B41FA5}">
                      <a16:colId xmlns:a16="http://schemas.microsoft.com/office/drawing/2014/main" val="3028910668"/>
                    </a:ext>
                  </a:extLst>
                </a:gridCol>
                <a:gridCol w="1311832">
                  <a:extLst>
                    <a:ext uri="{9D8B030D-6E8A-4147-A177-3AD203B41FA5}">
                      <a16:colId xmlns:a16="http://schemas.microsoft.com/office/drawing/2014/main" val="2244414643"/>
                    </a:ext>
                  </a:extLst>
                </a:gridCol>
                <a:gridCol w="1271301">
                  <a:extLst>
                    <a:ext uri="{9D8B030D-6E8A-4147-A177-3AD203B41FA5}">
                      <a16:colId xmlns:a16="http://schemas.microsoft.com/office/drawing/2014/main" val="580217704"/>
                    </a:ext>
                  </a:extLst>
                </a:gridCol>
              </a:tblGrid>
              <a:tr h="4742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i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접근 제한</a:t>
                      </a:r>
                      <a:endParaRPr lang="ko-KR" altLang="en-US" sz="1600" b="0" i="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i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클래스 내부</a:t>
                      </a:r>
                      <a:endParaRPr lang="ko-KR" altLang="en-US" sz="1600" b="0" i="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i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동일 패키지 </a:t>
                      </a:r>
                      <a:endParaRPr lang="ko-KR" altLang="en-US" sz="1600" b="0" i="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i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하위 클래스 </a:t>
                      </a:r>
                      <a:endParaRPr lang="ko-KR" altLang="en-US" sz="1600" b="0" i="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i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그 외의 영역</a:t>
                      </a:r>
                      <a:endParaRPr lang="ko-KR" altLang="en-US" sz="1600" b="0" i="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65620"/>
                  </a:ext>
                </a:extLst>
              </a:tr>
              <a:tr h="4742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public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solidFill>
                            <a:srgbClr val="3366FF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O</a:t>
                      </a:r>
                      <a:endParaRPr lang="ko-KR" altLang="en-US" sz="1600" dirty="0">
                        <a:solidFill>
                          <a:srgbClr val="3366FF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solidFill>
                            <a:srgbClr val="3366FF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O</a:t>
                      </a:r>
                      <a:endParaRPr lang="ko-KR" altLang="en-US" sz="160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solidFill>
                            <a:srgbClr val="3366FF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O</a:t>
                      </a:r>
                      <a:endParaRPr lang="ko-KR" altLang="en-US" sz="160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solidFill>
                            <a:srgbClr val="3366FF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O</a:t>
                      </a:r>
                      <a:endParaRPr lang="ko-KR" altLang="en-US" sz="160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98326"/>
                  </a:ext>
                </a:extLst>
              </a:tr>
              <a:tr h="4742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protected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3366FF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O</a:t>
                      </a:r>
                      <a:endParaRPr lang="ko-KR" altLang="en-US" sz="1600" dirty="0">
                        <a:solidFill>
                          <a:srgbClr val="3366FF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solidFill>
                            <a:srgbClr val="3366FF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O</a:t>
                      </a:r>
                      <a:endParaRPr lang="ko-KR" altLang="en-US" sz="160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rgbClr val="3366FF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O</a:t>
                      </a:r>
                      <a:endParaRPr lang="ko-KR" altLang="en-US" sz="160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X</a:t>
                      </a:r>
                      <a:endParaRPr lang="ko-KR" altLang="en-US" sz="160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732265"/>
                  </a:ext>
                </a:extLst>
              </a:tr>
              <a:tr h="4742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default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solidFill>
                            <a:srgbClr val="3366FF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O</a:t>
                      </a:r>
                      <a:endParaRPr lang="ko-KR" altLang="en-US" sz="160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rgbClr val="3366FF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O</a:t>
                      </a:r>
                      <a:endParaRPr lang="ko-KR" altLang="en-US" sz="160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X</a:t>
                      </a:r>
                      <a:endParaRPr lang="ko-KR" altLang="en-US" sz="160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X</a:t>
                      </a:r>
                      <a:endParaRPr lang="ko-KR" altLang="en-US" sz="160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23576"/>
                  </a:ext>
                </a:extLst>
              </a:tr>
              <a:tr h="4742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private</a:t>
                      </a:r>
                      <a:endParaRPr lang="ko-KR" alt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solidFill>
                            <a:srgbClr val="3366FF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O</a:t>
                      </a:r>
                      <a:endParaRPr lang="ko-KR" altLang="en-US" sz="160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X</a:t>
                      </a:r>
                      <a:endParaRPr lang="ko-KR" altLang="en-US" sz="160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X</a:t>
                      </a:r>
                      <a:endParaRPr lang="ko-KR" altLang="en-US" sz="160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X</a:t>
                      </a:r>
                      <a:endParaRPr lang="ko-KR" altLang="en-US" sz="160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192869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8A38F86A-67B3-4811-AC33-D10917F81742}"/>
              </a:ext>
            </a:extLst>
          </p:cNvPr>
          <p:cNvSpPr/>
          <p:nvPr/>
        </p:nvSpPr>
        <p:spPr>
          <a:xfrm>
            <a:off x="476658" y="3066321"/>
            <a:ext cx="4260712" cy="34123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C05F3DF-4382-4D53-95AD-C0B51836CE0D}"/>
              </a:ext>
            </a:extLst>
          </p:cNvPr>
          <p:cNvSpPr/>
          <p:nvPr/>
        </p:nvSpPr>
        <p:spPr>
          <a:xfrm>
            <a:off x="927372" y="3788258"/>
            <a:ext cx="3359285" cy="26903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38100" dist="38100" dir="16200000" rotWithShape="0">
              <a:srgbClr val="1C43BE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F88831F-7363-4E2B-9516-F613FB37055E}"/>
              </a:ext>
            </a:extLst>
          </p:cNvPr>
          <p:cNvSpPr/>
          <p:nvPr/>
        </p:nvSpPr>
        <p:spPr>
          <a:xfrm>
            <a:off x="1460773" y="4601282"/>
            <a:ext cx="2292483" cy="18360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8100" dist="38100" dir="16200000" rotWithShape="0">
              <a:srgbClr val="1C43BE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69A7FB9-12D4-4D7B-AD9C-C59CBC13971D}"/>
              </a:ext>
            </a:extLst>
          </p:cNvPr>
          <p:cNvSpPr/>
          <p:nvPr/>
        </p:nvSpPr>
        <p:spPr>
          <a:xfrm>
            <a:off x="1919781" y="5336505"/>
            <a:ext cx="1374466" cy="110078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38100" dist="38100" dir="16200000" rotWithShape="0">
              <a:srgbClr val="1C43BE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670FEB-42A1-468C-B2C7-D407B12F3081}"/>
              </a:ext>
            </a:extLst>
          </p:cNvPr>
          <p:cNvSpPr txBox="1"/>
          <p:nvPr/>
        </p:nvSpPr>
        <p:spPr>
          <a:xfrm>
            <a:off x="2135223" y="3265199"/>
            <a:ext cx="943583" cy="4306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public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38D27-7D2C-4A82-993D-8134AF5E2F4B}"/>
              </a:ext>
            </a:extLst>
          </p:cNvPr>
          <p:cNvSpPr txBox="1"/>
          <p:nvPr/>
        </p:nvSpPr>
        <p:spPr>
          <a:xfrm>
            <a:off x="2135223" y="4018360"/>
            <a:ext cx="943583" cy="4306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protected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96AB00-26EA-4DC4-8FE0-41474FBDAE33}"/>
              </a:ext>
            </a:extLst>
          </p:cNvPr>
          <p:cNvSpPr txBox="1"/>
          <p:nvPr/>
        </p:nvSpPr>
        <p:spPr>
          <a:xfrm>
            <a:off x="2135223" y="4813446"/>
            <a:ext cx="943583" cy="4306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default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7EA42-3582-48E9-AD1C-12E5DE01A36F}"/>
              </a:ext>
            </a:extLst>
          </p:cNvPr>
          <p:cNvSpPr txBox="1"/>
          <p:nvPr/>
        </p:nvSpPr>
        <p:spPr>
          <a:xfrm>
            <a:off x="2135223" y="5714762"/>
            <a:ext cx="943583" cy="4306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private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13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28605" y="728753"/>
            <a:ext cx="8729446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7-2.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클래스 상속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F077A-656C-45D2-BFC5-D6987BD61A77}"/>
              </a:ext>
            </a:extLst>
          </p:cNvPr>
          <p:cNvSpPr txBox="1"/>
          <p:nvPr/>
        </p:nvSpPr>
        <p:spPr>
          <a:xfrm>
            <a:off x="1185432" y="1475333"/>
            <a:ext cx="9970248" cy="11358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자식 클래스에서 상속 받을 부모 클래스를 선택하여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extends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뒤에 기술한다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자바는 단일 상속이며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여러 개의 부모 클래스 상속을 불가한다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 Extends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뒤에는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단하나의 부모 클래스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만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와야한다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070AB7-AE38-4C6F-AB53-5C7816266B76}"/>
              </a:ext>
            </a:extLst>
          </p:cNvPr>
          <p:cNvSpPr/>
          <p:nvPr/>
        </p:nvSpPr>
        <p:spPr>
          <a:xfrm>
            <a:off x="2489914" y="2499360"/>
            <a:ext cx="3375866" cy="1521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3B177C-5F57-408C-9405-C6909F87C292}"/>
              </a:ext>
            </a:extLst>
          </p:cNvPr>
          <p:cNvSpPr txBox="1"/>
          <p:nvPr/>
        </p:nvSpPr>
        <p:spPr>
          <a:xfrm>
            <a:off x="3055847" y="2674395"/>
            <a:ext cx="2961164" cy="133331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Public class A {</a:t>
            </a:r>
          </a:p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int field1;</a:t>
            </a:r>
          </a:p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void method1() {……}</a:t>
            </a:r>
          </a:p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ABDD5E90-355D-47B8-95C3-4315E58A4056}"/>
              </a:ext>
            </a:extLst>
          </p:cNvPr>
          <p:cNvSpPr/>
          <p:nvPr/>
        </p:nvSpPr>
        <p:spPr>
          <a:xfrm>
            <a:off x="1347754" y="2687157"/>
            <a:ext cx="1324305" cy="1141642"/>
          </a:xfrm>
          <a:prstGeom prst="hexagon">
            <a:avLst/>
          </a:prstGeom>
          <a:solidFill>
            <a:schemeClr val="bg1"/>
          </a:solidFill>
          <a:ln w="3810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E8C37D-BB1B-45DF-AD47-76E5D4347CDD}"/>
              </a:ext>
            </a:extLst>
          </p:cNvPr>
          <p:cNvSpPr txBox="1"/>
          <p:nvPr/>
        </p:nvSpPr>
        <p:spPr>
          <a:xfrm>
            <a:off x="1407979" y="2918669"/>
            <a:ext cx="1203854" cy="5560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부모 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클래스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F82E27-5832-4142-8F2D-9CB77305AE65}"/>
              </a:ext>
            </a:extLst>
          </p:cNvPr>
          <p:cNvSpPr/>
          <p:nvPr/>
        </p:nvSpPr>
        <p:spPr>
          <a:xfrm>
            <a:off x="4464628" y="4541520"/>
            <a:ext cx="5486768" cy="1521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9BCC16-4903-49BE-9BC9-047629293056}"/>
              </a:ext>
            </a:extLst>
          </p:cNvPr>
          <p:cNvSpPr txBox="1"/>
          <p:nvPr/>
        </p:nvSpPr>
        <p:spPr>
          <a:xfrm>
            <a:off x="5030562" y="4716555"/>
            <a:ext cx="2961164" cy="133331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Public class  B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extends A,  extends A2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int field2;</a:t>
            </a:r>
          </a:p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void method2() {……}</a:t>
            </a:r>
          </a:p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37F86A49-41EB-4E76-99A9-457B00899E34}"/>
              </a:ext>
            </a:extLst>
          </p:cNvPr>
          <p:cNvSpPr/>
          <p:nvPr/>
        </p:nvSpPr>
        <p:spPr>
          <a:xfrm>
            <a:off x="3322469" y="4743765"/>
            <a:ext cx="1324305" cy="1141642"/>
          </a:xfrm>
          <a:prstGeom prst="hexagon">
            <a:avLst/>
          </a:prstGeom>
          <a:solidFill>
            <a:schemeClr val="bg1"/>
          </a:solidFill>
          <a:ln w="3810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CD74B4-AD96-4916-AB28-58F7D6F72699}"/>
              </a:ext>
            </a:extLst>
          </p:cNvPr>
          <p:cNvSpPr txBox="1"/>
          <p:nvPr/>
        </p:nvSpPr>
        <p:spPr>
          <a:xfrm>
            <a:off x="3382694" y="4975277"/>
            <a:ext cx="1203854" cy="5560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자식 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클래스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448E9C6-5EA5-4063-AC63-F908ED2C7A10}"/>
              </a:ext>
            </a:extLst>
          </p:cNvPr>
          <p:cNvCxnSpPr>
            <a:cxnSpLocks/>
          </p:cNvCxnSpPr>
          <p:nvPr/>
        </p:nvCxnSpPr>
        <p:spPr>
          <a:xfrm>
            <a:off x="3977532" y="4031105"/>
            <a:ext cx="0" cy="510415"/>
          </a:xfrm>
          <a:prstGeom prst="straightConnector1">
            <a:avLst/>
          </a:prstGeom>
          <a:ln w="22225">
            <a:solidFill>
              <a:srgbClr val="3366FF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888D7C4-A39C-4920-87E2-ED674FD218F0}"/>
              </a:ext>
            </a:extLst>
          </p:cNvPr>
          <p:cNvSpPr/>
          <p:nvPr/>
        </p:nvSpPr>
        <p:spPr>
          <a:xfrm>
            <a:off x="7794536" y="2499360"/>
            <a:ext cx="3375866" cy="1521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65A071-4EEA-45C3-96D8-56AAB90BEE3E}"/>
              </a:ext>
            </a:extLst>
          </p:cNvPr>
          <p:cNvSpPr txBox="1"/>
          <p:nvPr/>
        </p:nvSpPr>
        <p:spPr>
          <a:xfrm>
            <a:off x="8360469" y="2674395"/>
            <a:ext cx="2961164" cy="133331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Public class A {</a:t>
            </a:r>
          </a:p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int field1;</a:t>
            </a:r>
          </a:p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void method1() {……}</a:t>
            </a:r>
          </a:p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6" name="육각형 35">
            <a:extLst>
              <a:ext uri="{FF2B5EF4-FFF2-40B4-BE49-F238E27FC236}">
                <a16:creationId xmlns:a16="http://schemas.microsoft.com/office/drawing/2014/main" id="{A88BBFBA-7A51-49B6-B751-8BF06D4AD86A}"/>
              </a:ext>
            </a:extLst>
          </p:cNvPr>
          <p:cNvSpPr/>
          <p:nvPr/>
        </p:nvSpPr>
        <p:spPr>
          <a:xfrm>
            <a:off x="6652376" y="2687157"/>
            <a:ext cx="1324305" cy="1141642"/>
          </a:xfrm>
          <a:prstGeom prst="hexagon">
            <a:avLst/>
          </a:prstGeom>
          <a:solidFill>
            <a:schemeClr val="bg1"/>
          </a:solidFill>
          <a:ln w="3810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8D690D-DF3D-4317-B273-3DE407BA1308}"/>
              </a:ext>
            </a:extLst>
          </p:cNvPr>
          <p:cNvSpPr txBox="1"/>
          <p:nvPr/>
        </p:nvSpPr>
        <p:spPr>
          <a:xfrm>
            <a:off x="6712601" y="2918669"/>
            <a:ext cx="1203854" cy="5560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부모 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클래스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2256DA5-96E3-44FF-B2E3-C53AB1B45157}"/>
              </a:ext>
            </a:extLst>
          </p:cNvPr>
          <p:cNvCxnSpPr>
            <a:cxnSpLocks/>
          </p:cNvCxnSpPr>
          <p:nvPr/>
        </p:nvCxnSpPr>
        <p:spPr>
          <a:xfrm flipH="1">
            <a:off x="4181813" y="4007714"/>
            <a:ext cx="2608093" cy="523177"/>
          </a:xfrm>
          <a:prstGeom prst="straightConnector1">
            <a:avLst/>
          </a:prstGeom>
          <a:ln w="22225">
            <a:solidFill>
              <a:srgbClr val="FF3300">
                <a:alpha val="33000"/>
              </a:srgb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AA44E0-58E1-4677-869B-62517E3E4C75}"/>
              </a:ext>
            </a:extLst>
          </p:cNvPr>
          <p:cNvCxnSpPr/>
          <p:nvPr/>
        </p:nvCxnSpPr>
        <p:spPr>
          <a:xfrm>
            <a:off x="7568119" y="4926637"/>
            <a:ext cx="11186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8DEA2F-C42F-48E5-9B9C-6E7832ECDD87}"/>
              </a:ext>
            </a:extLst>
          </p:cNvPr>
          <p:cNvGrpSpPr/>
          <p:nvPr/>
        </p:nvGrpSpPr>
        <p:grpSpPr>
          <a:xfrm>
            <a:off x="5603132" y="3998068"/>
            <a:ext cx="593387" cy="488316"/>
            <a:chOff x="5603132" y="3998068"/>
            <a:chExt cx="593387" cy="488316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8D9F2B49-CE27-47E5-B86E-5CFCF203F8BA}"/>
                </a:ext>
              </a:extLst>
            </p:cNvPr>
            <p:cNvSpPr/>
            <p:nvPr/>
          </p:nvSpPr>
          <p:spPr>
            <a:xfrm>
              <a:off x="5797685" y="3998068"/>
              <a:ext cx="393902" cy="488316"/>
            </a:xfrm>
            <a:custGeom>
              <a:avLst/>
              <a:gdLst>
                <a:gd name="connsiteX0" fmla="*/ 0 w 393902"/>
                <a:gd name="connsiteY0" fmla="*/ 0 h 488316"/>
                <a:gd name="connsiteX1" fmla="*/ 68094 w 393902"/>
                <a:gd name="connsiteY1" fmla="*/ 97277 h 488316"/>
                <a:gd name="connsiteX2" fmla="*/ 155643 w 393902"/>
                <a:gd name="connsiteY2" fmla="*/ 204281 h 488316"/>
                <a:gd name="connsiteX3" fmla="*/ 175098 w 393902"/>
                <a:gd name="connsiteY3" fmla="*/ 233464 h 488316"/>
                <a:gd name="connsiteX4" fmla="*/ 223736 w 393902"/>
                <a:gd name="connsiteY4" fmla="*/ 282102 h 488316"/>
                <a:gd name="connsiteX5" fmla="*/ 262647 w 393902"/>
                <a:gd name="connsiteY5" fmla="*/ 321013 h 488316"/>
                <a:gd name="connsiteX6" fmla="*/ 272375 w 393902"/>
                <a:gd name="connsiteY6" fmla="*/ 350196 h 488316"/>
                <a:gd name="connsiteX7" fmla="*/ 321013 w 393902"/>
                <a:gd name="connsiteY7" fmla="*/ 398834 h 488316"/>
                <a:gd name="connsiteX8" fmla="*/ 369651 w 393902"/>
                <a:gd name="connsiteY8" fmla="*/ 457200 h 488316"/>
                <a:gd name="connsiteX9" fmla="*/ 389106 w 393902"/>
                <a:gd name="connsiteY9" fmla="*/ 486383 h 488316"/>
                <a:gd name="connsiteX10" fmla="*/ 389106 w 393902"/>
                <a:gd name="connsiteY10" fmla="*/ 428017 h 48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3902" h="488316">
                  <a:moveTo>
                    <a:pt x="0" y="0"/>
                  </a:moveTo>
                  <a:cubicBezTo>
                    <a:pt x="36047" y="90119"/>
                    <a:pt x="-3498" y="9776"/>
                    <a:pt x="68094" y="97277"/>
                  </a:cubicBezTo>
                  <a:cubicBezTo>
                    <a:pt x="97277" y="132945"/>
                    <a:pt x="127171" y="168043"/>
                    <a:pt x="155643" y="204281"/>
                  </a:cubicBezTo>
                  <a:cubicBezTo>
                    <a:pt x="162866" y="213474"/>
                    <a:pt x="167399" y="224666"/>
                    <a:pt x="175098" y="233464"/>
                  </a:cubicBezTo>
                  <a:cubicBezTo>
                    <a:pt x="190196" y="250719"/>
                    <a:pt x="207523" y="265889"/>
                    <a:pt x="223736" y="282102"/>
                  </a:cubicBezTo>
                  <a:cubicBezTo>
                    <a:pt x="249677" y="359923"/>
                    <a:pt x="210766" y="269132"/>
                    <a:pt x="262647" y="321013"/>
                  </a:cubicBezTo>
                  <a:cubicBezTo>
                    <a:pt x="269898" y="328264"/>
                    <a:pt x="266223" y="341993"/>
                    <a:pt x="272375" y="350196"/>
                  </a:cubicBezTo>
                  <a:cubicBezTo>
                    <a:pt x="286132" y="368539"/>
                    <a:pt x="305590" y="381868"/>
                    <a:pt x="321013" y="398834"/>
                  </a:cubicBezTo>
                  <a:cubicBezTo>
                    <a:pt x="338048" y="417573"/>
                    <a:pt x="354103" y="437210"/>
                    <a:pt x="369651" y="457200"/>
                  </a:cubicBezTo>
                  <a:cubicBezTo>
                    <a:pt x="376829" y="466428"/>
                    <a:pt x="382621" y="496111"/>
                    <a:pt x="389106" y="486383"/>
                  </a:cubicBezTo>
                  <a:cubicBezTo>
                    <a:pt x="399898" y="470195"/>
                    <a:pt x="389106" y="447472"/>
                    <a:pt x="389106" y="428017"/>
                  </a:cubicBezTo>
                </a:path>
              </a:pathLst>
            </a:custGeom>
            <a:noFill/>
            <a:ln w="3492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680A8F3-0542-43B0-B86A-F85EB267A4AC}"/>
                </a:ext>
              </a:extLst>
            </p:cNvPr>
            <p:cNvSpPr/>
            <p:nvPr/>
          </p:nvSpPr>
          <p:spPr>
            <a:xfrm>
              <a:off x="5603132" y="3998068"/>
              <a:ext cx="593387" cy="408562"/>
            </a:xfrm>
            <a:custGeom>
              <a:avLst/>
              <a:gdLst>
                <a:gd name="connsiteX0" fmla="*/ 593387 w 593387"/>
                <a:gd name="connsiteY0" fmla="*/ 0 h 408562"/>
                <a:gd name="connsiteX1" fmla="*/ 544749 w 593387"/>
                <a:gd name="connsiteY1" fmla="*/ 19455 h 408562"/>
                <a:gd name="connsiteX2" fmla="*/ 457200 w 593387"/>
                <a:gd name="connsiteY2" fmla="*/ 87549 h 408562"/>
                <a:gd name="connsiteX3" fmla="*/ 428017 w 593387"/>
                <a:gd name="connsiteY3" fmla="*/ 107004 h 408562"/>
                <a:gd name="connsiteX4" fmla="*/ 369651 w 593387"/>
                <a:gd name="connsiteY4" fmla="*/ 155643 h 408562"/>
                <a:gd name="connsiteX5" fmla="*/ 291830 w 593387"/>
                <a:gd name="connsiteY5" fmla="*/ 214009 h 408562"/>
                <a:gd name="connsiteX6" fmla="*/ 233464 w 593387"/>
                <a:gd name="connsiteY6" fmla="*/ 262647 h 408562"/>
                <a:gd name="connsiteX7" fmla="*/ 175098 w 593387"/>
                <a:gd name="connsiteY7" fmla="*/ 291830 h 408562"/>
                <a:gd name="connsiteX8" fmla="*/ 136187 w 593387"/>
                <a:gd name="connsiteY8" fmla="*/ 321013 h 408562"/>
                <a:gd name="connsiteX9" fmla="*/ 107004 w 593387"/>
                <a:gd name="connsiteY9" fmla="*/ 350196 h 408562"/>
                <a:gd name="connsiteX10" fmla="*/ 77821 w 593387"/>
                <a:gd name="connsiteY10" fmla="*/ 359923 h 408562"/>
                <a:gd name="connsiteX11" fmla="*/ 58366 w 593387"/>
                <a:gd name="connsiteY11" fmla="*/ 379379 h 408562"/>
                <a:gd name="connsiteX12" fmla="*/ 19455 w 593387"/>
                <a:gd name="connsiteY12" fmla="*/ 398834 h 408562"/>
                <a:gd name="connsiteX13" fmla="*/ 0 w 593387"/>
                <a:gd name="connsiteY13" fmla="*/ 408562 h 40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3387" h="408562">
                  <a:moveTo>
                    <a:pt x="593387" y="0"/>
                  </a:moveTo>
                  <a:cubicBezTo>
                    <a:pt x="577174" y="6485"/>
                    <a:pt x="560367" y="11646"/>
                    <a:pt x="544749" y="19455"/>
                  </a:cubicBezTo>
                  <a:cubicBezTo>
                    <a:pt x="518433" y="32613"/>
                    <a:pt x="472693" y="75499"/>
                    <a:pt x="457200" y="87549"/>
                  </a:cubicBezTo>
                  <a:cubicBezTo>
                    <a:pt x="447972" y="94727"/>
                    <a:pt x="437245" y="99826"/>
                    <a:pt x="428017" y="107004"/>
                  </a:cubicBezTo>
                  <a:cubicBezTo>
                    <a:pt x="408026" y="122552"/>
                    <a:pt x="389565" y="139996"/>
                    <a:pt x="369651" y="155643"/>
                  </a:cubicBezTo>
                  <a:cubicBezTo>
                    <a:pt x="344154" y="175676"/>
                    <a:pt x="317327" y="193976"/>
                    <a:pt x="291830" y="214009"/>
                  </a:cubicBezTo>
                  <a:cubicBezTo>
                    <a:pt x="271916" y="229655"/>
                    <a:pt x="254536" y="248599"/>
                    <a:pt x="233464" y="262647"/>
                  </a:cubicBezTo>
                  <a:cubicBezTo>
                    <a:pt x="215365" y="274713"/>
                    <a:pt x="193750" y="280639"/>
                    <a:pt x="175098" y="291830"/>
                  </a:cubicBezTo>
                  <a:cubicBezTo>
                    <a:pt x="161196" y="300171"/>
                    <a:pt x="148497" y="310462"/>
                    <a:pt x="136187" y="321013"/>
                  </a:cubicBezTo>
                  <a:cubicBezTo>
                    <a:pt x="125742" y="329966"/>
                    <a:pt x="118451" y="342565"/>
                    <a:pt x="107004" y="350196"/>
                  </a:cubicBezTo>
                  <a:cubicBezTo>
                    <a:pt x="98472" y="355884"/>
                    <a:pt x="87549" y="356681"/>
                    <a:pt x="77821" y="359923"/>
                  </a:cubicBezTo>
                  <a:cubicBezTo>
                    <a:pt x="71336" y="366408"/>
                    <a:pt x="65997" y="374292"/>
                    <a:pt x="58366" y="379379"/>
                  </a:cubicBezTo>
                  <a:cubicBezTo>
                    <a:pt x="46300" y="387423"/>
                    <a:pt x="32425" y="392349"/>
                    <a:pt x="19455" y="398834"/>
                  </a:cubicBezTo>
                  <a:lnTo>
                    <a:pt x="0" y="408562"/>
                  </a:lnTo>
                </a:path>
              </a:pathLst>
            </a:custGeom>
            <a:noFill/>
            <a:ln w="4445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288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28605" y="728753"/>
            <a:ext cx="8729446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7-3.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부모 생성자 호출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F077A-656C-45D2-BFC5-D6987BD61A77}"/>
              </a:ext>
            </a:extLst>
          </p:cNvPr>
          <p:cNvSpPr txBox="1"/>
          <p:nvPr/>
        </p:nvSpPr>
        <p:spPr>
          <a:xfrm>
            <a:off x="1185432" y="1475333"/>
            <a:ext cx="9970248" cy="11358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자식 객체 생성 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부모 객체가 먼저 생성된 후 자식 객체가 생성된다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부모 생성자 호출 완료 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자식 생성자 호출 완료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D73EF28-3A5C-4099-A613-45DA12CF18F0}"/>
              </a:ext>
            </a:extLst>
          </p:cNvPr>
          <p:cNvGrpSpPr/>
          <p:nvPr/>
        </p:nvGrpSpPr>
        <p:grpSpPr>
          <a:xfrm>
            <a:off x="1707254" y="2690435"/>
            <a:ext cx="8310563" cy="3789362"/>
            <a:chOff x="997135" y="2777984"/>
            <a:chExt cx="8310563" cy="3789362"/>
          </a:xfrm>
        </p:grpSpPr>
        <p:pic>
          <p:nvPicPr>
            <p:cNvPr id="24" name="Picture 3">
              <a:extLst>
                <a:ext uri="{FF2B5EF4-FFF2-40B4-BE49-F238E27FC236}">
                  <a16:creationId xmlns:a16="http://schemas.microsoft.com/office/drawing/2014/main" id="{F7CF37BD-3F80-4A0E-8459-ABC041BBDE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135" y="2777984"/>
              <a:ext cx="5715000" cy="3789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03A861FE-9B6D-420E-9A9C-E35044F484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3573" y="5333859"/>
              <a:ext cx="2524125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5">
              <a:extLst>
                <a:ext uri="{FF2B5EF4-FFF2-40B4-BE49-F238E27FC236}">
                  <a16:creationId xmlns:a16="http://schemas.microsoft.com/office/drawing/2014/main" id="{DF5164C0-C69F-4300-9F69-3DFCD7F770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3573" y="3690796"/>
              <a:ext cx="1971675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8F3934B-2DED-4041-92C5-A70B309727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55135" y="3905633"/>
              <a:ext cx="1287462" cy="1930742"/>
              <a:chOff x="7429520" y="3286124"/>
              <a:chExt cx="1286677" cy="2144728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5733AFB-7EB1-4765-A74B-7802BA231838}"/>
                  </a:ext>
                </a:extLst>
              </p:cNvPr>
              <p:cNvCxnSpPr/>
              <p:nvPr/>
            </p:nvCxnSpPr>
            <p:spPr>
              <a:xfrm>
                <a:off x="7429520" y="5429088"/>
                <a:ext cx="1285091" cy="176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6D04C451-8DA7-4995-81EA-8DC7F3234582}"/>
                  </a:ext>
                </a:extLst>
              </p:cNvPr>
              <p:cNvCxnSpPr/>
              <p:nvPr/>
            </p:nvCxnSpPr>
            <p:spPr>
              <a:xfrm rot="5400000" flipH="1" flipV="1">
                <a:off x="7643040" y="4357694"/>
                <a:ext cx="2144728" cy="15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86EE1C18-3335-4BF3-90E2-99DA0C6D27AB}"/>
                  </a:ext>
                </a:extLst>
              </p:cNvPr>
              <p:cNvCxnSpPr/>
              <p:nvPr/>
            </p:nvCxnSpPr>
            <p:spPr>
              <a:xfrm rot="10800000">
                <a:off x="8357642" y="3286124"/>
                <a:ext cx="356969" cy="17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1" name="Picture 2">
            <a:extLst>
              <a:ext uri="{FF2B5EF4-FFF2-40B4-BE49-F238E27FC236}">
                <a16:creationId xmlns:a16="http://schemas.microsoft.com/office/drawing/2014/main" id="{CA0D2104-EEA1-4BDD-A013-59C5F1726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104" y="2190235"/>
            <a:ext cx="4924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9BA334E-B601-417C-9C91-DAF1D827DCB9}"/>
              </a:ext>
            </a:extLst>
          </p:cNvPr>
          <p:cNvSpPr txBox="1"/>
          <p:nvPr/>
        </p:nvSpPr>
        <p:spPr>
          <a:xfrm>
            <a:off x="7719870" y="5919902"/>
            <a:ext cx="3102946" cy="81686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부모의 생성자를 호출</a:t>
            </a:r>
            <a:endParaRPr lang="en-US" altLang="ko-KR" sz="1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컴파일러가 자동으로 호출함</a:t>
            </a:r>
            <a:endParaRPr lang="en-US" altLang="ko-KR" sz="1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ED6EB4-36FA-4CC8-B692-8A783B9E0FBC}"/>
              </a:ext>
            </a:extLst>
          </p:cNvPr>
          <p:cNvSpPr txBox="1"/>
          <p:nvPr/>
        </p:nvSpPr>
        <p:spPr>
          <a:xfrm>
            <a:off x="7719870" y="3929423"/>
            <a:ext cx="3102946" cy="81686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부모 생성자 호출 완료 후</a:t>
            </a:r>
            <a:endParaRPr lang="en-US" altLang="ko-KR" sz="1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1FAABA-526D-46C6-974B-7C3BAEF5E752}"/>
              </a:ext>
            </a:extLst>
          </p:cNvPr>
          <p:cNvSpPr txBox="1"/>
          <p:nvPr/>
        </p:nvSpPr>
        <p:spPr>
          <a:xfrm>
            <a:off x="7789607" y="4883690"/>
            <a:ext cx="3102946" cy="81686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자식 생성자 호출 완료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387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28605" y="728753"/>
            <a:ext cx="8729446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7-3.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부모 생성자 호출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F077A-656C-45D2-BFC5-D6987BD61A77}"/>
              </a:ext>
            </a:extLst>
          </p:cNvPr>
          <p:cNvSpPr txBox="1"/>
          <p:nvPr/>
        </p:nvSpPr>
        <p:spPr>
          <a:xfrm>
            <a:off x="1185432" y="1475333"/>
            <a:ext cx="9970248" cy="11358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명시적으로 부모 생성자 호출 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 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부모 객체를 생성할 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부모 생성자를 선택해서 호출할 수 있다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62971314-1F76-40BB-A940-777E0582A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742" y="2214562"/>
            <a:ext cx="3035300" cy="121443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89CF3B0-D9E9-40FE-AF18-752F2384C7A7}"/>
              </a:ext>
            </a:extLst>
          </p:cNvPr>
          <p:cNvSpPr txBox="1"/>
          <p:nvPr/>
        </p:nvSpPr>
        <p:spPr>
          <a:xfrm>
            <a:off x="1185432" y="4625062"/>
            <a:ext cx="9970248" cy="71797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부모 생성자를 호출하지 않을 경우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컴파일러가 자동으로 부모 기본 생성자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매개변수 없는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를 호출한다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부모 생성자가 없으면 컴파일 오류 발생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&gt;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부모 클래스에 기본 생성자가 없다면 필수적으로 작성할 것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B86EAB-7288-452B-BE76-4D13A4F485A8}"/>
              </a:ext>
            </a:extLst>
          </p:cNvPr>
          <p:cNvSpPr txBox="1"/>
          <p:nvPr/>
        </p:nvSpPr>
        <p:spPr>
          <a:xfrm>
            <a:off x="1185432" y="5610827"/>
            <a:ext cx="9970248" cy="71797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반드시 자식 생성자의 첫번째 줄에 위치해야 한다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</a:p>
          <a:p>
            <a:pPr>
              <a:lnSpc>
                <a:spcPct val="110000"/>
              </a:lnSpc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82FCDF-2DDF-4005-AA88-7E55138E9165}"/>
              </a:ext>
            </a:extLst>
          </p:cNvPr>
          <p:cNvSpPr txBox="1"/>
          <p:nvPr/>
        </p:nvSpPr>
        <p:spPr>
          <a:xfrm>
            <a:off x="6643990" y="4327005"/>
            <a:ext cx="1058369" cy="71797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super();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1DBA95-FDC6-4E1B-B0F6-8D8FE2206866}"/>
              </a:ext>
            </a:extLst>
          </p:cNvPr>
          <p:cNvSpPr txBox="1"/>
          <p:nvPr/>
        </p:nvSpPr>
        <p:spPr>
          <a:xfrm>
            <a:off x="1185432" y="3751833"/>
            <a:ext cx="9970248" cy="71797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Super(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매개값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,…)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은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매개값과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동일한 타입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순서가 맞는 부모 생성자를 호출한다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1424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28605" y="728753"/>
            <a:ext cx="8729446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7-4.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메소드 재정의 </a:t>
            </a: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Override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F077A-656C-45D2-BFC5-D6987BD61A77}"/>
              </a:ext>
            </a:extLst>
          </p:cNvPr>
          <p:cNvSpPr txBox="1"/>
          <p:nvPr/>
        </p:nvSpPr>
        <p:spPr>
          <a:xfrm>
            <a:off x="1185432" y="1475333"/>
            <a:ext cx="9970248" cy="11358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부모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클래스의 상속 메소드를 수정해서 자식클래스에서 재정의하는 것을 말한다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9CF3B0-D9E9-40FE-AF18-752F2384C7A7}"/>
              </a:ext>
            </a:extLst>
          </p:cNvPr>
          <p:cNvSpPr txBox="1"/>
          <p:nvPr/>
        </p:nvSpPr>
        <p:spPr>
          <a:xfrm>
            <a:off x="1185432" y="2546703"/>
            <a:ext cx="9970248" cy="178030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부모 클래스의 메소드 선언부와 동일해야 한다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접근 제한을 더 강하게 </a:t>
            </a:r>
            <a:r>
              <a:rPr lang="ko-KR" altLang="en-US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오버라이딩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할 수 없다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 Public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을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default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나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private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으로 수정할 수 없다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&gt;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반대로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default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는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public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으로 수정할 수 없다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새로운 예외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Exeption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을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throw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할 수 없다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1DBA95-FDC6-4E1B-B0F6-8D8FE2206866}"/>
              </a:ext>
            </a:extLst>
          </p:cNvPr>
          <p:cNvSpPr txBox="1"/>
          <p:nvPr/>
        </p:nvSpPr>
        <p:spPr>
          <a:xfrm>
            <a:off x="1185432" y="2103645"/>
            <a:ext cx="9970248" cy="71797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메소드 재정의 조건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94886-8A3B-49F0-97CB-7D009474E9AA}"/>
              </a:ext>
            </a:extLst>
          </p:cNvPr>
          <p:cNvSpPr txBox="1"/>
          <p:nvPr/>
        </p:nvSpPr>
        <p:spPr>
          <a:xfrm>
            <a:off x="1185432" y="4922228"/>
            <a:ext cx="9970248" cy="132292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컴파일러에게 부모 클래스의 메소드와 선언부와 동일한지 검사하도록 지시한다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 메소드가 부모한테도 정확하게 있는지 확인해줌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정확한 메소드 재정의를 위해 붙여주는 것이 좋다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C0E74B-15D5-4097-8DDA-388E79AF882B}"/>
              </a:ext>
            </a:extLst>
          </p:cNvPr>
          <p:cNvSpPr txBox="1"/>
          <p:nvPr/>
        </p:nvSpPr>
        <p:spPr>
          <a:xfrm>
            <a:off x="1185432" y="4479170"/>
            <a:ext cx="9970248" cy="71797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@Override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어노테이션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72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1725</Words>
  <Application>Microsoft Office PowerPoint</Application>
  <PresentationFormat>와이드스크린</PresentationFormat>
  <Paragraphs>349</Paragraphs>
  <Slides>31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Noto Sans KR Black</vt:lpstr>
      <vt:lpstr>Noto Sans KR Medium</vt:lpstr>
      <vt:lpstr>맑은 고딕</vt:lpstr>
      <vt:lpstr>창원단감아삭 Bold</vt:lpstr>
      <vt:lpstr>Arial</vt:lpstr>
      <vt:lpstr>Courier New</vt:lpstr>
      <vt:lpstr>Office 테마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PC</cp:lastModifiedBy>
  <cp:revision>91</cp:revision>
  <dcterms:created xsi:type="dcterms:W3CDTF">2021-09-01T08:44:20Z</dcterms:created>
  <dcterms:modified xsi:type="dcterms:W3CDTF">2021-11-27T11:46:06Z</dcterms:modified>
</cp:coreProperties>
</file>