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7" r:id="rId3"/>
    <p:sldId id="270" r:id="rId4"/>
    <p:sldId id="258" r:id="rId5"/>
    <p:sldId id="273" r:id="rId6"/>
    <p:sldId id="263" r:id="rId7"/>
    <p:sldId id="272" r:id="rId8"/>
    <p:sldId id="264" r:id="rId9"/>
    <p:sldId id="271" r:id="rId10"/>
    <p:sldId id="265" r:id="rId11"/>
    <p:sldId id="266" r:id="rId12"/>
    <p:sldId id="267" r:id="rId13"/>
    <p:sldId id="268" r:id="rId14"/>
    <p:sldId id="269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27-4362-B5A7-21182D649E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27-4362-B5A7-21182D649E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27-4362-B5A7-21182D649E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55301032"/>
        <c:axId val="355303776"/>
      </c:barChart>
      <c:catAx>
        <c:axId val="355301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303776"/>
        <c:crosses val="autoZero"/>
        <c:auto val="1"/>
        <c:lblAlgn val="ctr"/>
        <c:lblOffset val="100"/>
        <c:noMultiLvlLbl val="0"/>
      </c:catAx>
      <c:valAx>
        <c:axId val="35530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301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1 Title</a:t>
          </a:r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2 Title</a:t>
          </a:r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3 Title</a:t>
          </a:r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4 Title</a:t>
          </a:r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255356"/>
          </a:xfrm>
        </p:spPr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CUNY HR </a:t>
            </a:r>
            <a:br>
              <a:rPr lang="en-US" dirty="0">
                <a:latin typeface="Berlin Sans FB" panose="020E0602020502020306" pitchFamily="34" charset="0"/>
              </a:rPr>
            </a:br>
            <a:r>
              <a:rPr lang="en-US" dirty="0">
                <a:latin typeface="Berlin Sans FB" panose="020E0602020502020306" pitchFamily="34" charset="0"/>
              </a:rPr>
              <a:t>Consultants</a:t>
            </a:r>
          </a:p>
        </p:txBody>
      </p:sp>
      <p:pic>
        <p:nvPicPr>
          <p:cNvPr id="5" name="Picture Placeholder 4" descr="City street with motion blur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729827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759414"/>
              </p:ext>
            </p:extLst>
          </p:nvPr>
        </p:nvGraphicFramePr>
        <p:xfrm>
          <a:off x="6324600" y="1828800"/>
          <a:ext cx="4572000" cy="229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6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150307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28512"/>
            <a:ext cx="9601200" cy="536718"/>
          </a:xfrm>
        </p:spPr>
        <p:txBody>
          <a:bodyPr/>
          <a:lstStyle/>
          <a:p>
            <a:r>
              <a:rPr lang="en-US" dirty="0"/>
              <a:t>Identifying Top Talent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09946"/>
            <a:ext cx="9601200" cy="47605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As one of the top sourcing firms in the field of Data Science, CUNY HR Consultants has been retained by E-Corp to assist in their search for a Chief Data Scientist.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To this end, CUNY HR Consultants is conducting an in-depth study of the most valuable Data Science skills keywords.  </a:t>
            </a:r>
          </a:p>
        </p:txBody>
      </p:sp>
    </p:spTree>
    <p:extLst>
      <p:ext uri="{BB962C8B-B14F-4D97-AF65-F5344CB8AC3E}">
        <p14:creationId xmlns:p14="http://schemas.microsoft.com/office/powerpoint/2010/main" val="358042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28512"/>
            <a:ext cx="9601200" cy="536718"/>
          </a:xfrm>
        </p:spPr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Raphael Nash – Project Manager</a:t>
            </a:r>
          </a:p>
          <a:p>
            <a:pPr>
              <a:spcBef>
                <a:spcPts val="0"/>
              </a:spcBef>
            </a:pPr>
            <a:r>
              <a:rPr lang="en-US" dirty="0"/>
              <a:t>Walt Wells – Word Counts, Data Mining</a:t>
            </a:r>
          </a:p>
          <a:p>
            <a:pPr>
              <a:spcBef>
                <a:spcPts val="0"/>
              </a:spcBef>
            </a:pPr>
            <a:r>
              <a:rPr lang="en-US" dirty="0"/>
              <a:t>Liam Byrne – Indeed scraping</a:t>
            </a:r>
          </a:p>
          <a:p>
            <a:pPr>
              <a:spcBef>
                <a:spcPts val="0"/>
              </a:spcBef>
            </a:pPr>
            <a:r>
              <a:rPr lang="en-US" dirty="0"/>
              <a:t>Ravi Kothari – Indeed scraping</a:t>
            </a:r>
          </a:p>
          <a:p>
            <a:pPr>
              <a:spcBef>
                <a:spcPts val="0"/>
              </a:spcBef>
            </a:pPr>
            <a:r>
              <a:rPr lang="en-US" dirty="0" err="1"/>
              <a:t>Dmitriy</a:t>
            </a:r>
            <a:r>
              <a:rPr lang="en-US" dirty="0"/>
              <a:t> </a:t>
            </a:r>
            <a:r>
              <a:rPr lang="en-US" dirty="0" err="1"/>
              <a:t>Vecheruk</a:t>
            </a:r>
            <a:r>
              <a:rPr lang="en-US" dirty="0"/>
              <a:t> – Word Counts, Word Cloud</a:t>
            </a:r>
          </a:p>
          <a:p>
            <a:pPr>
              <a:spcBef>
                <a:spcPts val="0"/>
              </a:spcBef>
            </a:pPr>
            <a:r>
              <a:rPr lang="en-US" dirty="0" err="1"/>
              <a:t>Oluwakemi</a:t>
            </a:r>
            <a:r>
              <a:rPr lang="en-US" dirty="0"/>
              <a:t> </a:t>
            </a:r>
            <a:r>
              <a:rPr lang="en-US" dirty="0" err="1"/>
              <a:t>Oomotunde</a:t>
            </a:r>
            <a:r>
              <a:rPr lang="en-US" dirty="0"/>
              <a:t> – Domain SME</a:t>
            </a:r>
          </a:p>
          <a:p>
            <a:pPr>
              <a:spcBef>
                <a:spcPts val="0"/>
              </a:spcBef>
            </a:pPr>
            <a:r>
              <a:rPr lang="en-US" dirty="0"/>
              <a:t>Todd </a:t>
            </a:r>
            <a:r>
              <a:rPr lang="en-US" dirty="0" err="1"/>
              <a:t>Weigel</a:t>
            </a:r>
            <a:r>
              <a:rPr lang="en-US" dirty="0"/>
              <a:t> – Stored Procedures</a:t>
            </a:r>
          </a:p>
          <a:p>
            <a:pPr>
              <a:spcBef>
                <a:spcPts val="0"/>
              </a:spcBef>
            </a:pPr>
            <a:r>
              <a:rPr lang="en-US" dirty="0"/>
              <a:t>Ahmed </a:t>
            </a:r>
            <a:r>
              <a:rPr lang="en-US" dirty="0" err="1"/>
              <a:t>Sajjad</a:t>
            </a:r>
            <a:r>
              <a:rPr lang="en-US" dirty="0"/>
              <a:t> – Database Creation</a:t>
            </a:r>
          </a:p>
          <a:p>
            <a:pPr>
              <a:spcBef>
                <a:spcPts val="0"/>
              </a:spcBef>
            </a:pPr>
            <a:r>
              <a:rPr lang="en-US" dirty="0"/>
              <a:t>Brandon O’Hara – Visualizations</a:t>
            </a:r>
          </a:p>
          <a:p>
            <a:pPr>
              <a:spcBef>
                <a:spcPts val="0"/>
              </a:spcBef>
            </a:pPr>
            <a:r>
              <a:rPr lang="en-US" dirty="0"/>
              <a:t>Luisa Velasco – Database Scripts</a:t>
            </a:r>
          </a:p>
          <a:p>
            <a:pPr>
              <a:spcBef>
                <a:spcPts val="0"/>
              </a:spcBef>
            </a:pPr>
            <a:r>
              <a:rPr lang="en-US" dirty="0"/>
              <a:t>Luis </a:t>
            </a:r>
            <a:r>
              <a:rPr lang="en-US" dirty="0" err="1"/>
              <a:t>Calleja</a:t>
            </a:r>
            <a:r>
              <a:rPr lang="en-US" dirty="0"/>
              <a:t> – </a:t>
            </a:r>
            <a:r>
              <a:rPr lang="en-US" dirty="0" err="1"/>
              <a:t>RMarkdown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Leland Randles – Documentation</a:t>
            </a:r>
          </a:p>
          <a:p>
            <a:pPr>
              <a:spcBef>
                <a:spcPts val="0"/>
              </a:spcBef>
            </a:pPr>
            <a:r>
              <a:rPr lang="en-US" dirty="0"/>
              <a:t>Alexander Low – QA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648682"/>
          </a:xfrm>
        </p:spPr>
        <p:txBody>
          <a:bodyPr/>
          <a:lstStyle/>
          <a:p>
            <a:r>
              <a:rPr lang="en-US" dirty="0"/>
              <a:t>(Data collection and storage?!?)</a:t>
            </a:r>
          </a:p>
        </p:txBody>
      </p:sp>
    </p:spTree>
    <p:extLst>
      <p:ext uri="{BB962C8B-B14F-4D97-AF65-F5344CB8AC3E}">
        <p14:creationId xmlns:p14="http://schemas.microsoft.com/office/powerpoint/2010/main" val="129217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567" y="1687398"/>
            <a:ext cx="8046720" cy="2605480"/>
          </a:xfrm>
        </p:spPr>
        <p:txBody>
          <a:bodyPr>
            <a:normAutofit fontScale="90000"/>
          </a:bodyPr>
          <a:lstStyle/>
          <a:p>
            <a:r>
              <a:rPr lang="en-US" dirty="0"/>
              <a:t>(Walt Presents on mining work - parsing scraped data, dividing into single words, bigrams, trigrams, tallying frequency counts, and determining (in an unsupervised and supervised fashion) what are the desirable skills)</a:t>
            </a:r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6" y="784192"/>
            <a:ext cx="8046720" cy="3250480"/>
          </a:xfrm>
        </p:spPr>
        <p:txBody>
          <a:bodyPr>
            <a:normAutofit/>
          </a:bodyPr>
          <a:lstStyle/>
          <a:p>
            <a:r>
              <a:rPr lang="en-US" dirty="0"/>
              <a:t>(Brandon presents on Tableau visualizations)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Embedded Tableau here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0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237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Berlin Sans FB</vt:lpstr>
      <vt:lpstr>Book Antiqua</vt:lpstr>
      <vt:lpstr>Sales Direction 16X9</vt:lpstr>
      <vt:lpstr>CUNY HR  Consultants</vt:lpstr>
      <vt:lpstr>Identifying Top Talent</vt:lpstr>
      <vt:lpstr>Team</vt:lpstr>
      <vt:lpstr>(Data collection and storage?!?)</vt:lpstr>
      <vt:lpstr>(Walt Presents on mining work - parsing scraped data, dividing into single words, bigrams, trigrams, tallying frequency counts, and determining (in an unsupervised and supervised fashion) what are the desirable skills)</vt:lpstr>
      <vt:lpstr>(Brandon presents on Tableau visualizations)   Embedded Tableau here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and Content Layout with Chart</vt:lpstr>
      <vt:lpstr>Two Content Layout with Table</vt:lpstr>
      <vt:lpstr>Title and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2016-10-17T23:09:15Z</dcterms:created>
  <dcterms:modified xsi:type="dcterms:W3CDTF">2016-10-20T01:42:44Z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