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70" r:id="rId4"/>
    <p:sldId id="258" r:id="rId5"/>
    <p:sldId id="282" r:id="rId6"/>
    <p:sldId id="283" r:id="rId7"/>
    <p:sldId id="275" r:id="rId8"/>
    <p:sldId id="281" r:id="rId9"/>
    <p:sldId id="284" r:id="rId10"/>
    <p:sldId id="285" r:id="rId11"/>
    <p:sldId id="286" r:id="rId12"/>
    <p:sldId id="287" r:id="rId13"/>
    <p:sldId id="289" r:id="rId14"/>
    <p:sldId id="288" r:id="rId15"/>
    <p:sldId id="278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830496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CUNY – DATA 609</a:t>
            </a:r>
            <a:br>
              <a:rPr lang="en-US" dirty="0">
                <a:latin typeface="Berlin Sans FB" panose="020E0602020502020306" pitchFamily="34" charset="0"/>
              </a:rPr>
            </a:br>
            <a:r>
              <a:rPr lang="en-US" dirty="0">
                <a:latin typeface="Berlin Sans FB" panose="020E0602020502020306" pitchFamily="34" charset="0"/>
              </a:rPr>
              <a:t>Final Project</a:t>
            </a:r>
            <a:br>
              <a:rPr lang="en-US" dirty="0">
                <a:latin typeface="Berlin Sans FB" panose="020E0602020502020306" pitchFamily="34" charset="0"/>
              </a:rPr>
            </a:br>
            <a:br>
              <a:rPr lang="en-US" dirty="0">
                <a:latin typeface="Berlin Sans FB" panose="020E0602020502020306" pitchFamily="34" charset="0"/>
              </a:rPr>
            </a:br>
            <a:br>
              <a:rPr lang="en-US" sz="2400" dirty="0">
                <a:latin typeface="Berlin Sans FB" panose="020E0602020502020306" pitchFamily="34" charset="0"/>
              </a:rPr>
            </a:br>
            <a:r>
              <a:rPr lang="en-US" sz="2400" dirty="0">
                <a:latin typeface="Berlin Sans FB" panose="020E0602020502020306" pitchFamily="34" charset="0"/>
              </a:rPr>
              <a:t>Bethany Poulin</a:t>
            </a:r>
            <a:br>
              <a:rPr lang="en-US" sz="2400" dirty="0">
                <a:latin typeface="Berlin Sans FB" panose="020E0602020502020306" pitchFamily="34" charset="0"/>
              </a:rPr>
            </a:br>
            <a:r>
              <a:rPr lang="en-US" sz="2400" dirty="0">
                <a:latin typeface="Berlin Sans FB" panose="020E0602020502020306" pitchFamily="34" charset="0"/>
              </a:rPr>
              <a:t>Leland Randles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Fee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Fee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Minimum Fee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½ Current Fee (company limit)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Fee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 times Current Fee (company limit)</a:t>
            </a:r>
          </a:p>
          <a:p>
            <a:pPr marL="1714500" lvl="3" indent="-342900">
              <a:buFont typeface="Arial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Four Types of Price Constraint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 fontScale="62500" lnSpcReduction="20000"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Country/Region Price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increase to price by geographic regulations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Combined fee and rate*average transaction increase limit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Card Price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Price set by card providers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Amex 			None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Discover 			None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Visa 			1% (100 basis points)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MasterCard 			1% (100 basis points)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Line of Business Churn Risk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Enterprise  			4.5%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Integrated 			11.5%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Direct			10%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Company Price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			18%</a:t>
            </a:r>
          </a:p>
        </p:txBody>
      </p:sp>
    </p:spTree>
    <p:extLst>
      <p:ext uri="{BB962C8B-B14F-4D97-AF65-F5344CB8AC3E}">
        <p14:creationId xmlns:p14="http://schemas.microsoft.com/office/powerpoint/2010/main" val="21979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Price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80605" y="2238454"/>
                <a:ext cx="8046720" cy="3584830"/>
              </a:xfrm>
            </p:spPr>
            <p:txBody>
              <a:bodyPr>
                <a:normAutofit fontScale="70000" lnSpcReduction="20000"/>
              </a:bodyPr>
              <a:lstStyle/>
              <a:p>
                <a:pPr lvl="1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For all  price constraints on the prior slide calculations were made the same way</a:t>
                </a:r>
              </a:p>
              <a:p>
                <a:pPr lvl="1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Last Years Price: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𝐹𝑒𝑒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𝐴𝑣𝑒𝑟𝑎𝑔𝑒𝑇𝑟𝑎𝑛𝑠𝑎𝑐𝑡𝑖𝑜𝑛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Price Constraint: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𝐶𝑜𝑛𝑠𝑡𝑟𝑎𝑖𝑛𝑡</m:t>
                      </m:r>
                      <m:r>
                        <a:rPr lang="en-US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PriceLimit</m:t>
                      </m:r>
                      <m:r>
                        <a:rPr lang="en-US" b="0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∗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2019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 =1.10 ($11.0)</a:t>
                </a:r>
              </a:p>
              <a:p>
                <a:pPr lvl="1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𝐶𝑜𝑢𝑛𝑡𝑟𝑦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𝑈𝐾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=.06</m:t>
                    </m:r>
                  </m:oMath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Price Constraint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2019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𝐶𝑜𝑢𝑛𝑡𝑟𝑦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𝑈𝐾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  <a:t> = 1.10 * (1+.06) = 1.10 * 1.06  =  1.16</a:t>
                </a:r>
                <a:br>
                  <a:rPr lang="en-US" dirty="0">
                    <a:solidFill>
                      <a:schemeClr val="bg2">
                        <a:lumMod val="2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bg2">
                      <a:lumMod val="2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80605" y="2238454"/>
                <a:ext cx="8046720" cy="3584830"/>
              </a:xfrm>
              <a:blipFill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Example Price Constraint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ea typeface="Cambria Math" panose="02040503050406030204" pitchFamily="18" charset="0"/>
              </a:rPr>
              <a:t>Because these constraints all have the same equation in the final linear model, only one is used, the lowest non-zero price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Sample Data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Country Price Constraint: 	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.27797000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Card Constraint: 			Infinity (no cap)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Line of Business Churn Price: 	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.27797000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Company;				.29818600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From this, the minimum is chosen as it would be the constraint that dominated if all were included. This reduces the complexity of the code and the computational cost demonstrably!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  <a:ea typeface="Cambria Math" panose="02040503050406030204" pitchFamily="18" charset="0"/>
            </a:endParaRPr>
          </a:p>
          <a:p>
            <a:pPr lvl="1"/>
            <a:endParaRPr lang="en-US" b="0" dirty="0">
              <a:solidFill>
                <a:schemeClr val="bg2">
                  <a:lumMod val="25000"/>
                </a:scheme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249867-D40C-E841-893D-B77B5C204DF0}"/>
                  </a:ext>
                </a:extLst>
              </p:cNvPr>
              <p:cNvSpPr txBox="1"/>
              <p:nvPr/>
            </p:nvSpPr>
            <p:spPr>
              <a:xfrm>
                <a:off x="3205264" y="3010178"/>
                <a:ext cx="495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𝐴𝑣𝑔𝑇𝑟𝑎𝑛𝑠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𝑃𝑟𝑖𝑐𝑒𝐶𝑜𝑛𝑠𝑡𝑟𝑎𝑖𝑛𝑡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249867-D40C-E841-893D-B77B5C20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64" y="3010178"/>
                <a:ext cx="4956934" cy="276999"/>
              </a:xfrm>
              <a:prstGeom prst="rect">
                <a:avLst/>
              </a:prstGeom>
              <a:blipFill>
                <a:blip r:embed="rId2"/>
                <a:stretch>
                  <a:fillRect l="-1535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C14BAF-FE90-AC49-A5DD-ECCDD539B95C}"/>
                  </a:ext>
                </a:extLst>
              </p:cNvPr>
              <p:cNvSpPr/>
              <p:nvPr/>
            </p:nvSpPr>
            <p:spPr>
              <a:xfrm>
                <a:off x="3205264" y="5200493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+0∗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𝑀𝑎𝑥𝐹𝑒𝑒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C14BAF-FE90-AC49-A5DD-ECCDD539B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64" y="520049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E6651A-97AF-8546-9F1D-DF034A768489}"/>
                  </a:ext>
                </a:extLst>
              </p:cNvPr>
              <p:cNvSpPr/>
              <p:nvPr/>
            </p:nvSpPr>
            <p:spPr>
              <a:xfrm>
                <a:off x="3205264" y="5582853"/>
                <a:ext cx="4030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+0∗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𝑒𝐶𝑜𝑛𝑠𝑡𝑟𝑎𝑖𝑛𝑡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E6651A-97AF-8546-9F1D-DF034A768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64" y="5582853"/>
                <a:ext cx="403001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396740-48AC-F34E-8455-28E0C212B5FC}"/>
                  </a:ext>
                </a:extLst>
              </p:cNvPr>
              <p:cNvSpPr/>
              <p:nvPr/>
            </p:nvSpPr>
            <p:spPr>
              <a:xfrm>
                <a:off x="3205264" y="3920745"/>
                <a:ext cx="5818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𝐹𝑒𝑒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𝐴𝑣𝑔𝑇𝑟𝑎𝑛𝑠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𝑀𝑎𝑥𝑅𝑎𝑡𝑒𝐶𝑜𝑛𝑠𝑡𝑟𝑎𝑖𝑛𝑡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396740-48AC-F34E-8455-28E0C212B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64" y="3920745"/>
                <a:ext cx="581806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2D4E99-D4AF-1F4C-AE4E-F0D5DF6D2902}"/>
                  </a:ext>
                </a:extLst>
              </p:cNvPr>
              <p:cNvSpPr/>
              <p:nvPr/>
            </p:nvSpPr>
            <p:spPr>
              <a:xfrm>
                <a:off x="3205264" y="4327091"/>
                <a:ext cx="5913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𝐴𝑣𝑔𝑇𝑟𝑎𝑛𝑠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𝑅𝑎𝑡𝑒𝐶𝑜𝑛𝑠𝑡𝑟𝑎𝑖𝑛𝑡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2D4E99-D4AF-1F4C-AE4E-F0D5DF6D2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64" y="4327091"/>
                <a:ext cx="591354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E64E11C-DCE9-7240-ACD0-EB8614695EF0}"/>
              </a:ext>
            </a:extLst>
          </p:cNvPr>
          <p:cNvSpPr txBox="1"/>
          <p:nvPr/>
        </p:nvSpPr>
        <p:spPr>
          <a:xfrm>
            <a:off x="2062263" y="2488787"/>
            <a:ext cx="38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Constraint Equation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E299AD-5007-0446-8159-84A2C90AC50F}"/>
              </a:ext>
            </a:extLst>
          </p:cNvPr>
          <p:cNvSpPr/>
          <p:nvPr/>
        </p:nvSpPr>
        <p:spPr>
          <a:xfrm>
            <a:off x="2062263" y="3500689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Rate Constraint Equations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68782D-5EF1-2440-B410-D2D532EBF601}"/>
              </a:ext>
            </a:extLst>
          </p:cNvPr>
          <p:cNvSpPr/>
          <p:nvPr/>
        </p:nvSpPr>
        <p:spPr>
          <a:xfrm>
            <a:off x="2062264" y="4848482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Rate Constraint Equations </a:t>
            </a:r>
          </a:p>
        </p:txBody>
      </p:sp>
    </p:spTree>
    <p:extLst>
      <p:ext uri="{BB962C8B-B14F-4D97-AF65-F5344CB8AC3E}">
        <p14:creationId xmlns:p14="http://schemas.microsoft.com/office/powerpoint/2010/main" val="30754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539A-885F-454B-BAE2-84F80D8D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For Each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BCBE-BB0C-8544-A8E5-6ACE19F8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##Setting up linear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 = c(1,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mat = matrix(c(1,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1,0, 1,0,0,1,0,1),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c('&lt;=', '&gt;=', '&lt;=', '&gt;=', '&lt;=')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min_max_price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min_fee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output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mat,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output$solution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output$solution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new_transaction_price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avgTransaction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 a function which  is applied to each observation in data frame, in this case 277,498 Linear Programs. </a:t>
            </a:r>
          </a:p>
        </p:txBody>
      </p:sp>
    </p:spTree>
    <p:extLst>
      <p:ext uri="{BB962C8B-B14F-4D97-AF65-F5344CB8AC3E}">
        <p14:creationId xmlns:p14="http://schemas.microsoft.com/office/powerpoint/2010/main" val="41219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34" y="234299"/>
            <a:ext cx="8046720" cy="11158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/>
          </a:bodyPr>
          <a:lstStyle/>
          <a:p>
            <a:pPr lvl="1"/>
            <a:br>
              <a:rPr lang="en-US" dirty="0">
                <a:solidFill>
                  <a:schemeClr val="bg2">
                    <a:lumMod val="25000"/>
                  </a:schemeClr>
                </a:solidFill>
                <a:ea typeface="Cambria Math" panose="02040503050406030204" pitchFamily="18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ea typeface="Cambria Math" panose="02040503050406030204" pitchFamily="18" charset="0"/>
            </a:endParaRPr>
          </a:p>
          <a:p>
            <a:pPr lvl="1"/>
            <a:endParaRPr lang="en-US" b="0" dirty="0">
              <a:solidFill>
                <a:schemeClr val="bg2">
                  <a:lumMod val="25000"/>
                </a:schemeClr>
              </a:solidFill>
              <a:ea typeface="Cambria Math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DC49B-EE39-FA41-9234-85E656E7A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23522"/>
              </p:ext>
            </p:extLst>
          </p:nvPr>
        </p:nvGraphicFramePr>
        <p:xfrm>
          <a:off x="487816" y="3540446"/>
          <a:ext cx="9195198" cy="672164"/>
        </p:xfrm>
        <a:graphic>
          <a:graphicData uri="http://schemas.openxmlformats.org/drawingml/2006/table">
            <a:tbl>
              <a:tblPr/>
              <a:tblGrid>
                <a:gridCol w="1532533">
                  <a:extLst>
                    <a:ext uri="{9D8B030D-6E8A-4147-A177-3AD203B41FA5}">
                      <a16:colId xmlns:a16="http://schemas.microsoft.com/office/drawing/2014/main" val="3479902067"/>
                    </a:ext>
                  </a:extLst>
                </a:gridCol>
                <a:gridCol w="1190937">
                  <a:extLst>
                    <a:ext uri="{9D8B030D-6E8A-4147-A177-3AD203B41FA5}">
                      <a16:colId xmlns:a16="http://schemas.microsoft.com/office/drawing/2014/main" val="1660553823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36345257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1312455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68990462"/>
                    </a:ext>
                  </a:extLst>
                </a:gridCol>
                <a:gridCol w="1388100">
                  <a:extLst>
                    <a:ext uri="{9D8B030D-6E8A-4147-A177-3AD203B41FA5}">
                      <a16:colId xmlns:a16="http://schemas.microsoft.com/office/drawing/2014/main" val="2545932656"/>
                    </a:ext>
                  </a:extLst>
                </a:gridCol>
              </a:tblGrid>
              <a:tr h="6721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Canada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Enterprise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Discover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$2,322.01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$2,314.04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0.34474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372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AEDB88-AC73-CC44-974F-ECC9F832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40301"/>
              </p:ext>
            </p:extLst>
          </p:nvPr>
        </p:nvGraphicFramePr>
        <p:xfrm>
          <a:off x="487816" y="4319115"/>
          <a:ext cx="9195198" cy="672164"/>
        </p:xfrm>
        <a:graphic>
          <a:graphicData uri="http://schemas.openxmlformats.org/drawingml/2006/table">
            <a:tbl>
              <a:tblPr/>
              <a:tblGrid>
                <a:gridCol w="1532533">
                  <a:extLst>
                    <a:ext uri="{9D8B030D-6E8A-4147-A177-3AD203B41FA5}">
                      <a16:colId xmlns:a16="http://schemas.microsoft.com/office/drawing/2014/main" val="2008498143"/>
                    </a:ext>
                  </a:extLst>
                </a:gridCol>
                <a:gridCol w="1169165">
                  <a:extLst>
                    <a:ext uri="{9D8B030D-6E8A-4147-A177-3AD203B41FA5}">
                      <a16:colId xmlns:a16="http://schemas.microsoft.com/office/drawing/2014/main" val="512208938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822717155"/>
                    </a:ext>
                  </a:extLst>
                </a:gridCol>
                <a:gridCol w="1915885">
                  <a:extLst>
                    <a:ext uri="{9D8B030D-6E8A-4147-A177-3AD203B41FA5}">
                      <a16:colId xmlns:a16="http://schemas.microsoft.com/office/drawing/2014/main" val="3646146054"/>
                    </a:ext>
                  </a:extLst>
                </a:gridCol>
                <a:gridCol w="1970315">
                  <a:extLst>
                    <a:ext uri="{9D8B030D-6E8A-4147-A177-3AD203B41FA5}">
                      <a16:colId xmlns:a16="http://schemas.microsoft.com/office/drawing/2014/main" val="1846209396"/>
                    </a:ext>
                  </a:extLst>
                </a:gridCol>
                <a:gridCol w="1398985">
                  <a:extLst>
                    <a:ext uri="{9D8B030D-6E8A-4147-A177-3AD203B41FA5}">
                      <a16:colId xmlns:a16="http://schemas.microsoft.com/office/drawing/2014/main" val="3246157497"/>
                    </a:ext>
                  </a:extLst>
                </a:gridCol>
              </a:tblGrid>
              <a:tr h="6721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United States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Integrated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Amex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$4,082,676.24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$3,661,641.85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11.49851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724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5082636-FA20-0C4C-A52F-E84B9FC9EF3A}"/>
              </a:ext>
            </a:extLst>
          </p:cNvPr>
          <p:cNvSpPr txBox="1"/>
          <p:nvPr/>
        </p:nvSpPr>
        <p:spPr>
          <a:xfrm>
            <a:off x="485116" y="2345688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Increase  Country-Line-Card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3C6A8-075A-6949-9832-AD89C209C8FD}"/>
              </a:ext>
            </a:extLst>
          </p:cNvPr>
          <p:cNvSpPr txBox="1"/>
          <p:nvPr/>
        </p:nvSpPr>
        <p:spPr>
          <a:xfrm>
            <a:off x="485116" y="5207767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Increase  Country-Line-Card Combination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A9F8-DB52-6A49-99DC-9F58734EB0A2}"/>
              </a:ext>
            </a:extLst>
          </p:cNvPr>
          <p:cNvSpPr txBox="1"/>
          <p:nvPr/>
        </p:nvSpPr>
        <p:spPr>
          <a:xfrm>
            <a:off x="4209289" y="1512602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Increase In Revenue  : $ 1,359,632</a:t>
            </a:r>
          </a:p>
          <a:p>
            <a:r>
              <a:rPr lang="en-US" dirty="0"/>
              <a:t>Percent Increase in Revenue: 1.611406%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16327-6BAC-4375-94BF-39481D28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6" y="2991810"/>
            <a:ext cx="919519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337457"/>
            <a:ext cx="9470572" cy="880173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 Card Processor – </a:t>
            </a:r>
            <a:br>
              <a:rPr lang="en-US" dirty="0"/>
            </a:br>
            <a:r>
              <a:rPr lang="en-US" dirty="0"/>
              <a:t>Maximize Revenue via Re-Pricing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73231"/>
            <a:ext cx="9601200" cy="367645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We used deidentified data from an S&amp;P 500 credit card processing company. </a:t>
            </a:r>
          </a:p>
          <a:p>
            <a:pPr>
              <a:spcBef>
                <a:spcPts val="0"/>
              </a:spcBef>
            </a:pPr>
            <a:r>
              <a:rPr lang="en-US" dirty="0"/>
              <a:t>Based on this company’s rate and fee structure, along with the regulations and requirements applicable at a region, country, line of business and card brand (i.e., “VISA”, “MasterCard”, etc.) level, we optimized future revenue through a combination of rate and fee changes.</a:t>
            </a:r>
          </a:p>
          <a:p>
            <a:pPr>
              <a:spcBef>
                <a:spcPts val="0"/>
              </a:spcBef>
            </a:pPr>
            <a:r>
              <a:rPr lang="en-US" dirty="0"/>
              <a:t>In addition to the above-mentioned controls (regulations and requirements), the repricing plan was constrained by churn thresholds</a:t>
            </a:r>
          </a:p>
          <a:p>
            <a:pPr>
              <a:spcBef>
                <a:spcPts val="0"/>
              </a:spcBef>
            </a:pPr>
            <a:r>
              <a:rPr lang="en-US" dirty="0"/>
              <a:t>Using 2019 average monthly data to set strategy for 2020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0" y="457199"/>
            <a:ext cx="11179629" cy="536718"/>
          </a:xfrm>
        </p:spPr>
        <p:txBody>
          <a:bodyPr>
            <a:normAutofit/>
          </a:bodyPr>
          <a:lstStyle/>
          <a:p>
            <a:r>
              <a:rPr lang="en-US" dirty="0"/>
              <a:t>Merchant Pricing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" y="1905000"/>
            <a:ext cx="11081658" cy="45066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Merchants pay for credit card processing through a combination of a per-transaction fee and/or a percentage fee based on the amount of the transaction.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example, a merchant might be charged 1.95% on the amount of the transaction (referred to as the “volume”) and $0.15 per transaction.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u="sng" dirty="0"/>
              <a:t>Example – a $100.00 transaction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(1.95% * 100) + (1 * 0.15) = $1.95 + $0.15 = $2.10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Therefore, in this case, $2.10 would go to the credit card processor, and $97.90 would go to the merchant.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0" y="457199"/>
            <a:ext cx="11179629" cy="536718"/>
          </a:xfrm>
        </p:spPr>
        <p:txBody>
          <a:bodyPr>
            <a:normAutofit/>
          </a:bodyPr>
          <a:lstStyle/>
          <a:p>
            <a:r>
              <a:rPr lang="en-US" dirty="0"/>
              <a:t>Company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05B3F-A413-4912-A970-7A86DC2B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70" y="5039186"/>
            <a:ext cx="8133487" cy="15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4ED92-2FBE-4A1F-B89F-BBD656F7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630" y="3201301"/>
            <a:ext cx="2558144" cy="3378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5D0EB-B772-4186-8E99-E717B886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630" y="1616375"/>
            <a:ext cx="1162050" cy="1400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C3E23-B2D5-4503-B62C-9175AF7697DF}"/>
              </a:ext>
            </a:extLst>
          </p:cNvPr>
          <p:cNvSpPr txBox="1"/>
          <p:nvPr/>
        </p:nvSpPr>
        <p:spPr>
          <a:xfrm>
            <a:off x="402770" y="1677807"/>
            <a:ext cx="8001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contains 638,074 rows of data for 277,498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Merchant / Card Brand has a distinct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Merchant is tagged with a Region, Country and Line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Constraints / Requirements exist at the Region, Country, Line of Business and Card Brand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Propensity for churn based on Line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0" y="457199"/>
            <a:ext cx="11179629" cy="536718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C3E23-B2D5-4503-B62C-9175AF7697DF}"/>
              </a:ext>
            </a:extLst>
          </p:cNvPr>
          <p:cNvSpPr txBox="1"/>
          <p:nvPr/>
        </p:nvSpPr>
        <p:spPr>
          <a:xfrm>
            <a:off x="555170" y="1654629"/>
            <a:ext cx="11038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0" u="sng" dirty="0"/>
              <a:t>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The max price increase by percentage for Canada is 10%</a:t>
            </a:r>
          </a:p>
          <a:p>
            <a:endParaRPr lang="en-US" sz="1790" dirty="0"/>
          </a:p>
          <a:p>
            <a:r>
              <a:rPr lang="en-US" sz="1790" u="sng" dirty="0"/>
              <a:t>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The max price increase by percentage for United Kingdom is 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The max price increase by percentage for India is 1% plus the inflation rate (2019 inflation rate was 4.54%, so 5.54%)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The max price increase by percentage for Malaysia is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The max price increase by percentage for Singapore is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Philippines - no price increases for competitive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The max price increase by percentage for Sri Lanka is 1% plus the inflation rate (2019 inflation rate was 5.6%, so 6.6%)</a:t>
            </a:r>
          </a:p>
          <a:p>
            <a:endParaRPr lang="en-US" sz="1790" dirty="0"/>
          </a:p>
          <a:p>
            <a:r>
              <a:rPr lang="en-US" sz="1790" u="sng" dirty="0"/>
              <a:t>By Card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Cannot raise total percentage rate above 500 basis points for Amex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Only per-item rate increase are allowed for Discover (no limit)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Cannot raise the percentage rate a merchant is paying for MasterCard more than 100 basis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0" dirty="0"/>
              <a:t>Cannot raise the percentage rate a merchant is paying for Visa more than 100 basis points</a:t>
            </a:r>
          </a:p>
        </p:txBody>
      </p:sp>
    </p:spTree>
    <p:extLst>
      <p:ext uri="{BB962C8B-B14F-4D97-AF65-F5344CB8AC3E}">
        <p14:creationId xmlns:p14="http://schemas.microsoft.com/office/powerpoint/2010/main" val="21517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Base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779" y="2822114"/>
            <a:ext cx="8046720" cy="3584830"/>
          </a:xfrm>
        </p:spPr>
        <p:txBody>
          <a:bodyPr>
            <a:norm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Churn = New Business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Merchants/Card transaction count the same in 2020 as 2019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Merchant/Card average amount the same in 2020 as 2019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29574" y="2381372"/>
                <a:ext cx="8827677" cy="174315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𝐴𝑣𝑔𝑇𝑟𝑎𝑛𝑠𝑎𝑐𝑡𝑖𝑜𝑛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574" y="2381372"/>
                <a:ext cx="8827677" cy="1743155"/>
              </a:xfrm>
              <a:blipFill>
                <a:blip r:embed="rId2"/>
                <a:stretch>
                  <a:fillRect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50119A-488C-7C4F-8502-5416411B3872}"/>
              </a:ext>
            </a:extLst>
          </p:cNvPr>
          <p:cNvSpPr txBox="1"/>
          <p:nvPr/>
        </p:nvSpPr>
        <p:spPr>
          <a:xfrm>
            <a:off x="564204" y="1167320"/>
            <a:ext cx="667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 Maximize:</a:t>
            </a:r>
          </a:p>
        </p:txBody>
      </p:sp>
    </p:spTree>
    <p:extLst>
      <p:ext uri="{BB962C8B-B14F-4D97-AF65-F5344CB8AC3E}">
        <p14:creationId xmlns:p14="http://schemas.microsoft.com/office/powerpoint/2010/main" val="18790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Three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Rate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actual percent of purchase charged to merchant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Minimum Rate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Rate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Fee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fixed amount charged per transaction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Minimum Fee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Fee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Price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Total cost per average transaction (Rate x Amount + Fee)</a:t>
            </a:r>
          </a:p>
        </p:txBody>
      </p:sp>
    </p:spTree>
    <p:extLst>
      <p:ext uri="{BB962C8B-B14F-4D97-AF65-F5344CB8AC3E}">
        <p14:creationId xmlns:p14="http://schemas.microsoft.com/office/powerpoint/2010/main" val="12286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/>
          <a:lstStyle/>
          <a:p>
            <a:r>
              <a:rPr lang="en-US" dirty="0"/>
              <a:t>Rate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Rate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Minimum Rate 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Current Rate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Maximum Rate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If American Express </a:t>
            </a:r>
          </a:p>
          <a:p>
            <a:pPr marL="2171700" lvl="4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5% 500 basis points on purchase amount</a:t>
            </a:r>
          </a:p>
          <a:p>
            <a:pPr marL="2171700" lvl="4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Current rate if  current rate is greater than 5%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Discover</a:t>
            </a:r>
          </a:p>
          <a:p>
            <a:pPr marL="2171700" lvl="4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Current Rate (not open to increase)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All Others</a:t>
            </a:r>
          </a:p>
          <a:p>
            <a:pPr marL="2171700" lvl="4" indent="-342900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10% (company ceiling )</a:t>
            </a:r>
          </a:p>
        </p:txBody>
      </p:sp>
    </p:spTree>
    <p:extLst>
      <p:ext uri="{BB962C8B-B14F-4D97-AF65-F5344CB8AC3E}">
        <p14:creationId xmlns:p14="http://schemas.microsoft.com/office/powerpoint/2010/main" val="13976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1120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Berlin Sans FB</vt:lpstr>
      <vt:lpstr>Book Antiqua</vt:lpstr>
      <vt:lpstr>Cambria Math</vt:lpstr>
      <vt:lpstr>Courier New</vt:lpstr>
      <vt:lpstr>Sales Direction 16X9</vt:lpstr>
      <vt:lpstr>CUNY – DATA 609 Final Project   Bethany Poulin Leland Randles</vt:lpstr>
      <vt:lpstr>Credit Card Processor –  Maximize Revenue via Re-Pricing</vt:lpstr>
      <vt:lpstr>Merchant Pricing Structure</vt:lpstr>
      <vt:lpstr>Company Overview</vt:lpstr>
      <vt:lpstr>Requirements</vt:lpstr>
      <vt:lpstr>Base Assumptions</vt:lpstr>
      <vt:lpstr>〖Fee〗_2019+〖AvgTransaction〗_2019× 〖Rate〗_2019</vt:lpstr>
      <vt:lpstr>Three Constraints</vt:lpstr>
      <vt:lpstr>Rate Constraints</vt:lpstr>
      <vt:lpstr>Fee Constraints</vt:lpstr>
      <vt:lpstr>Four Types of Price Constraint</vt:lpstr>
      <vt:lpstr>Price Constraints</vt:lpstr>
      <vt:lpstr>Example Price Constraint Selection</vt:lpstr>
      <vt:lpstr>Constraint Equations </vt:lpstr>
      <vt:lpstr>R Code For Each Observation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2016-10-17T23:09:15Z</dcterms:created>
  <dcterms:modified xsi:type="dcterms:W3CDTF">2020-05-28T00:06:45Z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