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7" r:id="rId3"/>
    <p:sldId id="281" r:id="rId4"/>
    <p:sldId id="270" r:id="rId5"/>
    <p:sldId id="275" r:id="rId6"/>
    <p:sldId id="258" r:id="rId7"/>
    <p:sldId id="292" r:id="rId8"/>
    <p:sldId id="293" r:id="rId9"/>
    <p:sldId id="294"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5" autoAdjust="0"/>
    <p:restoredTop sz="94660"/>
  </p:normalViewPr>
  <p:slideViewPr>
    <p:cSldViewPr snapToGrid="0">
      <p:cViewPr varScale="1">
        <p:scale>
          <a:sx n="63" d="100"/>
          <a:sy n="63" d="100"/>
        </p:scale>
        <p:origin x="624" y="64"/>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9A3335-6331-4872-A8B7-ECD55539F4D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9A3335-6331-4872-A8B7-ECD55539F4D0}"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7/14/2020</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YouTube" TargetMode="External"/><Relationship Id="rId7" Type="http://schemas.openxmlformats.org/officeDocument/2006/relationships/hyperlink" Target="https://en.wikipedia.org/wiki/Twitter" TargetMode="External"/><Relationship Id="rId2" Type="http://schemas.openxmlformats.org/officeDocument/2006/relationships/hyperlink" Target="https://en.wikipedia.org/wiki/Netflix" TargetMode="External"/><Relationship Id="rId1" Type="http://schemas.openxmlformats.org/officeDocument/2006/relationships/slideLayout" Target="../slideLayouts/slideLayout4.xml"/><Relationship Id="rId6" Type="http://schemas.openxmlformats.org/officeDocument/2006/relationships/hyperlink" Target="https://en.wikipedia.org/wiki/Facebook" TargetMode="External"/><Relationship Id="rId5" Type="http://schemas.openxmlformats.org/officeDocument/2006/relationships/hyperlink" Target="https://en.wikipedia.org/wiki/Amazon_(company)" TargetMode="External"/><Relationship Id="rId4" Type="http://schemas.openxmlformats.org/officeDocument/2006/relationships/hyperlink" Target="https://en.wikipedia.org/wiki/Spotif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2113472"/>
            <a:ext cx="5120640" cy="2590608"/>
          </a:xfrm>
        </p:spPr>
        <p:txBody>
          <a:bodyPr>
            <a:normAutofit/>
          </a:bodyPr>
          <a:lstStyle/>
          <a:p>
            <a:r>
              <a:rPr lang="en-US" dirty="0">
                <a:latin typeface="Berlin Sans FB" panose="020E0602020502020306" pitchFamily="34" charset="0"/>
              </a:rPr>
              <a:t>CUNY – DATA 612</a:t>
            </a:r>
            <a:br>
              <a:rPr lang="en-US" dirty="0">
                <a:latin typeface="Berlin Sans FB" panose="020E0602020502020306" pitchFamily="34" charset="0"/>
              </a:rPr>
            </a:br>
            <a:r>
              <a:rPr lang="en-US" sz="2300" b="0" i="0" dirty="0">
                <a:solidFill>
                  <a:srgbClr val="111111"/>
                </a:solidFill>
                <a:effectLst/>
                <a:latin typeface="Open Sans" panose="020B0606030504020204" pitchFamily="34" charset="0"/>
              </a:rPr>
              <a:t>Recommender Systems </a:t>
            </a:r>
            <a:br>
              <a:rPr lang="en-US" sz="2300" b="0" i="0" dirty="0">
                <a:solidFill>
                  <a:srgbClr val="111111"/>
                </a:solidFill>
                <a:effectLst/>
                <a:latin typeface="Open Sans" panose="020B0606030504020204" pitchFamily="34" charset="0"/>
              </a:rPr>
            </a:br>
            <a:r>
              <a:rPr lang="en-US" sz="2300" b="0" i="0" dirty="0">
                <a:solidFill>
                  <a:srgbClr val="111111"/>
                </a:solidFill>
                <a:effectLst/>
                <a:latin typeface="Open Sans" panose="020B0606030504020204" pitchFamily="34" charset="0"/>
              </a:rPr>
              <a:t>in Context Presentation</a:t>
            </a:r>
            <a:br>
              <a:rPr lang="en-US" sz="2200" b="0" i="0" dirty="0">
                <a:solidFill>
                  <a:srgbClr val="111111"/>
                </a:solidFill>
                <a:effectLst/>
                <a:latin typeface="Berlin Sans FB" panose="020E0602020502020306" pitchFamily="34" charset="0"/>
              </a:rPr>
            </a:br>
            <a:br>
              <a:rPr lang="en-US" sz="2200" b="0" i="0" dirty="0">
                <a:solidFill>
                  <a:srgbClr val="111111"/>
                </a:solidFill>
                <a:effectLst/>
                <a:latin typeface="Berlin Sans FB" panose="020E0602020502020306" pitchFamily="34" charset="0"/>
              </a:rPr>
            </a:br>
            <a:br>
              <a:rPr lang="en-US" sz="2400" dirty="0">
                <a:latin typeface="Berlin Sans FB" panose="020E0602020502020306" pitchFamily="34" charset="0"/>
              </a:rPr>
            </a:br>
            <a:r>
              <a:rPr lang="en-US" sz="2400" dirty="0">
                <a:latin typeface="Berlin Sans FB" panose="020E0602020502020306" pitchFamily="34" charset="0"/>
              </a:rPr>
              <a:t>Leland Randles</a:t>
            </a:r>
            <a:endParaRPr lang="en-US" dirty="0">
              <a:latin typeface="Berlin Sans FB" panose="020E0602020502020306" pitchFamily="34" charset="0"/>
            </a:endParaRPr>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0119A-488C-7C4F-8502-5416411B3872}"/>
              </a:ext>
            </a:extLst>
          </p:cNvPr>
          <p:cNvSpPr txBox="1"/>
          <p:nvPr/>
        </p:nvSpPr>
        <p:spPr>
          <a:xfrm>
            <a:off x="1033988" y="1242821"/>
            <a:ext cx="7187224" cy="1077218"/>
          </a:xfrm>
          <a:prstGeom prst="rect">
            <a:avLst/>
          </a:prstGeom>
          <a:noFill/>
        </p:spPr>
        <p:txBody>
          <a:bodyPr wrap="square" rtlCol="0">
            <a:spAutoFit/>
          </a:bodyPr>
          <a:lstStyle/>
          <a:p>
            <a:r>
              <a:rPr lang="en-US" sz="3200" dirty="0"/>
              <a:t>Alternative Use Cases for Recommender System Methodologies</a:t>
            </a:r>
          </a:p>
        </p:txBody>
      </p:sp>
      <p:sp>
        <p:nvSpPr>
          <p:cNvPr id="6" name="TextBox 5">
            <a:extLst>
              <a:ext uri="{FF2B5EF4-FFF2-40B4-BE49-F238E27FC236}">
                <a16:creationId xmlns:a16="http://schemas.microsoft.com/office/drawing/2014/main" id="{2E3EF991-8DB3-480E-8C5A-049A636FD17C}"/>
              </a:ext>
            </a:extLst>
          </p:cNvPr>
          <p:cNvSpPr txBox="1"/>
          <p:nvPr/>
        </p:nvSpPr>
        <p:spPr>
          <a:xfrm>
            <a:off x="1033988" y="2803398"/>
            <a:ext cx="7363392" cy="1754326"/>
          </a:xfrm>
          <a:prstGeom prst="rect">
            <a:avLst/>
          </a:prstGeom>
          <a:noFill/>
        </p:spPr>
        <p:txBody>
          <a:bodyPr wrap="square" rtlCol="0">
            <a:spAutoFit/>
          </a:bodyPr>
          <a:lstStyle/>
          <a:p>
            <a:r>
              <a:rPr lang="en-US" b="0" i="0" dirty="0">
                <a:solidFill>
                  <a:srgbClr val="7030A0"/>
                </a:solidFill>
                <a:effectLst/>
                <a:latin typeface="Arial" panose="020B0604020202020204" pitchFamily="34" charset="0"/>
              </a:rPr>
              <a:t>(Paragraph from Wikipedia):</a:t>
            </a:r>
          </a:p>
          <a:p>
            <a:r>
              <a:rPr lang="en-US" b="0" i="0" dirty="0">
                <a:solidFill>
                  <a:srgbClr val="202122"/>
                </a:solidFill>
                <a:effectLst/>
                <a:latin typeface="Arial" panose="020B0604020202020204" pitchFamily="34" charset="0"/>
              </a:rPr>
              <a:t>Recommender systems are utilized in a variety of areas and are most commonly recognized as playlist generators for video and music services like </a:t>
            </a:r>
            <a:r>
              <a:rPr lang="en-US" b="0" i="0" u="none" strike="noStrike" dirty="0">
                <a:solidFill>
                  <a:schemeClr val="accent6"/>
                </a:solidFill>
                <a:effectLst/>
                <a:latin typeface="Arial" panose="020B0604020202020204" pitchFamily="34" charset="0"/>
                <a:hlinkClick r:id="rId2" tooltip="Netflix">
                  <a:extLst>
                    <a:ext uri="{A12FA001-AC4F-418D-AE19-62706E023703}">
                      <ahyp:hlinkClr xmlns:ahyp="http://schemas.microsoft.com/office/drawing/2018/hyperlinkcolor" val="tx"/>
                    </a:ext>
                  </a:extLst>
                </a:hlinkClick>
              </a:rPr>
              <a:t>Netflix</a:t>
            </a:r>
            <a:r>
              <a:rPr lang="en-US" b="0" i="0" dirty="0">
                <a:solidFill>
                  <a:srgbClr val="202122"/>
                </a:solidFill>
                <a:effectLst/>
                <a:latin typeface="Arial" panose="020B0604020202020204" pitchFamily="34" charset="0"/>
              </a:rPr>
              <a:t>, </a:t>
            </a:r>
            <a:r>
              <a:rPr lang="en-US" b="0" i="0" u="none" strike="noStrike" dirty="0">
                <a:solidFill>
                  <a:schemeClr val="accent6"/>
                </a:solidFill>
                <a:effectLst/>
                <a:latin typeface="Arial" panose="020B0604020202020204" pitchFamily="34" charset="0"/>
                <a:hlinkClick r:id="rId3" tooltip="YouTube">
                  <a:extLst>
                    <a:ext uri="{A12FA001-AC4F-418D-AE19-62706E023703}">
                      <ahyp:hlinkClr xmlns:ahyp="http://schemas.microsoft.com/office/drawing/2018/hyperlinkcolor" val="tx"/>
                    </a:ext>
                  </a:extLst>
                </a:hlinkClick>
              </a:rPr>
              <a:t>YouTube</a:t>
            </a:r>
            <a:r>
              <a:rPr lang="en-US" b="0" i="0" dirty="0">
                <a:solidFill>
                  <a:srgbClr val="202122"/>
                </a:solidFill>
                <a:effectLst/>
                <a:latin typeface="Arial" panose="020B0604020202020204" pitchFamily="34" charset="0"/>
              </a:rPr>
              <a:t> and </a:t>
            </a:r>
            <a:r>
              <a:rPr lang="en-US" b="0" i="0" u="none" strike="noStrike" dirty="0">
                <a:solidFill>
                  <a:schemeClr val="accent6"/>
                </a:solidFill>
                <a:effectLst/>
                <a:latin typeface="Arial" panose="020B0604020202020204" pitchFamily="34" charset="0"/>
                <a:hlinkClick r:id="rId4" tooltip="Spotify">
                  <a:extLst>
                    <a:ext uri="{A12FA001-AC4F-418D-AE19-62706E023703}">
                      <ahyp:hlinkClr xmlns:ahyp="http://schemas.microsoft.com/office/drawing/2018/hyperlinkcolor" val="tx"/>
                    </a:ext>
                  </a:extLst>
                </a:hlinkClick>
              </a:rPr>
              <a:t>Spotify</a:t>
            </a:r>
            <a:r>
              <a:rPr lang="en-US" b="0" i="0" dirty="0">
                <a:solidFill>
                  <a:srgbClr val="202122"/>
                </a:solidFill>
                <a:effectLst/>
                <a:latin typeface="Arial" panose="020B0604020202020204" pitchFamily="34" charset="0"/>
              </a:rPr>
              <a:t>, product recommenders for services such as </a:t>
            </a:r>
            <a:r>
              <a:rPr lang="en-US" b="0" i="0" u="none" strike="noStrike" dirty="0">
                <a:solidFill>
                  <a:schemeClr val="accent6"/>
                </a:solidFill>
                <a:effectLst/>
                <a:latin typeface="Arial" panose="020B0604020202020204" pitchFamily="34" charset="0"/>
                <a:hlinkClick r:id="rId5" tooltip="Amazon (company)">
                  <a:extLst>
                    <a:ext uri="{A12FA001-AC4F-418D-AE19-62706E023703}">
                      <ahyp:hlinkClr xmlns:ahyp="http://schemas.microsoft.com/office/drawing/2018/hyperlinkcolor" val="tx"/>
                    </a:ext>
                  </a:extLst>
                </a:hlinkClick>
              </a:rPr>
              <a:t>Amazon</a:t>
            </a:r>
            <a:r>
              <a:rPr lang="en-US" b="0" i="0" dirty="0">
                <a:solidFill>
                  <a:srgbClr val="202122"/>
                </a:solidFill>
                <a:effectLst/>
                <a:latin typeface="Arial" panose="020B0604020202020204" pitchFamily="34" charset="0"/>
              </a:rPr>
              <a:t>, or content recommenders for social media platforms such as </a:t>
            </a:r>
            <a:r>
              <a:rPr lang="en-US" b="0" i="0" u="none" strike="noStrike" dirty="0">
                <a:solidFill>
                  <a:schemeClr val="accent6"/>
                </a:solidFill>
                <a:effectLst/>
                <a:latin typeface="Arial" panose="020B0604020202020204" pitchFamily="34" charset="0"/>
                <a:hlinkClick r:id="rId6" tooltip="Facebook">
                  <a:extLst>
                    <a:ext uri="{A12FA001-AC4F-418D-AE19-62706E023703}">
                      <ahyp:hlinkClr xmlns:ahyp="http://schemas.microsoft.com/office/drawing/2018/hyperlinkcolor" val="tx"/>
                    </a:ext>
                  </a:extLst>
                </a:hlinkClick>
              </a:rPr>
              <a:t>Facebook</a:t>
            </a:r>
            <a:r>
              <a:rPr lang="en-US" b="0" i="0" dirty="0">
                <a:solidFill>
                  <a:srgbClr val="202122"/>
                </a:solidFill>
                <a:effectLst/>
                <a:latin typeface="Arial" panose="020B0604020202020204" pitchFamily="34" charset="0"/>
              </a:rPr>
              <a:t> and </a:t>
            </a:r>
            <a:r>
              <a:rPr lang="en-US" b="0" i="0" u="none" strike="noStrike" dirty="0">
                <a:solidFill>
                  <a:schemeClr val="accent6"/>
                </a:solidFill>
                <a:effectLst/>
                <a:latin typeface="Arial" panose="020B0604020202020204" pitchFamily="34" charset="0"/>
                <a:hlinkClick r:id="rId7" tooltip="Twitter">
                  <a:extLst>
                    <a:ext uri="{A12FA001-AC4F-418D-AE19-62706E023703}">
                      <ahyp:hlinkClr xmlns:ahyp="http://schemas.microsoft.com/office/drawing/2018/hyperlinkcolor" val="tx"/>
                    </a:ext>
                  </a:extLst>
                </a:hlinkClick>
              </a:rPr>
              <a:t>Twitter</a:t>
            </a:r>
            <a:r>
              <a:rPr lang="en-US" b="0" i="0" dirty="0">
                <a:solidFill>
                  <a:schemeClr val="accent6"/>
                </a:solidFill>
                <a:effectLst/>
                <a:latin typeface="Arial" panose="020B0604020202020204" pitchFamily="34" charset="0"/>
              </a:rPr>
              <a:t>. </a:t>
            </a:r>
            <a:r>
              <a:rPr lang="en-US" b="0" i="0" dirty="0">
                <a:solidFill>
                  <a:schemeClr val="tx2"/>
                </a:solidFill>
                <a:effectLst/>
                <a:latin typeface="Arial" panose="020B0604020202020204" pitchFamily="34" charset="0"/>
              </a:rPr>
              <a:t>(Wikipedia)</a:t>
            </a:r>
            <a:endParaRPr lang="en-US" dirty="0">
              <a:solidFill>
                <a:schemeClr val="tx2"/>
              </a:solidFill>
            </a:endParaRPr>
          </a:p>
        </p:txBody>
      </p:sp>
      <p:sp>
        <p:nvSpPr>
          <p:cNvPr id="8" name="TextBox 7">
            <a:extLst>
              <a:ext uri="{FF2B5EF4-FFF2-40B4-BE49-F238E27FC236}">
                <a16:creationId xmlns:a16="http://schemas.microsoft.com/office/drawing/2014/main" id="{92EB5A90-5DAE-4EAC-A7CF-0AD43B7578F0}"/>
              </a:ext>
            </a:extLst>
          </p:cNvPr>
          <p:cNvSpPr txBox="1"/>
          <p:nvPr/>
        </p:nvSpPr>
        <p:spPr>
          <a:xfrm>
            <a:off x="1033988" y="5041084"/>
            <a:ext cx="7531172" cy="646331"/>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My Summary:  generally a web- or app- based commercial </a:t>
            </a:r>
            <a:r>
              <a:rPr lang="en-US" dirty="0">
                <a:solidFill>
                  <a:srgbClr val="202122"/>
                </a:solidFill>
                <a:latin typeface="Arial" panose="020B0604020202020204" pitchFamily="34" charset="0"/>
              </a:rPr>
              <a:t>application </a:t>
            </a:r>
            <a:r>
              <a:rPr lang="en-US" b="0" i="0" dirty="0">
                <a:solidFill>
                  <a:srgbClr val="202122"/>
                </a:solidFill>
                <a:effectLst/>
                <a:latin typeface="Arial" panose="020B0604020202020204" pitchFamily="34" charset="0"/>
              </a:rPr>
              <a:t>centered on users </a:t>
            </a:r>
            <a:r>
              <a:rPr lang="en-US" dirty="0">
                <a:solidFill>
                  <a:srgbClr val="202122"/>
                </a:solidFill>
                <a:latin typeface="Arial" panose="020B0604020202020204" pitchFamily="34" charset="0"/>
              </a:rPr>
              <a:t>being recommended</a:t>
            </a:r>
            <a:r>
              <a:rPr lang="en-US" b="0" i="0" dirty="0">
                <a:solidFill>
                  <a:srgbClr val="202122"/>
                </a:solidFill>
                <a:effectLst/>
                <a:latin typeface="Arial" panose="020B0604020202020204" pitchFamily="34" charset="0"/>
              </a:rPr>
              <a:t> products, services, content, etc.</a:t>
            </a:r>
            <a:endParaRPr lang="en-US" dirty="0">
              <a:solidFill>
                <a:schemeClr val="tx2"/>
              </a:solidFill>
            </a:endParaRPr>
          </a:p>
        </p:txBody>
      </p:sp>
    </p:spTree>
    <p:extLst>
      <p:ext uri="{BB962C8B-B14F-4D97-AF65-F5344CB8AC3E}">
        <p14:creationId xmlns:p14="http://schemas.microsoft.com/office/powerpoint/2010/main" val="18790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13" y="328142"/>
            <a:ext cx="10459374" cy="712094"/>
          </a:xfrm>
        </p:spPr>
        <p:txBody>
          <a:bodyPr>
            <a:normAutofit fontScale="90000"/>
          </a:bodyPr>
          <a:lstStyle/>
          <a:p>
            <a:r>
              <a:rPr lang="en-US" dirty="0"/>
              <a:t>Extended Use Cases for Recommender System Methodologies</a:t>
            </a:r>
          </a:p>
        </p:txBody>
      </p:sp>
      <p:sp>
        <p:nvSpPr>
          <p:cNvPr id="3" name="Content Placeholder 2"/>
          <p:cNvSpPr>
            <a:spLocks noGrp="1"/>
          </p:cNvSpPr>
          <p:nvPr>
            <p:ph idx="1"/>
          </p:nvPr>
        </p:nvSpPr>
        <p:spPr>
          <a:xfrm>
            <a:off x="866313" y="1973231"/>
            <a:ext cx="9601200" cy="3676455"/>
          </a:xfrm>
        </p:spPr>
        <p:txBody>
          <a:bodyPr>
            <a:normAutofit lnSpcReduction="10000"/>
          </a:bodyPr>
          <a:lstStyle/>
          <a:p>
            <a:pPr>
              <a:spcBef>
                <a:spcPts val="0"/>
              </a:spcBef>
            </a:pPr>
            <a:r>
              <a:rPr lang="en-US" dirty="0"/>
              <a:t>Might be a matter of semantics. In the subsequent examples, it is in the eye of the beholder whether the use case is similar to what we think of as traditional recommender systems or not</a:t>
            </a:r>
          </a:p>
          <a:p>
            <a:pPr>
              <a:spcBef>
                <a:spcPts val="0"/>
              </a:spcBef>
            </a:pPr>
            <a:endParaRPr lang="en-US" sz="1800" dirty="0"/>
          </a:p>
          <a:p>
            <a:pPr marL="0" indent="0">
              <a:spcBef>
                <a:spcPts val="0"/>
              </a:spcBef>
              <a:buNone/>
            </a:pPr>
            <a:r>
              <a:rPr lang="en-US" dirty="0"/>
              <a:t>Types of Scenarios:</a:t>
            </a:r>
          </a:p>
          <a:p>
            <a:pPr marL="457200" indent="-457200">
              <a:spcBef>
                <a:spcPts val="0"/>
              </a:spcBef>
              <a:buFont typeface="+mj-lt"/>
              <a:buAutoNum type="arabicPeriod"/>
            </a:pPr>
            <a:r>
              <a:rPr lang="en-US" dirty="0"/>
              <a:t>There are users, but they are not submitting ratings or explicit feedback</a:t>
            </a:r>
          </a:p>
          <a:p>
            <a:pPr marL="457200" indent="-457200">
              <a:spcBef>
                <a:spcPts val="0"/>
              </a:spcBef>
              <a:buFont typeface="+mj-lt"/>
              <a:buAutoNum type="arabicPeriod"/>
            </a:pPr>
            <a:r>
              <a:rPr lang="en-US" dirty="0"/>
              <a:t>Passive users or sensors providing data which is treated like ratings</a:t>
            </a:r>
          </a:p>
          <a:p>
            <a:pPr marL="457200" indent="-457200">
              <a:spcBef>
                <a:spcPts val="0"/>
              </a:spcBef>
              <a:buFont typeface="+mj-lt"/>
              <a:buAutoNum type="arabicPeriod"/>
            </a:pPr>
            <a:r>
              <a:rPr lang="en-US" dirty="0"/>
              <a:t>Recommender system logic is used but nothing about use case is aligned with traditional recommender system use case (let’s brainstorm on this possibility)</a:t>
            </a:r>
          </a:p>
          <a:p>
            <a:pPr marL="342900" indent="-342900">
              <a:spcBef>
                <a:spcPts val="0"/>
              </a:spcBef>
              <a:buFont typeface="+mj-lt"/>
              <a:buAutoNum type="arabicPeriod"/>
            </a:pPr>
            <a:endParaRPr lang="en-US" sz="1800" dirty="0"/>
          </a:p>
          <a:p>
            <a:pPr marL="0" indent="0">
              <a:spcBef>
                <a:spcPts val="0"/>
              </a:spcBef>
              <a:buNone/>
            </a:pPr>
            <a:endParaRPr lang="en-US" dirty="0"/>
          </a:p>
        </p:txBody>
      </p:sp>
    </p:spTree>
    <p:extLst>
      <p:ext uri="{BB962C8B-B14F-4D97-AF65-F5344CB8AC3E}">
        <p14:creationId xmlns:p14="http://schemas.microsoft.com/office/powerpoint/2010/main" val="358042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05" y="681117"/>
            <a:ext cx="8046720" cy="828902"/>
          </a:xfrm>
        </p:spPr>
        <p:txBody>
          <a:bodyPr/>
          <a:lstStyle/>
          <a:p>
            <a:r>
              <a:rPr lang="en-US" b="1" dirty="0">
                <a:solidFill>
                  <a:srgbClr val="7030A0"/>
                </a:solidFill>
              </a:rPr>
              <a:t>Example #1</a:t>
            </a:r>
            <a:r>
              <a:rPr lang="en-US" dirty="0"/>
              <a:t> </a:t>
            </a:r>
          </a:p>
        </p:txBody>
      </p:sp>
      <p:sp>
        <p:nvSpPr>
          <p:cNvPr id="3" name="Text Placeholder 2"/>
          <p:cNvSpPr>
            <a:spLocks noGrp="1"/>
          </p:cNvSpPr>
          <p:nvPr>
            <p:ph type="body" idx="1"/>
          </p:nvPr>
        </p:nvSpPr>
        <p:spPr>
          <a:xfrm>
            <a:off x="980605" y="2134217"/>
            <a:ext cx="8046720" cy="3584830"/>
          </a:xfrm>
        </p:spPr>
        <p:txBody>
          <a:bodyPr>
            <a:normAutofit/>
          </a:bodyPr>
          <a:lstStyle/>
          <a:p>
            <a:r>
              <a:rPr lang="en-US" sz="2800" dirty="0"/>
              <a:t>Romero, Francisco &amp; Ferreira-</a:t>
            </a:r>
            <a:r>
              <a:rPr lang="en-US" sz="2800" dirty="0" err="1"/>
              <a:t>Satler</a:t>
            </a:r>
            <a:r>
              <a:rPr lang="en-US" sz="2800" dirty="0"/>
              <a:t>, M. &amp; Olivas, José &amp; Serrano-Guerrero, Jesus. (2012). </a:t>
            </a:r>
            <a:r>
              <a:rPr lang="en-US" sz="2800" b="1" dirty="0"/>
              <a:t>An ontology-based recommender system for health information management. </a:t>
            </a:r>
            <a:r>
              <a:rPr lang="en-US" sz="2800" dirty="0"/>
              <a:t>Proceedings of the 2012 International Conference on Artificial Intelligence, ICAI 2012. 2. 697-702.</a:t>
            </a:r>
          </a:p>
        </p:txBody>
      </p:sp>
    </p:spTree>
    <p:extLst>
      <p:ext uri="{BB962C8B-B14F-4D97-AF65-F5344CB8AC3E}">
        <p14:creationId xmlns:p14="http://schemas.microsoft.com/office/powerpoint/2010/main" val="31801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223520"/>
            <a:ext cx="11179629" cy="924560"/>
          </a:xfrm>
        </p:spPr>
        <p:txBody>
          <a:bodyPr>
            <a:normAutofit fontScale="90000"/>
          </a:bodyPr>
          <a:lstStyle/>
          <a:p>
            <a:r>
              <a:rPr lang="en-US" sz="3200" b="1" dirty="0"/>
              <a:t>An ontology-based recommender system </a:t>
            </a:r>
            <a:br>
              <a:rPr lang="en-US" sz="3200" b="1" dirty="0"/>
            </a:br>
            <a:r>
              <a:rPr lang="en-US" sz="3200" b="1" dirty="0"/>
              <a:t>for health information management</a:t>
            </a:r>
            <a:endParaRPr lang="en-US" dirty="0"/>
          </a:p>
        </p:txBody>
      </p:sp>
      <p:sp>
        <p:nvSpPr>
          <p:cNvPr id="3" name="Content Placeholder 2"/>
          <p:cNvSpPr>
            <a:spLocks noGrp="1"/>
          </p:cNvSpPr>
          <p:nvPr>
            <p:ph idx="1"/>
          </p:nvPr>
        </p:nvSpPr>
        <p:spPr>
          <a:xfrm>
            <a:off x="555171" y="1640840"/>
            <a:ext cx="11081658" cy="5064760"/>
          </a:xfrm>
        </p:spPr>
        <p:txBody>
          <a:bodyPr>
            <a:normAutofit/>
          </a:bodyPr>
          <a:lstStyle/>
          <a:p>
            <a:pPr>
              <a:spcBef>
                <a:spcPts val="0"/>
              </a:spcBef>
            </a:pPr>
            <a:r>
              <a:rPr lang="en-US" dirty="0"/>
              <a:t>Research revolved around the need to recommend the best Electronic Medical Records (EMR) to users. Experiment:</a:t>
            </a:r>
          </a:p>
          <a:p>
            <a:pPr>
              <a:spcBef>
                <a:spcPts val="0"/>
              </a:spcBef>
            </a:pPr>
            <a:endParaRPr lang="en-US" sz="1400" dirty="0"/>
          </a:p>
          <a:p>
            <a:pPr>
              <a:spcBef>
                <a:spcPts val="0"/>
              </a:spcBef>
            </a:pPr>
            <a:r>
              <a:rPr lang="en-US" dirty="0"/>
              <a:t>10 users from health care org, each selected one of the following areas: traumatology (TRA), </a:t>
            </a:r>
            <a:r>
              <a:rPr lang="en-US" dirty="0" err="1"/>
              <a:t>oftalmology</a:t>
            </a:r>
            <a:r>
              <a:rPr lang="en-US" dirty="0"/>
              <a:t> (OFT), otolaryngology (OTO), surgery (SUR), or urology (URO)</a:t>
            </a:r>
          </a:p>
          <a:p>
            <a:pPr>
              <a:spcBef>
                <a:spcPts val="0"/>
              </a:spcBef>
            </a:pPr>
            <a:r>
              <a:rPr lang="en-US" dirty="0"/>
              <a:t>Using Medical Subject Headings (</a:t>
            </a:r>
            <a:r>
              <a:rPr lang="en-US" dirty="0" err="1"/>
              <a:t>MeSH</a:t>
            </a:r>
            <a:r>
              <a:rPr lang="en-US" dirty="0"/>
              <a:t>), a “domain context definition” is created via NLP and fuzzy logic for each area</a:t>
            </a:r>
          </a:p>
          <a:p>
            <a:pPr>
              <a:spcBef>
                <a:spcPts val="0"/>
              </a:spcBef>
            </a:pPr>
            <a:r>
              <a:rPr lang="en-US" dirty="0"/>
              <a:t>A “user preference definition” is created automatically for each user, based on EMRs they’ve selected and files on their system using NLP and fuzzy logic</a:t>
            </a:r>
          </a:p>
          <a:p>
            <a:pPr>
              <a:spcBef>
                <a:spcPts val="0"/>
              </a:spcBef>
            </a:pPr>
            <a:r>
              <a:rPr lang="en-US" dirty="0"/>
              <a:t>The EMRs in the repository are scored and evaluated according to their a) intrinsic quality (accuracy, consistency, completeness and timeliness), b) contextual compatibility (similarity to “domain context definition”), and c) personal compatibility (similarity to “user preference definition”)</a:t>
            </a:r>
          </a:p>
          <a:p>
            <a:pPr>
              <a:spcBef>
                <a:spcPts val="0"/>
              </a:spcBef>
            </a:pPr>
            <a:r>
              <a:rPr lang="en-US" dirty="0"/>
              <a:t>Precision, Recall and F-Measure 0.93, 0.87 , 0.90 vs. 0.70, 0.61, 0.65 </a:t>
            </a:r>
          </a:p>
          <a:p>
            <a:pPr>
              <a:spcBef>
                <a:spcPts val="0"/>
              </a:spcBef>
            </a:pPr>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05" y="681117"/>
            <a:ext cx="8046720" cy="828902"/>
          </a:xfrm>
        </p:spPr>
        <p:txBody>
          <a:bodyPr/>
          <a:lstStyle/>
          <a:p>
            <a:r>
              <a:rPr lang="en-US" b="1" dirty="0">
                <a:solidFill>
                  <a:srgbClr val="7030A0"/>
                </a:solidFill>
              </a:rPr>
              <a:t>Example #2</a:t>
            </a:r>
            <a:r>
              <a:rPr lang="en-US" dirty="0"/>
              <a:t> </a:t>
            </a:r>
          </a:p>
        </p:txBody>
      </p:sp>
      <p:sp>
        <p:nvSpPr>
          <p:cNvPr id="3" name="Text Placeholder 2"/>
          <p:cNvSpPr>
            <a:spLocks noGrp="1"/>
          </p:cNvSpPr>
          <p:nvPr>
            <p:ph type="body" idx="1"/>
          </p:nvPr>
        </p:nvSpPr>
        <p:spPr>
          <a:xfrm>
            <a:off x="980605" y="2134217"/>
            <a:ext cx="8046720" cy="3584830"/>
          </a:xfrm>
        </p:spPr>
        <p:txBody>
          <a:bodyPr>
            <a:normAutofit/>
          </a:bodyPr>
          <a:lstStyle/>
          <a:p>
            <a:r>
              <a:rPr lang="en-US" sz="2800" b="0" i="0" dirty="0">
                <a:solidFill>
                  <a:srgbClr val="222222"/>
                </a:solidFill>
                <a:effectLst/>
              </a:rPr>
              <a:t>Chen, H.; </a:t>
            </a:r>
            <a:r>
              <a:rPr lang="en-US" sz="2800" b="0" i="0" dirty="0" err="1">
                <a:solidFill>
                  <a:srgbClr val="222222"/>
                </a:solidFill>
                <a:effectLst/>
              </a:rPr>
              <a:t>Xie</a:t>
            </a:r>
            <a:r>
              <a:rPr lang="en-US" sz="2800" b="0" i="0" dirty="0">
                <a:solidFill>
                  <a:srgbClr val="222222"/>
                </a:solidFill>
                <a:effectLst/>
              </a:rPr>
              <a:t>, X.; Shu, W.; </a:t>
            </a:r>
            <a:r>
              <a:rPr lang="en-US" sz="2800" b="0" i="0" dirty="0" err="1">
                <a:solidFill>
                  <a:srgbClr val="222222"/>
                </a:solidFill>
                <a:effectLst/>
              </a:rPr>
              <a:t>Xiong</a:t>
            </a:r>
            <a:r>
              <a:rPr lang="en-US" sz="2800" b="0" i="0" dirty="0">
                <a:solidFill>
                  <a:srgbClr val="222222"/>
                </a:solidFill>
                <a:effectLst/>
              </a:rPr>
              <a:t>, N. </a:t>
            </a:r>
            <a:r>
              <a:rPr lang="en-US" sz="2800" b="1" i="0" dirty="0">
                <a:solidFill>
                  <a:srgbClr val="222222"/>
                </a:solidFill>
                <a:effectLst/>
              </a:rPr>
              <a:t>An Efficient Recommendation Filter Model on Smart Home Big Data Analytics for Enhanced Living Environments.</a:t>
            </a:r>
            <a:r>
              <a:rPr lang="en-US" sz="2800" b="0" i="0" dirty="0">
                <a:solidFill>
                  <a:srgbClr val="222222"/>
                </a:solidFill>
                <a:effectLst/>
              </a:rPr>
              <a:t> </a:t>
            </a:r>
            <a:r>
              <a:rPr lang="en-US" sz="2800" b="0" i="1" dirty="0">
                <a:solidFill>
                  <a:srgbClr val="222222"/>
                </a:solidFill>
                <a:effectLst/>
              </a:rPr>
              <a:t>Sensors</a:t>
            </a:r>
            <a:r>
              <a:rPr lang="en-US" sz="2800" b="0" i="0" dirty="0">
                <a:solidFill>
                  <a:srgbClr val="222222"/>
                </a:solidFill>
                <a:effectLst/>
              </a:rPr>
              <a:t> </a:t>
            </a:r>
            <a:r>
              <a:rPr lang="en-US" sz="2800" b="1" i="0" dirty="0">
                <a:solidFill>
                  <a:srgbClr val="222222"/>
                </a:solidFill>
                <a:effectLst/>
              </a:rPr>
              <a:t>2016</a:t>
            </a:r>
            <a:r>
              <a:rPr lang="en-US" sz="2800" b="0" i="0" dirty="0">
                <a:solidFill>
                  <a:srgbClr val="222222"/>
                </a:solidFill>
                <a:effectLst/>
              </a:rPr>
              <a:t>, </a:t>
            </a:r>
            <a:r>
              <a:rPr lang="en-US" sz="2800" b="0" i="1" dirty="0">
                <a:solidFill>
                  <a:srgbClr val="222222"/>
                </a:solidFill>
                <a:effectLst/>
              </a:rPr>
              <a:t>16</a:t>
            </a:r>
            <a:r>
              <a:rPr lang="en-US" sz="2800" b="0" i="0" dirty="0">
                <a:solidFill>
                  <a:srgbClr val="222222"/>
                </a:solidFill>
                <a:effectLst/>
              </a:rPr>
              <a:t>, 1706.</a:t>
            </a:r>
            <a:endParaRPr lang="en-US" sz="2800" dirty="0"/>
          </a:p>
        </p:txBody>
      </p:sp>
    </p:spTree>
    <p:extLst>
      <p:ext uri="{BB962C8B-B14F-4D97-AF65-F5344CB8AC3E}">
        <p14:creationId xmlns:p14="http://schemas.microsoft.com/office/powerpoint/2010/main" val="87448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365760"/>
            <a:ext cx="11179629" cy="924560"/>
          </a:xfrm>
        </p:spPr>
        <p:txBody>
          <a:bodyPr>
            <a:normAutofit fontScale="90000"/>
          </a:bodyPr>
          <a:lstStyle/>
          <a:p>
            <a:r>
              <a:rPr lang="en-US" sz="3200" b="1" i="0" dirty="0">
                <a:effectLst/>
              </a:rPr>
              <a:t>An Efficient Recommendation Filter Model on Smart Home Big Data Analytics for Enhanced Living Environments</a:t>
            </a:r>
            <a:endParaRPr lang="en-US" dirty="0"/>
          </a:p>
        </p:txBody>
      </p:sp>
      <p:sp>
        <p:nvSpPr>
          <p:cNvPr id="3" name="Content Placeholder 2"/>
          <p:cNvSpPr>
            <a:spLocks noGrp="1"/>
          </p:cNvSpPr>
          <p:nvPr>
            <p:ph idx="1"/>
          </p:nvPr>
        </p:nvSpPr>
        <p:spPr>
          <a:xfrm>
            <a:off x="436880" y="1747520"/>
            <a:ext cx="11081658" cy="4937760"/>
          </a:xfrm>
        </p:spPr>
        <p:txBody>
          <a:bodyPr>
            <a:normAutofit/>
          </a:bodyPr>
          <a:lstStyle/>
          <a:p>
            <a:pPr>
              <a:spcBef>
                <a:spcPts val="0"/>
              </a:spcBef>
            </a:pPr>
            <a:r>
              <a:rPr lang="en-US" dirty="0"/>
              <a:t>Many smart homes require a inhabitant to spend huge amounts of time configuring complicated devices and software suites</a:t>
            </a:r>
          </a:p>
          <a:p>
            <a:pPr>
              <a:spcBef>
                <a:spcPts val="0"/>
              </a:spcBef>
            </a:pPr>
            <a:r>
              <a:rPr lang="en-US" dirty="0"/>
              <a:t>Context information from wireless sensors and wearables (location, time, bio-physical conditions, noise, light, temperature, co-location of other inhabitants, social interaction, etc.)</a:t>
            </a:r>
          </a:p>
          <a:p>
            <a:pPr>
              <a:spcBef>
                <a:spcPts val="0"/>
              </a:spcBef>
            </a:pPr>
            <a:r>
              <a:rPr lang="en-US" dirty="0"/>
              <a:t>Contextual item-based collaborative filtering algorithm:</a:t>
            </a:r>
          </a:p>
          <a:p>
            <a:pPr marL="777240" lvl="1" indent="-457200">
              <a:spcBef>
                <a:spcPts val="0"/>
              </a:spcBef>
              <a:buFont typeface="+mj-lt"/>
              <a:buAutoNum type="arabicPeriod"/>
            </a:pPr>
            <a:r>
              <a:rPr lang="en-US" dirty="0"/>
              <a:t>Disposal of the historical data about the users and items and building of the user-item matrix</a:t>
            </a:r>
          </a:p>
          <a:p>
            <a:pPr marL="777240" lvl="1" indent="-457200">
              <a:spcBef>
                <a:spcPts val="0"/>
              </a:spcBef>
              <a:buFont typeface="+mj-lt"/>
              <a:buAutoNum type="arabicPeriod"/>
            </a:pPr>
            <a:r>
              <a:rPr lang="en-US" dirty="0"/>
              <a:t>Calculation of the similarity index between each pair of items, and building of an item-item similarity matrix</a:t>
            </a:r>
          </a:p>
          <a:p>
            <a:pPr marL="777240" lvl="1" indent="-457200">
              <a:spcBef>
                <a:spcPts val="0"/>
              </a:spcBef>
              <a:buFont typeface="+mj-lt"/>
              <a:buAutoNum type="arabicPeriod"/>
            </a:pPr>
            <a:r>
              <a:rPr lang="en-US" dirty="0"/>
              <a:t>Calculation of the current user’s location-aware taste for each item by the item-item similarity matrix and the user’s historical record, and choosing the most interesting items to generate the recommendations</a:t>
            </a:r>
          </a:p>
          <a:p>
            <a:pPr>
              <a:spcBef>
                <a:spcPts val="0"/>
              </a:spcBef>
            </a:pPr>
            <a:r>
              <a:rPr lang="en-US" dirty="0"/>
              <a:t>Content-based component – TF-IDF using item content attributes and user preferences mixed with content info</a:t>
            </a:r>
          </a:p>
          <a:p>
            <a:pPr marL="502920" indent="-457200">
              <a:spcBef>
                <a:spcPts val="0"/>
              </a:spcBef>
            </a:pPr>
            <a:endParaRPr lang="en-US" dirty="0"/>
          </a:p>
        </p:txBody>
      </p:sp>
    </p:spTree>
    <p:extLst>
      <p:ext uri="{BB962C8B-B14F-4D97-AF65-F5344CB8AC3E}">
        <p14:creationId xmlns:p14="http://schemas.microsoft.com/office/powerpoint/2010/main" val="32948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365760"/>
            <a:ext cx="11179629" cy="924560"/>
          </a:xfrm>
        </p:spPr>
        <p:txBody>
          <a:bodyPr>
            <a:normAutofit fontScale="90000"/>
          </a:bodyPr>
          <a:lstStyle/>
          <a:p>
            <a:r>
              <a:rPr lang="en-US" sz="3200" b="1" i="0" dirty="0">
                <a:effectLst/>
              </a:rPr>
              <a:t>An Efficient Recommendation Filter Model on Smart Home Big Data Analytics for Enhanced Living Environments (cont.)</a:t>
            </a:r>
            <a:endParaRPr lang="en-US" dirty="0"/>
          </a:p>
        </p:txBody>
      </p:sp>
      <p:sp>
        <p:nvSpPr>
          <p:cNvPr id="3" name="Content Placeholder 2"/>
          <p:cNvSpPr>
            <a:spLocks noGrp="1"/>
          </p:cNvSpPr>
          <p:nvPr>
            <p:ph idx="1"/>
          </p:nvPr>
        </p:nvSpPr>
        <p:spPr>
          <a:xfrm>
            <a:off x="555171" y="1645920"/>
            <a:ext cx="11081658" cy="4937760"/>
          </a:xfrm>
        </p:spPr>
        <p:txBody>
          <a:bodyPr>
            <a:normAutofit/>
          </a:bodyPr>
          <a:lstStyle/>
          <a:p>
            <a:pPr marL="0" indent="0">
              <a:spcBef>
                <a:spcPts val="0"/>
              </a:spcBef>
              <a:buNone/>
            </a:pPr>
            <a:r>
              <a:rPr lang="en-US" dirty="0">
                <a:solidFill>
                  <a:schemeClr val="tx2"/>
                </a:solidFill>
              </a:rPr>
              <a:t>Weighted Hybrid Recommendation Algorithm Based on Kalman Filter</a:t>
            </a:r>
          </a:p>
          <a:p>
            <a:pPr marL="0" indent="0">
              <a:spcBef>
                <a:spcPts val="0"/>
              </a:spcBef>
              <a:buNone/>
            </a:pPr>
            <a:endParaRPr lang="en-US" sz="2200" dirty="0">
              <a:solidFill>
                <a:schemeClr val="tx2"/>
              </a:solidFill>
            </a:endParaRPr>
          </a:p>
          <a:p>
            <a:pPr algn="l">
              <a:spcBef>
                <a:spcPts val="0"/>
              </a:spcBef>
              <a:buFont typeface="+mj-lt"/>
              <a:buAutoNum type="arabicPeriod"/>
            </a:pPr>
            <a:r>
              <a:rPr lang="en-US" sz="2200" b="0" i="0" dirty="0">
                <a:solidFill>
                  <a:srgbClr val="000000"/>
                </a:solidFill>
                <a:effectLst/>
              </a:rPr>
              <a:t>Disposal and input of the user data </a:t>
            </a:r>
            <a:r>
              <a:rPr lang="en-US" sz="2200" dirty="0">
                <a:solidFill>
                  <a:srgbClr val="000000"/>
                </a:solidFill>
              </a:rPr>
              <a:t>and</a:t>
            </a:r>
            <a:r>
              <a:rPr lang="en-US" sz="2200" b="0" i="0" dirty="0">
                <a:solidFill>
                  <a:srgbClr val="000000"/>
                </a:solidFill>
                <a:effectLst/>
              </a:rPr>
              <a:t> item data.</a:t>
            </a:r>
          </a:p>
          <a:p>
            <a:pPr>
              <a:spcBef>
                <a:spcPts val="0"/>
              </a:spcBef>
              <a:buFont typeface="+mj-lt"/>
              <a:buAutoNum type="arabicPeriod"/>
            </a:pPr>
            <a:r>
              <a:rPr lang="en-US" sz="2200" dirty="0">
                <a:solidFill>
                  <a:srgbClr val="000000"/>
                </a:solidFill>
              </a:rPr>
              <a:t>Run the contextual item-based collaborative filtering algorithm and content-based component algorithm to generate the initial recommendations.</a:t>
            </a:r>
          </a:p>
          <a:p>
            <a:pPr>
              <a:spcBef>
                <a:spcPts val="0"/>
              </a:spcBef>
              <a:buFont typeface="+mj-lt"/>
              <a:buAutoNum type="arabicPeriod"/>
            </a:pPr>
            <a:r>
              <a:rPr lang="en-US" sz="2200" dirty="0">
                <a:solidFill>
                  <a:srgbClr val="000000"/>
                </a:solidFill>
              </a:rPr>
              <a:t>Start the adaptive Kalman filtering process, and predict the weight ratio.</a:t>
            </a:r>
          </a:p>
          <a:p>
            <a:pPr>
              <a:spcBef>
                <a:spcPts val="0"/>
              </a:spcBef>
              <a:buFont typeface="+mj-lt"/>
              <a:buAutoNum type="arabicPeriod"/>
            </a:pPr>
            <a:r>
              <a:rPr lang="en-US" sz="2200" dirty="0">
                <a:solidFill>
                  <a:srgbClr val="000000"/>
                </a:solidFill>
              </a:rPr>
              <a:t>According to the stochastic linear relation f, calculate the final weights of two components, and generate the final recommendation list.</a:t>
            </a:r>
          </a:p>
          <a:p>
            <a:pPr>
              <a:spcBef>
                <a:spcPts val="0"/>
              </a:spcBef>
              <a:buFont typeface="+mj-lt"/>
              <a:buAutoNum type="arabicPeriod"/>
            </a:pPr>
            <a:r>
              <a:rPr lang="en-US" sz="2200" dirty="0">
                <a:solidFill>
                  <a:srgbClr val="000000"/>
                </a:solidFill>
              </a:rPr>
              <a:t>Verify the recommendations, and add the number of recommended items that users really liked. Then calculate the ratio of the above two numbers, and make the ratio the next measurement variable </a:t>
            </a:r>
            <a:r>
              <a:rPr lang="en-US" b="0" i="1" dirty="0">
                <a:solidFill>
                  <a:srgbClr val="000000"/>
                </a:solidFill>
                <a:effectLst/>
              </a:rPr>
              <a:t>z</a:t>
            </a:r>
            <a:r>
              <a:rPr lang="en-US" b="0" i="1" baseline="-25000" dirty="0">
                <a:solidFill>
                  <a:srgbClr val="000000"/>
                </a:solidFill>
                <a:effectLst/>
              </a:rPr>
              <a:t>k</a:t>
            </a:r>
            <a:r>
              <a:rPr lang="en-US" b="0" i="0" baseline="-25000" dirty="0">
                <a:solidFill>
                  <a:srgbClr val="000000"/>
                </a:solidFill>
                <a:effectLst/>
              </a:rPr>
              <a:t>+1</a:t>
            </a:r>
            <a:r>
              <a:rPr lang="en-US" b="0" i="0" dirty="0">
                <a:solidFill>
                  <a:srgbClr val="000000"/>
                </a:solidFill>
                <a:effectLst/>
              </a:rPr>
              <a:t>.</a:t>
            </a:r>
          </a:p>
          <a:p>
            <a:pPr marL="0" indent="0">
              <a:spcBef>
                <a:spcPts val="0"/>
              </a:spcBef>
              <a:buNone/>
            </a:pPr>
            <a:endParaRPr lang="en-US" dirty="0"/>
          </a:p>
          <a:p>
            <a:pPr marL="0" indent="0">
              <a:spcBef>
                <a:spcPts val="0"/>
              </a:spcBef>
              <a:buNone/>
            </a:pPr>
            <a:r>
              <a:rPr lang="en-US" dirty="0"/>
              <a:t>Better precision and recall with this hybrid model than previously used methods. Users only provide feedback via likes and purchases.</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1242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5" y="568959"/>
            <a:ext cx="11179629" cy="536718"/>
          </a:xfrm>
        </p:spPr>
        <p:txBody>
          <a:bodyPr>
            <a:normAutofit/>
          </a:bodyPr>
          <a:lstStyle/>
          <a:p>
            <a:r>
              <a:rPr lang="en-US" dirty="0"/>
              <a:t>Why I Was Interested</a:t>
            </a:r>
          </a:p>
        </p:txBody>
      </p:sp>
      <p:sp>
        <p:nvSpPr>
          <p:cNvPr id="4" name="Content Placeholder 2">
            <a:extLst>
              <a:ext uri="{FF2B5EF4-FFF2-40B4-BE49-F238E27FC236}">
                <a16:creationId xmlns:a16="http://schemas.microsoft.com/office/drawing/2014/main" id="{91EC1AE0-80D1-49B2-AFFE-3FFF489056BD}"/>
              </a:ext>
            </a:extLst>
          </p:cNvPr>
          <p:cNvSpPr>
            <a:spLocks noGrp="1"/>
          </p:cNvSpPr>
          <p:nvPr>
            <p:ph idx="1"/>
          </p:nvPr>
        </p:nvSpPr>
        <p:spPr>
          <a:xfrm>
            <a:off x="506185" y="1778000"/>
            <a:ext cx="11081658" cy="4663440"/>
          </a:xfrm>
        </p:spPr>
        <p:txBody>
          <a:bodyPr>
            <a:normAutofit/>
          </a:bodyPr>
          <a:lstStyle/>
          <a:p>
            <a:pPr marL="0" indent="0">
              <a:spcBef>
                <a:spcPts val="0"/>
              </a:spcBef>
              <a:buNone/>
            </a:pPr>
            <a:r>
              <a:rPr lang="en-US" sz="2600" dirty="0"/>
              <a:t>I work for an S&amp;P 500 FinTech company.</a:t>
            </a:r>
          </a:p>
          <a:p>
            <a:pPr>
              <a:spcBef>
                <a:spcPts val="0"/>
              </a:spcBef>
            </a:pPr>
            <a:r>
              <a:rPr lang="en-US" dirty="0"/>
              <a:t>Primary focus is card payment processing (debit cards and credit cards) for merchants</a:t>
            </a:r>
          </a:p>
          <a:p>
            <a:pPr>
              <a:spcBef>
                <a:spcPts val="0"/>
              </a:spcBef>
            </a:pPr>
            <a:r>
              <a:rPr lang="en-US" dirty="0"/>
              <a:t>Common use case is portfolio repricing – how to choose which merchants to raise prices on in a portfolio to attain predetermined operating income targets</a:t>
            </a:r>
          </a:p>
          <a:p>
            <a:pPr>
              <a:spcBef>
                <a:spcPts val="0"/>
              </a:spcBef>
            </a:pPr>
            <a:r>
              <a:rPr lang="en-US" dirty="0"/>
              <a:t>DATA 609 - Mathematical Modeling Techniques for Data Analytics, - in our final project, my partner and I used Linear Programming to try to find an optimal portfolio repricing strategy</a:t>
            </a:r>
          </a:p>
          <a:p>
            <a:pPr>
              <a:spcBef>
                <a:spcPts val="0"/>
              </a:spcBef>
            </a:pPr>
            <a:endParaRPr lang="en-US" dirty="0"/>
          </a:p>
          <a:p>
            <a:pPr marL="0" indent="0">
              <a:spcBef>
                <a:spcPts val="0"/>
              </a:spcBef>
              <a:buNone/>
            </a:pPr>
            <a:r>
              <a:rPr lang="en-US" dirty="0"/>
              <a:t>Could we instead take features of merchants (industry, transaction history, transaction volume) and use recommender system methodology to “recommend” then for repricing?</a:t>
            </a:r>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15176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892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Berlin Sans FB</vt:lpstr>
      <vt:lpstr>Book Antiqua</vt:lpstr>
      <vt:lpstr>Open Sans</vt:lpstr>
      <vt:lpstr>Sales Direction 16X9</vt:lpstr>
      <vt:lpstr>CUNY – DATA 612 Recommender Systems  in Context Presentation   Leland Randles</vt:lpstr>
      <vt:lpstr>PowerPoint Presentation</vt:lpstr>
      <vt:lpstr>Extended Use Cases for Recommender System Methodologies</vt:lpstr>
      <vt:lpstr>Example #1 </vt:lpstr>
      <vt:lpstr>An ontology-based recommender system  for health information management</vt:lpstr>
      <vt:lpstr>Example #2 </vt:lpstr>
      <vt:lpstr>An Efficient Recommendation Filter Model on Smart Home Big Data Analytics for Enhanced Living Environments</vt:lpstr>
      <vt:lpstr>An Efficient Recommendation Filter Model on Smart Home Big Data Analytics for Enhanced Living Environments (cont.)</vt:lpstr>
      <vt:lpstr>Why I Was Interested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2016-10-17T23:09:15Z</dcterms:created>
  <dcterms:modified xsi:type="dcterms:W3CDTF">2020-07-15T00:12:49Z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