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2" d="100"/>
          <a:sy n="112" d="100"/>
        </p:scale>
        <p:origin x="6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19834-9C84-447F-BD32-9BB786A562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77D6A8-C0F5-4F7D-8902-3B08644A7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A5F11C-560A-47D1-A45A-3EC6CF2ADA15}"/>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D5510F4-B004-44A9-A04E-A113F29196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24BA36-FFD2-479E-AA28-3C437809475F}"/>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2049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B7CC-6B4D-4532-AFAD-4D27AF0CB3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E25A61-9CA3-4DFC-BE34-C7344D8AB49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074882-6BAA-4D1F-BE9D-4059D7DFA3B6}"/>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08F9E6D3-C1E1-46FC-B8D1-6839455BC6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345C76-690C-4704-968E-4CFECEBA74FC}"/>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269396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FC0F62-C308-4B61-86F0-70D3026EE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ACEF1C9-54B8-4314-B7FE-6785A499A20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CBFA65-A96E-4043-AD93-7153C9C298AC}"/>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54629C47-7314-4A4E-B87A-8CA6A0E8E7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F43FF0-F872-421F-BF63-86ADC4612815}"/>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46179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9B01C-0855-4573-B187-AD89D174A0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0A5FA1-3EEA-4B2C-8E9A-63454B6A1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A6E12B-D196-4A23-8124-0FD76B0B3C94}"/>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17CA1B3-BD78-4712-9D09-73AF9D366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E889CB-A21D-4EE5-B43C-4094DB7A921A}"/>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27968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F6BBB-D560-4723-9DFC-191F209BE4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D3D2E5-5DF1-4758-82B2-61E2F847C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3A2DA98-8409-4010-9A36-683D90FD3955}"/>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16AF516-3DBB-47EA-B4A3-BD83F2E805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BFC64A-55E5-485C-9A59-49CF0AEAEE34}"/>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2219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2E822-602E-4D23-A5FC-FA4B3096BC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6F596-D4DA-4855-BC5E-49953536B4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C635FD-5C6B-4057-A389-AB0880B114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E036306-6FA8-45A2-97A3-83335C40507B}"/>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CAE780DC-B4FB-48FD-9860-0EA38F47C0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013341-E6A0-4C36-B818-9F356EFAA6AF}"/>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169778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4823E-6C76-45FD-89E5-E32969FCA4E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10CBC-32CB-4676-8C04-1B9BAC693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8828804-85AF-41E6-8390-0773C213A2A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C285B62-F62E-4E19-A862-1708F6A1D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3F3354B-6424-41FF-880F-6BC73C874F2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54A799-270B-497E-BD09-FB89EF8600BF}"/>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8" name="页脚占位符 7">
            <a:extLst>
              <a:ext uri="{FF2B5EF4-FFF2-40B4-BE49-F238E27FC236}">
                <a16:creationId xmlns:a16="http://schemas.microsoft.com/office/drawing/2014/main" id="{CEE29DBE-9E2A-477E-8497-6B68C425BC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25F2E8-4853-4364-9871-4C93D116D114}"/>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69077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608CF-6D1C-4114-9DB2-DC601505E8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1A90DB-364D-4073-B93A-DB0C3D66AE77}"/>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4" name="页脚占位符 3">
            <a:extLst>
              <a:ext uri="{FF2B5EF4-FFF2-40B4-BE49-F238E27FC236}">
                <a16:creationId xmlns:a16="http://schemas.microsoft.com/office/drawing/2014/main" id="{E825FBCF-B71C-4B8C-A90E-6B037E4A22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1AFB9F-89CC-4972-86F8-43D5CF31F961}"/>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6008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49E7C8-8DAC-4BB6-BB29-A6EDFD523F45}"/>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3" name="页脚占位符 2">
            <a:extLst>
              <a:ext uri="{FF2B5EF4-FFF2-40B4-BE49-F238E27FC236}">
                <a16:creationId xmlns:a16="http://schemas.microsoft.com/office/drawing/2014/main" id="{3E9CD25E-4C4F-4D7A-BA8C-F7A776A549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C9C340-E83E-4B53-9A12-EF3C4A395C3D}"/>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94759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9230D-A526-4155-8612-8E2355CB7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E84773-FB7F-416C-9C1A-A6F15C96B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B3391D-7AF7-4B1C-AAEE-77B793DE5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0D4B5A3-52D7-4253-B352-656EE151E76E}"/>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D6F64366-D1FC-48E9-8672-8A72C35D44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E0B46-AAE9-488F-9EEC-2D6114996794}"/>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52180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D0F86-AEC6-419C-B0F3-D0C25208E1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E8D8D5-6C99-4BDB-8662-305F3BCBA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833A16-FD77-44F4-88AD-1286EDDCF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211C0C2-B292-40A8-A3BC-D9B3B0E333CB}"/>
              </a:ext>
            </a:extLst>
          </p:cNvPr>
          <p:cNvSpPr>
            <a:spLocks noGrp="1"/>
          </p:cNvSpPr>
          <p:nvPr>
            <p:ph type="dt" sz="half" idx="10"/>
          </p:nvPr>
        </p:nvSpPr>
        <p:spPr/>
        <p:txBody>
          <a:bodyPr/>
          <a:lstStyle/>
          <a:p>
            <a:fld id="{996B3333-0ADD-4D66-A47B-2B3636A1E93F}"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26E34CE4-09AD-4C14-9F53-7E3DB1087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A6F931-B1F6-449A-9541-D2653FD62EF8}"/>
              </a:ext>
            </a:extLst>
          </p:cNvPr>
          <p:cNvSpPr>
            <a:spLocks noGrp="1"/>
          </p:cNvSpPr>
          <p:nvPr>
            <p:ph type="sldNum" sz="quarter" idx="12"/>
          </p:nvPr>
        </p:nvSpPr>
        <p:spPr/>
        <p:txBody>
          <a:body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62206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DCAEF6-83F5-449E-A865-AFD9B5B2E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4EA26B-8FDA-4007-AB6E-E4711711A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E687C7B-5526-4886-A7D8-57921CF96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B3333-0ADD-4D66-A47B-2B3636A1E93F}"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49FD8FAC-CBD5-4046-9B09-F5172564B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BD444F-E951-4931-85B0-28C99DA67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0018A-9889-46A4-887F-A2ED2D3212EE}" type="slidenum">
              <a:rPr lang="zh-CN" altLang="en-US" smtClean="0"/>
              <a:t>‹#›</a:t>
            </a:fld>
            <a:endParaRPr lang="zh-CN" altLang="en-US"/>
          </a:p>
        </p:txBody>
      </p:sp>
    </p:spTree>
    <p:extLst>
      <p:ext uri="{BB962C8B-B14F-4D97-AF65-F5344CB8AC3E}">
        <p14:creationId xmlns:p14="http://schemas.microsoft.com/office/powerpoint/2010/main" val="373371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ata.cnki.net/Home/Index" TargetMode="External"/><Relationship Id="rId2" Type="http://schemas.openxmlformats.org/officeDocument/2006/relationships/hyperlink" Target="http://www.stats.gov.cn/tjsj/" TargetMode="External"/><Relationship Id="rId1" Type="http://schemas.openxmlformats.org/officeDocument/2006/relationships/slideLayout" Target="../slideLayouts/slideLayout1.xml"/><Relationship Id="rId5" Type="http://schemas.openxmlformats.org/officeDocument/2006/relationships/hyperlink" Target="http://cn.gtadata.com/Home" TargetMode="External"/><Relationship Id="rId4" Type="http://schemas.openxmlformats.org/officeDocument/2006/relationships/hyperlink" Target="http://www.cei.gov.c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acm.uva.es/" TargetMode="External"/><Relationship Id="rId3" Type="http://schemas.openxmlformats.org/officeDocument/2006/relationships/hyperlink" Target="http://hao.bigdata.ren/" TargetMode="External"/><Relationship Id="rId7" Type="http://schemas.openxmlformats.org/officeDocument/2006/relationships/hyperlink" Target="http://acm.zju.edu.cn/" TargetMode="External"/><Relationship Id="rId2" Type="http://schemas.openxmlformats.org/officeDocument/2006/relationships/hyperlink" Target="http://www.soshoo.com/" TargetMode="External"/><Relationship Id="rId1" Type="http://schemas.openxmlformats.org/officeDocument/2006/relationships/slideLayout" Target="../slideLayouts/slideLayout7.xml"/><Relationship Id="rId6" Type="http://schemas.openxmlformats.org/officeDocument/2006/relationships/hyperlink" Target="http://acm.pku.edu.cn/JudgeOnline/" TargetMode="External"/><Relationship Id="rId5" Type="http://schemas.openxmlformats.org/officeDocument/2006/relationships/hyperlink" Target="http://www.cnblogs.com/lzmfywz/archive/2012/02/07/2342010.html" TargetMode="External"/><Relationship Id="rId4" Type="http://schemas.openxmlformats.org/officeDocument/2006/relationships/hyperlink" Target="http://www.itrustdata.cn/#serviceTrust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B983E6-2B22-4A8A-8139-FCA5E0F3B20E}"/>
              </a:ext>
            </a:extLst>
          </p:cNvPr>
          <p:cNvSpPr txBox="1"/>
          <p:nvPr/>
        </p:nvSpPr>
        <p:spPr>
          <a:xfrm>
            <a:off x="483817" y="169359"/>
            <a:ext cx="10535478" cy="7571303"/>
          </a:xfrm>
          <a:prstGeom prst="rect">
            <a:avLst/>
          </a:prstGeom>
          <a:noFill/>
        </p:spPr>
        <p:txBody>
          <a:bodyPr wrap="square" rtlCol="0">
            <a:spAutoFit/>
          </a:bodyPr>
          <a:lstStyle/>
          <a:p>
            <a:r>
              <a:rPr lang="zh-CN" altLang="en-US" dirty="0"/>
              <a:t>整理：公众号</a:t>
            </a:r>
            <a:r>
              <a:rPr lang="zh-CN" altLang="en-US"/>
              <a:t>： 保研岛</a:t>
            </a:r>
            <a:endParaRPr lang="en-US" altLang="zh-CN" dirty="0"/>
          </a:p>
          <a:p>
            <a:endParaRPr lang="en-US" altLang="zh-CN" dirty="0"/>
          </a:p>
          <a:p>
            <a:r>
              <a:rPr lang="en-US" altLang="zh-CN" dirty="0"/>
              <a:t>1.</a:t>
            </a:r>
            <a:r>
              <a:rPr lang="zh-CN" altLang="en-US" dirty="0"/>
              <a:t>软件安装：推荐公众号，软件安装管家，除了</a:t>
            </a:r>
            <a:r>
              <a:rPr lang="en-US" altLang="zh-CN" dirty="0" err="1"/>
              <a:t>Rstudio</a:t>
            </a:r>
            <a:r>
              <a:rPr lang="zh-CN" altLang="en-US" dirty="0"/>
              <a:t>需要在官网上下载，其余的均可以在这个公众号中下载；一般安装软件为</a:t>
            </a:r>
            <a:r>
              <a:rPr lang="en-US" altLang="zh-CN" dirty="0"/>
              <a:t>MATLAB</a:t>
            </a:r>
            <a:r>
              <a:rPr lang="zh-CN" altLang="en-US" dirty="0"/>
              <a:t>；</a:t>
            </a:r>
            <a:endParaRPr lang="en-US" altLang="zh-CN" dirty="0"/>
          </a:p>
          <a:p>
            <a:endParaRPr lang="en-US" altLang="zh-CN" dirty="0"/>
          </a:p>
          <a:p>
            <a:r>
              <a:rPr lang="en-US" altLang="zh-CN" dirty="0"/>
              <a:t>2.</a:t>
            </a:r>
            <a:r>
              <a:rPr lang="zh-CN" altLang="en-US" dirty="0"/>
              <a:t>入门书籍：美赛大神，国赛一等奖推荐入门书籍：司守奎，姜启源；</a:t>
            </a:r>
            <a:endParaRPr lang="en-US" altLang="zh-CN" dirty="0"/>
          </a:p>
          <a:p>
            <a:endParaRPr lang="en-US" altLang="zh-CN" dirty="0"/>
          </a:p>
          <a:p>
            <a:r>
              <a:rPr lang="en-US" altLang="zh-CN" dirty="0"/>
              <a:t>3.</a:t>
            </a:r>
            <a:r>
              <a:rPr lang="zh-CN" altLang="en-US" dirty="0"/>
              <a:t>美赛报名，百度搜索“赛氪”，在赛氪官网上报名，报名费</a:t>
            </a:r>
            <a:r>
              <a:rPr lang="en-US" altLang="zh-CN" dirty="0"/>
              <a:t>800</a:t>
            </a:r>
            <a:r>
              <a:rPr lang="zh-CN" altLang="en-US" dirty="0"/>
              <a:t>元；或者在美赛官网上直接报名；</a:t>
            </a:r>
            <a:endParaRPr lang="en-US" altLang="zh-CN" dirty="0"/>
          </a:p>
          <a:p>
            <a:endParaRPr lang="en-US" altLang="zh-CN" dirty="0"/>
          </a:p>
          <a:p>
            <a:r>
              <a:rPr lang="en-US" altLang="zh-CN" dirty="0"/>
              <a:t>4.</a:t>
            </a:r>
            <a:r>
              <a:rPr lang="zh-CN" altLang="en-US" dirty="0"/>
              <a:t>资料简介：各种算法课件大全，司守奎，姜启源入门教材；</a:t>
            </a:r>
            <a:endParaRPr lang="en-US" altLang="zh-CN" dirty="0"/>
          </a:p>
          <a:p>
            <a:r>
              <a:rPr lang="zh-CN" altLang="en-US" dirty="0"/>
              <a:t>                      论文写作指导；</a:t>
            </a:r>
            <a:endParaRPr lang="en-US" altLang="zh-CN" dirty="0"/>
          </a:p>
          <a:p>
            <a:r>
              <a:rPr lang="en-US" altLang="zh-CN" dirty="0"/>
              <a:t>                      </a:t>
            </a:r>
            <a:r>
              <a:rPr lang="zh-CN" altLang="en-US" dirty="0"/>
              <a:t>优秀论文；</a:t>
            </a:r>
            <a:endParaRPr lang="en-US" altLang="zh-CN" dirty="0"/>
          </a:p>
          <a:p>
            <a:r>
              <a:rPr lang="en-US" altLang="zh-CN" dirty="0"/>
              <a:t>                      </a:t>
            </a:r>
            <a:r>
              <a:rPr lang="zh-CN" altLang="en-US" dirty="0"/>
              <a:t>经典算法代码；工具箱大全；</a:t>
            </a:r>
            <a:endParaRPr lang="en-US" altLang="zh-CN" dirty="0"/>
          </a:p>
          <a:p>
            <a:r>
              <a:rPr lang="en-US" altLang="zh-CN" dirty="0"/>
              <a:t>                      </a:t>
            </a:r>
            <a:r>
              <a:rPr lang="zh-CN" altLang="en-US" dirty="0"/>
              <a:t>部分国内外数据；</a:t>
            </a:r>
            <a:endParaRPr lang="en-US" altLang="zh-CN" dirty="0"/>
          </a:p>
          <a:p>
            <a:endParaRPr lang="en-US" altLang="zh-CN" dirty="0"/>
          </a:p>
          <a:p>
            <a:r>
              <a:rPr lang="en-US" altLang="zh-CN" dirty="0"/>
              <a:t>5.</a:t>
            </a:r>
            <a:r>
              <a:rPr lang="zh-CN" altLang="en-US" dirty="0"/>
              <a:t>数据寻找渠道：</a:t>
            </a:r>
            <a:endParaRPr lang="en-US" altLang="zh-CN" dirty="0"/>
          </a:p>
          <a:p>
            <a:r>
              <a:rPr lang="en-US" altLang="zh-CN" dirty="0"/>
              <a:t>                      </a:t>
            </a:r>
            <a:r>
              <a:rPr lang="zh-CN" altLang="en-US" dirty="0"/>
              <a:t>官方网站</a:t>
            </a:r>
            <a:r>
              <a:rPr lang="en-US" altLang="zh-CN" dirty="0"/>
              <a:t>: </a:t>
            </a:r>
            <a:r>
              <a:rPr lang="zh-CN" altLang="en-US" dirty="0"/>
              <a:t>国家统计局</a:t>
            </a:r>
            <a:r>
              <a:rPr lang="en-US" altLang="zh-CN" dirty="0"/>
              <a:t>/</a:t>
            </a:r>
            <a:r>
              <a:rPr lang="zh-CN" altLang="en-US" dirty="0"/>
              <a:t>各省市统计局  </a:t>
            </a:r>
            <a:r>
              <a:rPr lang="en-US" altLang="zh-CN" u="sng" dirty="0">
                <a:hlinkClick r:id="rId2"/>
              </a:rPr>
              <a:t>http://www.stats.gov.cn/tjsj/</a:t>
            </a:r>
            <a:endParaRPr lang="en-US" altLang="zh-CN" u="sng" dirty="0"/>
          </a:p>
          <a:p>
            <a:pPr lvl="0"/>
            <a:r>
              <a:rPr lang="zh-CN" altLang="en-US" dirty="0"/>
              <a:t>                    第三方数据库：</a:t>
            </a:r>
          </a:p>
          <a:p>
            <a:pPr lvl="1"/>
            <a:r>
              <a:rPr lang="zh-CN" altLang="en-US" dirty="0"/>
              <a:t>                   中国知网： </a:t>
            </a:r>
            <a:r>
              <a:rPr lang="en-US" altLang="zh-CN" u="sng" dirty="0">
                <a:hlinkClick r:id="rId3"/>
              </a:rPr>
              <a:t>http://data.cnki.net/Home/Index</a:t>
            </a:r>
            <a:endParaRPr lang="zh-CN" altLang="en-US" dirty="0"/>
          </a:p>
          <a:p>
            <a:pPr lvl="2"/>
            <a:r>
              <a:rPr lang="zh-CN" altLang="en-US" dirty="0"/>
              <a:t>          （进度</a:t>
            </a:r>
            <a:r>
              <a:rPr lang="en-US" altLang="zh-CN" dirty="0"/>
              <a:t>/</a:t>
            </a:r>
            <a:r>
              <a:rPr lang="zh-CN" altLang="en-US" dirty="0"/>
              <a:t>中央级</a:t>
            </a:r>
            <a:r>
              <a:rPr lang="en-US" altLang="zh-CN" dirty="0"/>
              <a:t>/</a:t>
            </a:r>
            <a:r>
              <a:rPr lang="zh-CN" altLang="en-US" dirty="0"/>
              <a:t>省级</a:t>
            </a:r>
            <a:r>
              <a:rPr lang="en-US" altLang="zh-CN" dirty="0"/>
              <a:t>/</a:t>
            </a:r>
            <a:r>
              <a:rPr lang="zh-CN" altLang="en-US" dirty="0"/>
              <a:t>地方级 统计年鉴和数据）</a:t>
            </a:r>
          </a:p>
          <a:p>
            <a:pPr lvl="1"/>
            <a:r>
              <a:rPr lang="zh-CN" altLang="en-US" dirty="0"/>
              <a:t>                  中国经济信息网： </a:t>
            </a:r>
            <a:r>
              <a:rPr lang="en-US" altLang="zh-CN" u="sng" dirty="0">
                <a:hlinkClick r:id="rId4"/>
              </a:rPr>
              <a:t>http://www.cei.gov.cn/</a:t>
            </a:r>
            <a:endParaRPr lang="zh-CN" altLang="en-US" dirty="0"/>
          </a:p>
          <a:p>
            <a:pPr lvl="1"/>
            <a:r>
              <a:rPr lang="zh-CN" altLang="en-US" dirty="0"/>
              <a:t>                   万德资讯终端</a:t>
            </a:r>
            <a:r>
              <a:rPr lang="en-US" altLang="zh-CN" dirty="0"/>
              <a:t>(Wind): </a:t>
            </a:r>
            <a:r>
              <a:rPr lang="zh-CN" altLang="en-US" dirty="0"/>
              <a:t>实训中心</a:t>
            </a:r>
          </a:p>
          <a:p>
            <a:r>
              <a:rPr lang="zh-CN" altLang="en-US" dirty="0"/>
              <a:t>                          国泰安数据库</a:t>
            </a:r>
            <a:r>
              <a:rPr lang="en-US" altLang="zh-CN" dirty="0"/>
              <a:t>(CSMAR): </a:t>
            </a:r>
            <a:r>
              <a:rPr lang="en-US" altLang="zh-CN" u="sng" dirty="0">
                <a:hlinkClick r:id="rId5"/>
              </a:rPr>
              <a:t>http://cn.gtadata.com/Home</a:t>
            </a:r>
            <a:endParaRPr lang="en-US" altLang="zh-CN" u="sng" dirty="0"/>
          </a:p>
          <a:p>
            <a:endParaRPr lang="zh-CN" altLang="en-US" dirty="0"/>
          </a:p>
          <a:p>
            <a:endParaRPr lang="zh-CN" altLang="en-US" dirty="0"/>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167103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5FB112-D22D-4DF7-95D7-B32E7E218963}"/>
              </a:ext>
            </a:extLst>
          </p:cNvPr>
          <p:cNvSpPr txBox="1"/>
          <p:nvPr/>
        </p:nvSpPr>
        <p:spPr>
          <a:xfrm>
            <a:off x="410817" y="161945"/>
            <a:ext cx="11370365" cy="6463308"/>
          </a:xfrm>
          <a:prstGeom prst="rect">
            <a:avLst/>
          </a:prstGeom>
          <a:noFill/>
        </p:spPr>
        <p:txBody>
          <a:bodyPr wrap="square" rtlCol="0">
            <a:spAutoFit/>
          </a:bodyPr>
          <a:lstStyle/>
          <a:p>
            <a:r>
              <a:rPr lang="zh-CN" altLang="en-US"/>
              <a:t>搜数网：</a:t>
            </a:r>
            <a:r>
              <a:rPr lang="en-US" altLang="zh-CN">
                <a:hlinkClick r:id="rId2"/>
              </a:rPr>
              <a:t>http://www.soshoo.com/</a:t>
            </a:r>
            <a:endParaRPr lang="en-US" altLang="zh-CN"/>
          </a:p>
          <a:p>
            <a:r>
              <a:rPr lang="zh-CN" altLang="en-US"/>
              <a:t>大数据导航：</a:t>
            </a:r>
            <a:r>
              <a:rPr lang="en-US" altLang="zh-CN">
                <a:hlinkClick r:id="rId3"/>
              </a:rPr>
              <a:t>http://hao.bigdata.ren</a:t>
            </a:r>
            <a:endParaRPr lang="en-US" altLang="zh-CN"/>
          </a:p>
          <a:p>
            <a:r>
              <a:rPr lang="en-US" altLang="zh-CN"/>
              <a:t>Trustdata: </a:t>
            </a:r>
            <a:r>
              <a:rPr lang="en-US" altLang="zh-CN">
                <a:hlinkClick r:id="rId4"/>
              </a:rPr>
              <a:t>http://www.itrustdata.cn/#serviceTrustdata</a:t>
            </a:r>
            <a:endParaRPr lang="en-US" altLang="zh-CN"/>
          </a:p>
          <a:p>
            <a:r>
              <a:rPr lang="zh-CN" altLang="en-US"/>
              <a:t>维基百科</a:t>
            </a:r>
            <a:endParaRPr lang="en-US" altLang="zh-CN"/>
          </a:p>
          <a:p>
            <a:r>
              <a:rPr lang="zh-CN" altLang="en-US"/>
              <a:t>谷歌学术（</a:t>
            </a:r>
            <a:r>
              <a:rPr lang="en-US" altLang="zh-CN"/>
              <a:t>fanqiang</a:t>
            </a:r>
            <a:r>
              <a:rPr lang="zh-CN" altLang="en-US"/>
              <a:t>建议：西瓜</a:t>
            </a:r>
            <a:r>
              <a:rPr lang="en-US" altLang="zh-CN"/>
              <a:t>vpn</a:t>
            </a:r>
            <a:r>
              <a:rPr lang="zh-CN" altLang="en-US"/>
              <a:t>，在官网上下载，大概要</a:t>
            </a:r>
            <a:r>
              <a:rPr lang="en-US" altLang="zh-CN"/>
              <a:t>6</a:t>
            </a:r>
            <a:r>
              <a:rPr lang="zh-CN" altLang="en-US"/>
              <a:t>元左右；游侠</a:t>
            </a:r>
            <a:r>
              <a:rPr lang="en-US" altLang="zh-CN"/>
              <a:t>VPN</a:t>
            </a:r>
            <a:r>
              <a:rPr lang="zh-CN" altLang="en-US"/>
              <a:t>，这个比较贵，但是下载之后有一天试用期，在这一天可以下载；在百度上搜一个谷歌的</a:t>
            </a:r>
            <a:r>
              <a:rPr lang="en-US" altLang="zh-CN"/>
              <a:t>VPN</a:t>
            </a:r>
            <a:r>
              <a:rPr lang="zh-CN" altLang="en-US"/>
              <a:t>，如果电脑有</a:t>
            </a:r>
            <a:r>
              <a:rPr lang="en-US" altLang="zh-CN"/>
              <a:t>IPV6</a:t>
            </a:r>
            <a:r>
              <a:rPr lang="zh-CN" altLang="en-US"/>
              <a:t>，复制进去；）</a:t>
            </a:r>
            <a:endParaRPr lang="en-US" altLang="zh-CN"/>
          </a:p>
          <a:p>
            <a:endParaRPr lang="en-US" altLang="zh-CN"/>
          </a:p>
          <a:p>
            <a:r>
              <a:rPr lang="en-US" altLang="zh-CN"/>
              <a:t>7.</a:t>
            </a:r>
            <a:r>
              <a:rPr lang="zh-CN" altLang="en-US"/>
              <a:t>数模学习建议：小火子咨询了很多大佬，可能很多同学入门时会被很复杂很复杂的公式难倒，他们也曾遇到过，他们的建议是不要太执着于公式，可以从代码公式入手，先搞清楚是什么，怎么用。</a:t>
            </a:r>
            <a:endParaRPr lang="en-US" altLang="zh-CN"/>
          </a:p>
          <a:p>
            <a:r>
              <a:rPr lang="zh-CN" altLang="en-US"/>
              <a:t>（以下摘自一篇大神博客：</a:t>
            </a:r>
            <a:r>
              <a:rPr lang="en-US" altLang="zh-CN">
                <a:hlinkClick r:id="rId5"/>
              </a:rPr>
              <a:t>www.cnblogs.com/lzmfywz/archive/2012/02/07/2342010.html</a:t>
            </a:r>
            <a:r>
              <a:rPr lang="zh-CN" altLang="en-US"/>
              <a:t>）</a:t>
            </a:r>
            <a:endParaRPr lang="en-US" altLang="zh-CN"/>
          </a:p>
          <a:p>
            <a:r>
              <a:rPr lang="en-US" altLang="zh-CN"/>
              <a:t>  </a:t>
            </a:r>
            <a:r>
              <a:rPr lang="zh-CN" altLang="en-US"/>
              <a:t>入门其实有两种方法：</a:t>
            </a:r>
            <a:endParaRPr lang="en-US" altLang="zh-CN"/>
          </a:p>
          <a:p>
            <a:r>
              <a:rPr lang="en-US" altLang="zh-CN"/>
              <a:t>1 </a:t>
            </a:r>
            <a:r>
              <a:rPr lang="zh-CN" altLang="en-US"/>
              <a:t>自己看竞赛书，看别人的程序等等。</a:t>
            </a:r>
            <a:r>
              <a:rPr lang="en-US" altLang="zh-CN"/>
              <a:t>2</a:t>
            </a:r>
            <a:r>
              <a:rPr lang="zh-CN" altLang="en-US"/>
              <a:t>上题库（如：</a:t>
            </a:r>
            <a:r>
              <a:rPr lang="en-US" altLang="zh-CN"/>
              <a:t>pku</a:t>
            </a:r>
            <a:r>
              <a:rPr lang="zh-CN" altLang="en-US"/>
              <a:t>和</a:t>
            </a:r>
            <a:r>
              <a:rPr lang="en-US" altLang="zh-CN"/>
              <a:t>zju</a:t>
            </a:r>
            <a:r>
              <a:rPr lang="zh-CN" altLang="en-US"/>
              <a:t>）做题。第一种可以较为系统的学到东西，但是时间久了就会无聊，而且长久实践不足，编程能力永远得不到真正的提高。第二种虽然看着自己</a:t>
            </a:r>
            <a:r>
              <a:rPr lang="en-US" altLang="zh-CN"/>
              <a:t>AC</a:t>
            </a:r>
            <a:r>
              <a:rPr lang="zh-CN" altLang="en-US"/>
              <a:t>很兴奋，看着自己的帐号排名提高很开心，但是学习不系统，对较深的知识学习不足，总停留在做简单题的份上。最好的方法就是两种方法相结合。毕竟理论学习要和实践相结合。</a:t>
            </a:r>
          </a:p>
          <a:p>
            <a:endParaRPr lang="en-US" altLang="zh-CN">
              <a:solidFill>
                <a:srgbClr val="000000"/>
              </a:solidFill>
              <a:latin typeface="Verdana" panose="020B0604030504040204" pitchFamily="34" charset="0"/>
            </a:endParaRPr>
          </a:p>
          <a:p>
            <a:r>
              <a:rPr lang="en-US" altLang="zh-CN"/>
              <a:t>1</a:t>
            </a:r>
            <a:r>
              <a:rPr lang="zh-CN" altLang="en-US"/>
              <a:t>：学习的方法几乎一样入了门之后大家都是在题库上拼命做题。全世界没有一个人例外。</a:t>
            </a:r>
            <a:br>
              <a:rPr lang="zh-CN" altLang="en-US"/>
            </a:br>
            <a:r>
              <a:rPr lang="en-US" altLang="zh-CN"/>
              <a:t>2</a:t>
            </a:r>
            <a:r>
              <a:rPr lang="zh-CN" altLang="en-US"/>
              <a:t>：自学是唯一的方法。</a:t>
            </a:r>
            <a:r>
              <a:rPr lang="en-US" altLang="zh-CN"/>
              <a:t>ACM</a:t>
            </a:r>
            <a:r>
              <a:rPr lang="zh-CN" altLang="en-US"/>
              <a:t>不是看懂的，也不是听懂的，而是练懂的。懂的唯一方法就是要多练多写。在赛场上无数悔恨的根源就是平时训练做题时对没有完全理解的知识抱有幻想。台上一分钟台下十年功！</a:t>
            </a:r>
            <a:br>
              <a:rPr lang="zh-CN" altLang="en-US"/>
            </a:br>
            <a:r>
              <a:rPr lang="en-US" altLang="zh-CN"/>
              <a:t>3</a:t>
            </a:r>
            <a:r>
              <a:rPr lang="zh-CN" altLang="en-US"/>
              <a:t>：大家平时的生活都是  （几个大</a:t>
            </a:r>
            <a:r>
              <a:rPr lang="en-US" altLang="zh-CN"/>
              <a:t>OJ</a:t>
            </a:r>
            <a:r>
              <a:rPr lang="zh-CN" altLang="en-US"/>
              <a:t>的网址）</a:t>
            </a:r>
            <a:br>
              <a:rPr lang="zh-CN" altLang="en-US"/>
            </a:br>
            <a:r>
              <a:rPr lang="en-US" altLang="zh-CN"/>
              <a:t>&lt;</a:t>
            </a:r>
            <a:r>
              <a:rPr lang="en-US" altLang="zh-CN">
                <a:hlinkClick r:id="rId6"/>
              </a:rPr>
              <a:t>http://acm.pku.edu.cn/JudgeOnline/</a:t>
            </a:r>
            <a:r>
              <a:rPr lang="en-US" altLang="zh-CN"/>
              <a:t>&gt; </a:t>
            </a:r>
            <a:r>
              <a:rPr lang="zh-CN" altLang="en-US"/>
              <a:t>、 </a:t>
            </a:r>
            <a:r>
              <a:rPr lang="en-US" altLang="zh-CN"/>
              <a:t>&lt;</a:t>
            </a:r>
            <a:r>
              <a:rPr lang="en-US" altLang="zh-CN">
                <a:hlinkClick r:id="rId7"/>
              </a:rPr>
              <a:t>http://acm.zju.edu.cn/</a:t>
            </a:r>
            <a:r>
              <a:rPr lang="en-US" altLang="zh-CN"/>
              <a:t>&gt;&lt;</a:t>
            </a:r>
            <a:r>
              <a:rPr lang="en-US" altLang="zh-CN">
                <a:hlinkClick r:id="rId7"/>
              </a:rPr>
              <a:t>http://acm.zju.edu.cn</a:t>
            </a:r>
            <a:r>
              <a:rPr lang="en-US" altLang="zh-CN"/>
              <a:t>&gt; </a:t>
            </a:r>
            <a:r>
              <a:rPr lang="zh-CN" altLang="en-US"/>
              <a:t>、</a:t>
            </a:r>
            <a:br>
              <a:rPr lang="en-US" altLang="zh-CN"/>
            </a:br>
            <a:r>
              <a:rPr lang="en-US" altLang="zh-CN"/>
              <a:t>&lt;</a:t>
            </a:r>
            <a:r>
              <a:rPr lang="en-US" altLang="zh-CN">
                <a:hlinkClick r:id="rId8"/>
              </a:rPr>
              <a:t>http://acm.uva.es/</a:t>
            </a:r>
            <a:r>
              <a:rPr lang="en-US" altLang="zh-CN"/>
              <a:t>&gt;</a:t>
            </a:r>
            <a:r>
              <a:rPr lang="zh-CN" altLang="en-US"/>
              <a:t>。</a:t>
            </a:r>
            <a:endParaRPr lang="en-US" altLang="zh-CN">
              <a:solidFill>
                <a:srgbClr val="000000"/>
              </a:solidFill>
              <a:latin typeface="Verdana" panose="020B0604030504040204" pitchFamily="34" charset="0"/>
            </a:endParaRPr>
          </a:p>
          <a:p>
            <a:endParaRPr lang="en-US" altLang="zh-CN"/>
          </a:p>
        </p:txBody>
      </p:sp>
    </p:spTree>
    <p:extLst>
      <p:ext uri="{BB962C8B-B14F-4D97-AF65-F5344CB8AC3E}">
        <p14:creationId xmlns:p14="http://schemas.microsoft.com/office/powerpoint/2010/main" val="3863406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731</Words>
  <Application>Microsoft Macintosh PowerPoint</Application>
  <PresentationFormat>宽屏</PresentationFormat>
  <Paragraphs>38</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Verdana</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 向</dc:creator>
  <cp:lastModifiedBy>Lee Johnson</cp:lastModifiedBy>
  <cp:revision>9</cp:revision>
  <dcterms:created xsi:type="dcterms:W3CDTF">2019-01-14T14:17:38Z</dcterms:created>
  <dcterms:modified xsi:type="dcterms:W3CDTF">2020-01-11T09:00:42Z</dcterms:modified>
</cp:coreProperties>
</file>