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D5DF8-1411-44B6-91F0-996BED37BD36}" type="datetime1">
              <a:rPr lang="fr-FR" smtClean="0"/>
              <a:t>14/06/2016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AngularJS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2E9E1-5D62-490B-99FC-76BE7047A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6984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3788-C386-44C8-97A2-F6EE19DBD3DA}" type="datetime1">
              <a:rPr lang="fr-FR" smtClean="0"/>
              <a:t>14/06/2016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AngularJS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B63B9-7EEC-468C-8E65-62B997A409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87451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'en-tête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5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06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7E7F-67BB-445A-AFE5-3F4503569C1F}" type="datetime1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99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F84D-AA3C-49CD-8ECE-CA49CBAAEEAD}" type="datetime1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84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7B7F-8755-4FE5-AD29-CD38926CA93E}" type="datetime1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90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013-D415-4566-8A0C-966A2A184E10}" type="datetime1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09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985E-E06A-4647-ABD2-C838BDC87A33}" type="datetime1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2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BE6E-978F-421E-83CD-F9F6D18C64BF}" type="datetime1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9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EC2E-9090-4068-9D1F-A008E7B48C32}" type="datetime1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81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2AA6-27AF-42B8-B604-896FA5D34A75}" type="datetime1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6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69A8-1C3F-428C-A065-5550151A1B5F}" type="datetime1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99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F868-45FB-4A19-A416-50DF1FC009E7}" type="datetime1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15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6B8C-F971-4E1E-9052-3B9400C7767F}" type="datetime1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88F3-325B-475F-9A35-78C64A37DF9D}" type="datetime1">
              <a:rPr lang="fr-FR" smtClean="0"/>
              <a:t>14/06/2016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5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BE66-942E-4CB5-8509-502D2FB2311C}" type="datetime1">
              <a:rPr lang="fr-FR" smtClean="0"/>
              <a:t>14/06/2016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7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11B-15A4-4BB9-8E6F-C521A8C18CA7}" type="datetime1">
              <a:rPr lang="fr-FR" smtClean="0"/>
              <a:t>14/06/2016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15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8666-60B9-4892-8710-13A201861B77}" type="datetime1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82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56BC-A5BC-4E3D-A79C-278BA97A07A6}" type="datetime1">
              <a:rPr lang="fr-FR" smtClean="0"/>
              <a:t>14/06/2016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6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EDEF-2CE3-4A32-8C4C-BBD8551D1E2F}" type="datetime1">
              <a:rPr lang="fr-FR" smtClean="0"/>
              <a:t>14/06/2016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AngularJS - Romain Itofo et Arthur Quiroga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9176C-F6DE-41B6-B662-DF0B82F39A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5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" TargetMode="External"/><Relationship Id="rId7" Type="http://schemas.openxmlformats.org/officeDocument/2006/relationships/hyperlink" Target="https://openclassrooms.com/courses/developpez-vos-applications-web-avec-angularjs" TargetMode="External"/><Relationship Id="rId2" Type="http://schemas.openxmlformats.org/officeDocument/2006/relationships/hyperlink" Target="http://www.tutorialspoint.com/angularjs/angularjs_mvc_architectur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urseware.codeschool.com/shaping-up-with-angular-js/Slides/level01-05.pdf" TargetMode="External"/><Relationship Id="rId5" Type="http://schemas.openxmlformats.org/officeDocument/2006/relationships/hyperlink" Target="https://fr.wikipedia.org/wiki/Test_unitaire" TargetMode="External"/><Relationship Id="rId4" Type="http://schemas.openxmlformats.org/officeDocument/2006/relationships/hyperlink" Target="https://www.grafikart.fr/formations/javascript-unit-test/test-angularjs-mock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fikart.fr/" TargetMode="External"/><Relationship Id="rId2" Type="http://schemas.openxmlformats.org/officeDocument/2006/relationships/hyperlink" Target="https://docs.angularjs.org/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lassrooms.com/courses/developpez-vos-applications-web-avec-angularjs" TargetMode="External"/><Relationship Id="rId4" Type="http://schemas.openxmlformats.org/officeDocument/2006/relationships/hyperlink" Target="http://courseware.codeschool.com/shaping-up-with-angular-js/Slides/level01-05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 du </a:t>
            </a:r>
            <a:r>
              <a:rPr lang="fr-FR" dirty="0" err="1" smtClean="0"/>
              <a:t>framework</a:t>
            </a:r>
            <a:endParaRPr lang="fr-FR" dirty="0" smtClean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3BF74F26-F61D-4172-ADCB-5A9CF268E36E}" type="datetime1">
              <a:rPr lang="fr-FR" sz="1000" b="1" smtClean="0"/>
              <a:t>14/06/2016</a:t>
            </a:fld>
            <a:endParaRPr lang="fr-FR" sz="1000" b="1" dirty="0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fr-FR" sz="1000" b="1" dirty="0" err="1" smtClean="0"/>
              <a:t>AngularJS</a:t>
            </a:r>
            <a:r>
              <a:rPr lang="fr-FR" sz="1000" b="1" dirty="0" smtClean="0"/>
              <a:t> - Romain </a:t>
            </a:r>
            <a:r>
              <a:rPr lang="fr-FR" sz="1000" b="1" dirty="0" err="1" smtClean="0"/>
              <a:t>Itofo</a:t>
            </a:r>
            <a:r>
              <a:rPr lang="fr-FR" sz="1000" b="1" dirty="0" smtClean="0"/>
              <a:t> et Arthur </a:t>
            </a:r>
            <a:r>
              <a:rPr lang="fr-FR" sz="1000" b="1" dirty="0" err="1" smtClean="0"/>
              <a:t>Quiroga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8980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Les 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directives sont utilisées quand on souhaite modifier ou transformer le DOM. Elles commencent toujours par « </a:t>
            </a:r>
            <a:r>
              <a:rPr lang="fr-FR" dirty="0" err="1" smtClean="0"/>
              <a:t>ng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On a déjà vu la directive </a:t>
            </a:r>
            <a:r>
              <a:rPr lang="fr-FR" b="1" dirty="0" err="1" smtClean="0">
                <a:solidFill>
                  <a:srgbClr val="00B0F0"/>
                </a:solidFill>
              </a:rPr>
              <a:t>ng-app</a:t>
            </a:r>
            <a:r>
              <a:rPr lang="fr-FR" dirty="0" smtClean="0"/>
              <a:t> qui est une directive particulière qui permet d’initialiser l’application. Et la directive </a:t>
            </a:r>
            <a:r>
              <a:rPr lang="fr-FR" b="1" dirty="0" err="1" smtClean="0">
                <a:solidFill>
                  <a:srgbClr val="00B0F0"/>
                </a:solidFill>
              </a:rPr>
              <a:t>ng-controller</a:t>
            </a:r>
            <a:r>
              <a:rPr lang="fr-FR" dirty="0" smtClean="0"/>
              <a:t> qui permet d’appeler le contrôleur à utiliser dans notre </a:t>
            </a:r>
            <a:r>
              <a:rPr lang="fr-FR" dirty="0" err="1" smtClean="0"/>
              <a:t>app</a:t>
            </a:r>
            <a:r>
              <a:rPr lang="fr-FR" dirty="0" smtClean="0"/>
              <a:t>.</a:t>
            </a:r>
          </a:p>
          <a:p>
            <a:r>
              <a:rPr lang="fr-FR" dirty="0" smtClean="0"/>
              <a:t>Parmi les plus connues et les plus utilisées on retiendra: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b="1" dirty="0" err="1" smtClean="0">
                <a:solidFill>
                  <a:srgbClr val="00B0F0"/>
                </a:solidFill>
              </a:rPr>
              <a:t>ng-bind</a:t>
            </a:r>
            <a:r>
              <a:rPr lang="fr-FR" dirty="0" smtClean="0"/>
              <a:t> qui permet de remplacer le contenu texte d’un élément HTML spécifique, avec la valeur d’une expression donnée et de mettre à jour le contenu texte quand la valeur de l’expression change.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0B0F0"/>
                </a:solidFill>
              </a:rPr>
              <a:t>n</a:t>
            </a:r>
            <a:r>
              <a:rPr lang="fr-FR" b="1" dirty="0" err="1" smtClean="0">
                <a:solidFill>
                  <a:srgbClr val="00B0F0"/>
                </a:solidFill>
              </a:rPr>
              <a:t>g</a:t>
            </a:r>
            <a:r>
              <a:rPr lang="fr-FR" b="1" dirty="0" smtClean="0">
                <a:solidFill>
                  <a:srgbClr val="00B0F0"/>
                </a:solidFill>
              </a:rPr>
              <a:t>-model </a:t>
            </a:r>
            <a:r>
              <a:rPr lang="fr-FR" dirty="0"/>
              <a:t>permet de </a:t>
            </a:r>
            <a:r>
              <a:rPr lang="fr-FR" dirty="0" smtClean="0"/>
              <a:t>lier un input, select ou </a:t>
            </a:r>
            <a:r>
              <a:rPr lang="fr-FR" dirty="0" err="1" smtClean="0"/>
              <a:t>textarea</a:t>
            </a:r>
            <a:r>
              <a:rPr lang="fr-FR" dirty="0" smtClean="0"/>
              <a:t> avec une propriété du scope.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b="1" dirty="0" err="1" smtClean="0">
                <a:solidFill>
                  <a:srgbClr val="00B0F0"/>
                </a:solidFill>
              </a:rPr>
              <a:t>ng</a:t>
            </a:r>
            <a:r>
              <a:rPr lang="fr-FR" b="1" dirty="0" smtClean="0">
                <a:solidFill>
                  <a:srgbClr val="00B0F0"/>
                </a:solidFill>
              </a:rPr>
              <a:t>-class</a:t>
            </a:r>
            <a:r>
              <a:rPr lang="fr-FR" dirty="0" smtClean="0"/>
              <a:t> permet de changer dynamiquement la classe CSS d’un élément HTML.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0B0F0"/>
                </a:solidFill>
              </a:rPr>
              <a:t>n</a:t>
            </a:r>
            <a:r>
              <a:rPr lang="fr-FR" b="1" dirty="0" err="1" smtClean="0">
                <a:solidFill>
                  <a:srgbClr val="00B0F0"/>
                </a:solidFill>
              </a:rPr>
              <a:t>g-repeat</a:t>
            </a:r>
            <a:r>
              <a:rPr lang="fr-FR" dirty="0" smtClean="0"/>
              <a:t> Cette directive permet de répéter un élément HTML en fonction du nombre d’items dans la collection. La collection peut être un tableau ou un objet.</a:t>
            </a:r>
            <a:endParaRPr lang="fr-FR" dirty="0"/>
          </a:p>
          <a:p>
            <a:pPr marL="400050" lvl="1" indent="0">
              <a:buNone/>
            </a:pPr>
            <a:r>
              <a:rPr lang="fr-FR" sz="1800" dirty="0"/>
              <a:t>A savoir qu’il existe plusieurs manières de créer des </a:t>
            </a:r>
            <a:r>
              <a:rPr lang="fr-FR" sz="1800" dirty="0" smtClean="0"/>
              <a:t>directives (classes, attribut, élément).</a:t>
            </a:r>
            <a:endParaRPr lang="fr-FR" sz="1800" dirty="0"/>
          </a:p>
          <a:p>
            <a:pPr marL="685800"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685800" lv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00050" lvl="1" indent="0">
              <a:buNone/>
            </a:pP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8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34473"/>
          </a:xfrm>
        </p:spPr>
        <p:txBody>
          <a:bodyPr/>
          <a:lstStyle/>
          <a:p>
            <a:r>
              <a:rPr lang="fr-FR" dirty="0" smtClean="0"/>
              <a:t>Démo de directives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368"/>
            <a:ext cx="12192000" cy="461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77" y="3105727"/>
            <a:ext cx="8115300" cy="30480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9418"/>
            <a:ext cx="2971800" cy="2738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5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service a pour </a:t>
            </a:r>
            <a:r>
              <a:rPr lang="en-US" dirty="0" err="1" smtClean="0"/>
              <a:t>rôle</a:t>
            </a:r>
            <a:r>
              <a:rPr lang="en-US" dirty="0" smtClean="0"/>
              <a:t> d’être le </a:t>
            </a:r>
            <a:r>
              <a:rPr lang="en-US" dirty="0" err="1" smtClean="0"/>
              <a:t>modèle</a:t>
            </a:r>
            <a:r>
              <a:rPr lang="en-US" dirty="0" smtClean="0"/>
              <a:t>. On </a:t>
            </a:r>
            <a:r>
              <a:rPr lang="en-US" dirty="0" err="1" smtClean="0"/>
              <a:t>pourra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trois</a:t>
            </a:r>
            <a:r>
              <a:rPr lang="en-US" dirty="0" smtClean="0"/>
              <a:t> </a:t>
            </a:r>
            <a:r>
              <a:rPr lang="en-US" dirty="0" err="1" smtClean="0"/>
              <a:t>fonctions</a:t>
            </a:r>
            <a:r>
              <a:rPr lang="en-US" dirty="0" smtClean="0"/>
              <a:t> pour les </a:t>
            </a:r>
            <a:r>
              <a:rPr lang="en-US" dirty="0" err="1" smtClean="0"/>
              <a:t>définir</a:t>
            </a:r>
            <a:r>
              <a:rPr lang="en-US" dirty="0" smtClean="0"/>
              <a:t> : service, factory et provider.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contient</a:t>
            </a:r>
            <a:r>
              <a:rPr lang="en-US" dirty="0" smtClean="0"/>
              <a:t> </a:t>
            </a:r>
            <a:r>
              <a:rPr lang="en-US" dirty="0" err="1" smtClean="0"/>
              <a:t>généralement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structures de </a:t>
            </a:r>
            <a:r>
              <a:rPr lang="en-US" dirty="0" err="1" smtClean="0"/>
              <a:t>données</a:t>
            </a:r>
            <a:r>
              <a:rPr lang="en-US" dirty="0" smtClean="0"/>
              <a:t> (tableau, objet, …).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contient</a:t>
            </a:r>
            <a:r>
              <a:rPr lang="en-US" dirty="0" smtClean="0"/>
              <a:t> des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 smtClean="0"/>
              <a:t>permettant</a:t>
            </a:r>
            <a:r>
              <a:rPr lang="en-US" dirty="0" smtClean="0"/>
              <a:t> la </a:t>
            </a:r>
            <a:r>
              <a:rPr lang="en-US" dirty="0" err="1" smtClean="0"/>
              <a:t>persistance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contient</a:t>
            </a:r>
            <a:r>
              <a:rPr lang="en-US" dirty="0" smtClean="0"/>
              <a:t> des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 smtClean="0"/>
              <a:t>permettant</a:t>
            </a:r>
            <a:r>
              <a:rPr lang="en-US" dirty="0" smtClean="0"/>
              <a:t> la modification des </a:t>
            </a:r>
            <a:r>
              <a:rPr lang="en-US" dirty="0" err="1" smtClean="0"/>
              <a:t>données</a:t>
            </a:r>
            <a:r>
              <a:rPr lang="en-US" dirty="0"/>
              <a:t>.</a:t>
            </a:r>
            <a:endParaRPr lang="en-U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23" y="4481095"/>
            <a:ext cx="4685090" cy="2126114"/>
          </a:xfrm>
          <a:prstGeom prst="rect">
            <a:avLst/>
          </a:prstGeom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0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 </a:t>
            </a:r>
            <a:r>
              <a:rPr lang="en-US" dirty="0" err="1" smtClean="0"/>
              <a:t>contrôleurs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 smtClean="0"/>
              <a:t>contrôleur</a:t>
            </a:r>
            <a:r>
              <a:rPr lang="en-US" dirty="0" smtClean="0"/>
              <a:t> se fait grâce à 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b="1" dirty="0" smtClean="0"/>
              <a:t>controller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contient</a:t>
            </a:r>
            <a:r>
              <a:rPr lang="en-US" dirty="0" smtClean="0"/>
              <a:t> des variables </a:t>
            </a:r>
            <a:r>
              <a:rPr lang="en-US" b="1" dirty="0" smtClean="0"/>
              <a:t>scope</a:t>
            </a:r>
            <a:r>
              <a:rPr lang="en-US" dirty="0" smtClean="0"/>
              <a:t> qui </a:t>
            </a:r>
            <a:r>
              <a:rPr lang="en-US" dirty="0" err="1" smtClean="0"/>
              <a:t>vont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connues</a:t>
            </a:r>
            <a:r>
              <a:rPr lang="en-US" dirty="0" smtClean="0"/>
              <a:t> de la </a:t>
            </a:r>
            <a:r>
              <a:rPr lang="en-US" dirty="0" err="1" smtClean="0"/>
              <a:t>vue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contenir</a:t>
            </a:r>
            <a:r>
              <a:rPr lang="en-US" dirty="0" smtClean="0"/>
              <a:t> des </a:t>
            </a:r>
            <a:r>
              <a:rPr lang="en-US" dirty="0" err="1" smtClean="0"/>
              <a:t>fonctions</a:t>
            </a:r>
            <a:r>
              <a:rPr lang="en-US" dirty="0" smtClean="0"/>
              <a:t> et des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b="1" dirty="0" smtClean="0"/>
              <a:t>scope</a:t>
            </a:r>
            <a:r>
              <a:rPr lang="en-US" dirty="0" smtClean="0"/>
              <a:t>. </a:t>
            </a:r>
            <a:endParaRPr lang="en-US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68" y="4784062"/>
            <a:ext cx="6172200" cy="1257300"/>
          </a:xfrm>
          <a:prstGeom prst="rect">
            <a:avLst/>
          </a:prstGeom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2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 </a:t>
            </a:r>
            <a:r>
              <a:rPr lang="en-US" dirty="0" err="1"/>
              <a:t>f</a:t>
            </a:r>
            <a:r>
              <a:rPr lang="en-US" dirty="0" err="1" smtClean="0"/>
              <a:t>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filtre</a:t>
            </a:r>
            <a:r>
              <a:rPr lang="en-US" dirty="0" smtClean="0"/>
              <a:t> </a:t>
            </a:r>
            <a:r>
              <a:rPr lang="en-US" dirty="0" err="1" smtClean="0"/>
              <a:t>permet</a:t>
            </a:r>
            <a:r>
              <a:rPr lang="en-US" dirty="0" smtClean="0"/>
              <a:t> de trier 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suivant</a:t>
            </a:r>
            <a:r>
              <a:rPr lang="en-US" dirty="0" smtClean="0"/>
              <a:t> des </a:t>
            </a:r>
            <a:r>
              <a:rPr lang="en-US" dirty="0" err="1" smtClean="0"/>
              <a:t>règles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 </a:t>
            </a:r>
            <a:r>
              <a:rPr lang="en-US" dirty="0" err="1" smtClean="0"/>
              <a:t>filtres</a:t>
            </a:r>
            <a:r>
              <a:rPr lang="en-US" dirty="0" smtClean="0"/>
              <a:t> par </a:t>
            </a:r>
            <a:r>
              <a:rPr lang="en-US" dirty="0" err="1" smtClean="0"/>
              <a:t>défaut</a:t>
            </a:r>
            <a:r>
              <a:rPr lang="en-US" dirty="0" smtClean="0"/>
              <a:t> : </a:t>
            </a:r>
            <a:r>
              <a:rPr lang="en-US" b="1" dirty="0" smtClean="0"/>
              <a:t>date</a:t>
            </a:r>
            <a:r>
              <a:rPr lang="en-US" dirty="0" smtClean="0"/>
              <a:t>, </a:t>
            </a:r>
            <a:r>
              <a:rPr lang="en-US" b="1" dirty="0" err="1" smtClean="0"/>
              <a:t>orderBy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Des </a:t>
            </a:r>
            <a:r>
              <a:rPr lang="en-US" dirty="0" err="1" smtClean="0"/>
              <a:t>filtres</a:t>
            </a:r>
            <a:r>
              <a:rPr lang="en-US" dirty="0" smtClean="0"/>
              <a:t> </a:t>
            </a:r>
            <a:r>
              <a:rPr lang="en-US" dirty="0" err="1" smtClean="0"/>
              <a:t>personnalisés</a:t>
            </a:r>
            <a:r>
              <a:rPr lang="en-US" dirty="0" smtClean="0"/>
              <a:t> </a:t>
            </a:r>
            <a:r>
              <a:rPr lang="en-US" dirty="0" smtClean="0"/>
              <a:t>grâce à </a:t>
            </a:r>
            <a:r>
              <a:rPr lang="en-US" b="1" dirty="0" smtClean="0"/>
              <a:t>filter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05" y="4307812"/>
            <a:ext cx="5114925" cy="1733550"/>
          </a:xfrm>
          <a:prstGeom prst="rect">
            <a:avLst/>
          </a:prstGeom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gestion des </a:t>
            </a:r>
            <a:r>
              <a:rPr lang="fr-FR" dirty="0" smtClean="0"/>
              <a:t>routes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/>
              <a:t>r</a:t>
            </a:r>
            <a:r>
              <a:rPr lang="en-US" dirty="0" smtClean="0"/>
              <a:t>outes </a:t>
            </a:r>
            <a:r>
              <a:rPr lang="en-US" dirty="0" err="1" smtClean="0"/>
              <a:t>permettent</a:t>
            </a:r>
            <a:r>
              <a:rPr lang="en-US" dirty="0" smtClean="0"/>
              <a:t> </a:t>
            </a:r>
            <a:r>
              <a:rPr lang="en-US" dirty="0" err="1" smtClean="0"/>
              <a:t>d’appeler</a:t>
            </a:r>
            <a:r>
              <a:rPr lang="en-US" dirty="0"/>
              <a:t> </a:t>
            </a:r>
            <a:r>
              <a:rPr lang="en-US" dirty="0" err="1"/>
              <a:t>dynamiquement</a:t>
            </a:r>
            <a:r>
              <a:rPr lang="en-US" dirty="0" smtClean="0"/>
              <a:t> du </a:t>
            </a:r>
            <a:r>
              <a:rPr lang="en-US" dirty="0" err="1" smtClean="0"/>
              <a:t>contenu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de </a:t>
            </a:r>
            <a:r>
              <a:rPr lang="en-US" dirty="0" err="1" smtClean="0"/>
              <a:t>l’url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gestion</a:t>
            </a:r>
            <a:r>
              <a:rPr lang="en-US" dirty="0" smtClean="0"/>
              <a:t> des routes se fait grâce au module </a:t>
            </a:r>
            <a:r>
              <a:rPr lang="en-US" b="1" dirty="0" err="1" smtClean="0"/>
              <a:t>routeProvider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Nécessite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/>
              <a:t> </a:t>
            </a:r>
            <a:r>
              <a:rPr lang="en-US" b="1" dirty="0" smtClean="0"/>
              <a:t>angular-route.min.js</a:t>
            </a:r>
            <a:r>
              <a:rPr lang="en-US" dirty="0" smtClean="0"/>
              <a:t>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93" y="3673958"/>
            <a:ext cx="7448550" cy="2867025"/>
          </a:xfrm>
          <a:prstGeom prst="rect">
            <a:avLst/>
          </a:prstGeom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2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r>
              <a:rPr lang="en-US" dirty="0" smtClean="0"/>
              <a:t> </a:t>
            </a:r>
            <a:r>
              <a:rPr lang="en-US" dirty="0" err="1" smtClean="0"/>
              <a:t>permettent</a:t>
            </a:r>
            <a:r>
              <a:rPr lang="en-US" dirty="0" smtClean="0"/>
              <a:t> de </a:t>
            </a:r>
            <a:r>
              <a:rPr lang="en-US" dirty="0" err="1" smtClean="0"/>
              <a:t>surveiller</a:t>
            </a:r>
            <a:r>
              <a:rPr lang="en-US" dirty="0" smtClean="0"/>
              <a:t> le bon </a:t>
            </a:r>
            <a:r>
              <a:rPr lang="en-US" dirty="0" err="1" smtClean="0"/>
              <a:t>fonctionnement</a:t>
            </a:r>
            <a:r>
              <a:rPr lang="en-US" dirty="0" smtClean="0"/>
              <a:t> du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partie</a:t>
            </a:r>
            <a:r>
              <a:rPr lang="en-US" dirty="0" smtClean="0"/>
              <a:t> du </a:t>
            </a:r>
            <a:r>
              <a:rPr lang="en-US" dirty="0" err="1" smtClean="0"/>
              <a:t>programme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 but </a:t>
            </a:r>
            <a:r>
              <a:rPr lang="en-US" dirty="0" err="1" smtClean="0"/>
              <a:t>est</a:t>
            </a:r>
            <a:r>
              <a:rPr lang="en-US" dirty="0" smtClean="0"/>
              <a:t> de </a:t>
            </a:r>
            <a:r>
              <a:rPr lang="en-US" dirty="0" err="1" smtClean="0"/>
              <a:t>vérifier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sortie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entrée.</a:t>
            </a:r>
          </a:p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r>
              <a:rPr lang="en-US" dirty="0" smtClean="0"/>
              <a:t> </a:t>
            </a:r>
            <a:r>
              <a:rPr lang="en-US" dirty="0" err="1" smtClean="0"/>
              <a:t>nécessitent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outils</a:t>
            </a:r>
            <a:r>
              <a:rPr lang="en-US" dirty="0" smtClean="0"/>
              <a:t> : karma, mocha, chai, </a:t>
            </a:r>
            <a:r>
              <a:rPr lang="en-US" dirty="0" err="1" smtClean="0"/>
              <a:t>sinon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31" y="3640610"/>
            <a:ext cx="4976680" cy="3013915"/>
          </a:xfrm>
          <a:prstGeom prst="rect">
            <a:avLst/>
          </a:prstGeom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5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 </a:t>
            </a:r>
            <a:r>
              <a:rPr lang="en-US" dirty="0" err="1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www.tutorialspoint.com/angularjs/angularjs_mvc_architecture.htm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docs.angularjs.org/api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www.grafikart.fr/formations/javascript-unit-test/test-angularjs-mocks</a:t>
            </a:r>
            <a:endParaRPr lang="fr-FR" dirty="0" smtClean="0"/>
          </a:p>
          <a:p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fr.wikipedia.org/wiki/Test_unitaire</a:t>
            </a:r>
            <a:endParaRPr lang="fr-FR" dirty="0" smtClean="0"/>
          </a:p>
          <a:p>
            <a:r>
              <a:rPr lang="fr-FR" dirty="0">
                <a:hlinkClick r:id="rId6"/>
              </a:rPr>
              <a:t>http://</a:t>
            </a:r>
            <a:r>
              <a:rPr lang="fr-FR" dirty="0" smtClean="0">
                <a:hlinkClick r:id="rId6"/>
              </a:rPr>
              <a:t>courseware.codeschool.com/shaping-up-with-angular-js/Slides/level01-05.pdf</a:t>
            </a:r>
            <a:endParaRPr lang="fr-FR" dirty="0" smtClean="0"/>
          </a:p>
          <a:p>
            <a:r>
              <a:rPr lang="fr-FR" dirty="0">
                <a:hlinkClick r:id="rId7"/>
              </a:rPr>
              <a:t>https://</a:t>
            </a:r>
            <a:r>
              <a:rPr lang="fr-FR" dirty="0" smtClean="0">
                <a:hlinkClick r:id="rId7"/>
              </a:rPr>
              <a:t>openclassrooms.com/courses/developpez-vos-applications-web-avec-angularjs</a:t>
            </a:r>
            <a:endParaRPr lang="fr-FR" dirty="0" smtClean="0"/>
          </a:p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propres</a:t>
            </a:r>
            <a:r>
              <a:rPr lang="en-US" dirty="0" smtClean="0"/>
              <a:t> codes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 liens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docs.angularjs.org/api</a:t>
            </a:r>
            <a:r>
              <a:rPr lang="fr-FR" dirty="0" smtClean="0"/>
              <a:t> (</a:t>
            </a:r>
            <a:r>
              <a:rPr lang="en-US" dirty="0"/>
              <a:t>Documentation 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  <a:endParaRPr lang="fr-FR" dirty="0"/>
          </a:p>
          <a:p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www.grafikart.fr</a:t>
            </a:r>
            <a:r>
              <a:rPr lang="fr-FR" dirty="0" smtClean="0"/>
              <a:t> (Tutoriel)</a:t>
            </a:r>
          </a:p>
          <a:p>
            <a:r>
              <a:rPr lang="fr-FR" dirty="0" smtClean="0">
                <a:hlinkClick r:id="rId4"/>
              </a:rPr>
              <a:t>http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courseware.codeschool.com/shaping-up-with-angular-js/Slides/level01-05.pdf</a:t>
            </a:r>
            <a:r>
              <a:rPr lang="fr-FR" dirty="0"/>
              <a:t> (Tutoriel)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https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openclassrooms.com/courses/developpez-vos-applications-web-avec-angularjs</a:t>
            </a:r>
            <a:r>
              <a:rPr lang="fr-FR" dirty="0"/>
              <a:t> (Tutoriel)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7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01433" y="1488614"/>
            <a:ext cx="6189135" cy="456695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Définition et intérêt d’</a:t>
            </a:r>
            <a:r>
              <a:rPr lang="fr-FR" dirty="0" err="1" smtClean="0"/>
              <a:t>AngularJS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notion de data binding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directives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modèle MVC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Les </a:t>
            </a:r>
            <a:r>
              <a:rPr lang="en-US" dirty="0" err="1" smtClean="0"/>
              <a:t>contrôleurs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 </a:t>
            </a:r>
            <a:r>
              <a:rPr lang="en-US" dirty="0" err="1" smtClean="0"/>
              <a:t>vue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filtres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gestion des routes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tests unitaires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Les </a:t>
            </a:r>
            <a:r>
              <a:rPr lang="en-US" dirty="0" err="1" smtClean="0"/>
              <a:t>ressources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Les liens utiles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 algn="ctr">
              <a:buFont typeface="+mj-lt"/>
              <a:buAutoNum type="arabicPeriod"/>
            </a:pPr>
            <a:endParaRPr lang="fr-FR" dirty="0" smtClean="0"/>
          </a:p>
          <a:p>
            <a:pPr marL="514350" indent="-514350" algn="ctr">
              <a:buFont typeface="+mj-lt"/>
              <a:buAutoNum type="arabicPeriod"/>
            </a:pPr>
            <a:endParaRPr lang="fr-FR" dirty="0" smtClean="0"/>
          </a:p>
          <a:p>
            <a:pPr marL="514350" indent="-514350" algn="ctr">
              <a:buFont typeface="+mj-lt"/>
              <a:buAutoNum type="arabicPeriod"/>
            </a:pP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91932" y="2126722"/>
            <a:ext cx="5207001" cy="3880773"/>
          </a:xfrm>
        </p:spPr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un </a:t>
            </a:r>
            <a:r>
              <a:rPr lang="fr-FR" dirty="0" err="1" smtClean="0"/>
              <a:t>framework</a:t>
            </a:r>
            <a:r>
              <a:rPr lang="fr-FR" dirty="0" smtClean="0"/>
              <a:t> basé sur le langage </a:t>
            </a:r>
            <a:r>
              <a:rPr lang="fr-FR" dirty="0" err="1" smtClean="0"/>
              <a:t>javascript</a:t>
            </a:r>
            <a:r>
              <a:rPr lang="fr-FR" dirty="0" smtClean="0"/>
              <a:t> et open source qui a été développé par Google.</a:t>
            </a:r>
          </a:p>
          <a:p>
            <a:r>
              <a:rPr lang="fr-FR" dirty="0" smtClean="0"/>
              <a:t>La grande particularité d’</a:t>
            </a:r>
            <a:r>
              <a:rPr lang="fr-FR" dirty="0" err="1" smtClean="0"/>
              <a:t>AngularJS</a:t>
            </a:r>
            <a:r>
              <a:rPr lang="fr-FR" dirty="0" smtClean="0"/>
              <a:t> est de pouvoir synchroniser le modèle et la vue de manière dynamique grâce aux contrôleurs.</a:t>
            </a:r>
          </a:p>
          <a:p>
            <a:r>
              <a:rPr lang="fr-FR" dirty="0" err="1" smtClean="0"/>
              <a:t>AngularJS</a:t>
            </a:r>
            <a:r>
              <a:rPr lang="fr-FR" dirty="0" smtClean="0"/>
              <a:t> </a:t>
            </a:r>
            <a:r>
              <a:rPr lang="fr-FR" dirty="0" smtClean="0"/>
              <a:t>langage de script utilisé </a:t>
            </a:r>
            <a:r>
              <a:rPr lang="fr-FR" dirty="0" smtClean="0"/>
              <a:t>pour des singles pages applications comme « </a:t>
            </a:r>
            <a:r>
              <a:rPr lang="fr-FR" dirty="0" err="1" smtClean="0"/>
              <a:t>Youtube</a:t>
            </a:r>
            <a:r>
              <a:rPr lang="fr-FR" dirty="0" smtClean="0"/>
              <a:t> for PS3 », « weather.com », « </a:t>
            </a:r>
            <a:r>
              <a:rPr lang="fr-FR" dirty="0" err="1" smtClean="0"/>
              <a:t>goodfilms</a:t>
            </a:r>
            <a:r>
              <a:rPr lang="fr-FR" dirty="0" smtClean="0"/>
              <a:t> », « freelancer.com » etc…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2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6546" y="2151353"/>
            <a:ext cx="8358909" cy="3880773"/>
          </a:xfrm>
        </p:spPr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utilise une seule libraire qui inclue une version lite de </a:t>
            </a:r>
            <a:r>
              <a:rPr lang="fr-FR" dirty="0" err="1" smtClean="0"/>
              <a:t>Jquery</a:t>
            </a:r>
            <a:r>
              <a:rPr lang="fr-FR" dirty="0" smtClean="0"/>
              <a:t> qu’il faudra appeler comme ceci dans votre page html:</a:t>
            </a:r>
          </a:p>
          <a:p>
            <a:pPr marL="0" indent="0">
              <a:buNone/>
            </a:pPr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b="1" dirty="0">
                <a:solidFill>
                  <a:srgbClr val="00B0F0"/>
                </a:solidFill>
              </a:rPr>
              <a:t>&lt;script type="</a:t>
            </a:r>
            <a:r>
              <a:rPr lang="fr-FR" b="1" dirty="0" err="1">
                <a:solidFill>
                  <a:srgbClr val="00B0F0"/>
                </a:solidFill>
              </a:rPr>
              <a:t>text</a:t>
            </a:r>
            <a:r>
              <a:rPr lang="fr-FR" b="1" dirty="0">
                <a:solidFill>
                  <a:srgbClr val="00B0F0"/>
                </a:solidFill>
              </a:rPr>
              <a:t>/</a:t>
            </a:r>
            <a:r>
              <a:rPr lang="fr-FR" b="1" dirty="0" err="1">
                <a:solidFill>
                  <a:srgbClr val="00B0F0"/>
                </a:solidFill>
              </a:rPr>
              <a:t>javascript</a:t>
            </a:r>
            <a:r>
              <a:rPr lang="fr-FR" b="1" dirty="0">
                <a:solidFill>
                  <a:srgbClr val="00B0F0"/>
                </a:solidFill>
              </a:rPr>
              <a:t>" </a:t>
            </a:r>
            <a:r>
              <a:rPr lang="fr-FR" b="1" dirty="0" err="1">
                <a:solidFill>
                  <a:srgbClr val="00B0F0"/>
                </a:solidFill>
              </a:rPr>
              <a:t>src</a:t>
            </a:r>
            <a:r>
              <a:rPr lang="fr-FR" b="1" dirty="0">
                <a:solidFill>
                  <a:srgbClr val="00B0F0"/>
                </a:solidFill>
              </a:rPr>
              <a:t>="https://ajax.googleapis.com/</a:t>
            </a:r>
            <a:r>
              <a:rPr lang="fr-FR" b="1" dirty="0" err="1">
                <a:solidFill>
                  <a:srgbClr val="00B0F0"/>
                </a:solidFill>
              </a:rPr>
              <a:t>ajax</a:t>
            </a:r>
            <a:r>
              <a:rPr lang="fr-FR" b="1" dirty="0">
                <a:solidFill>
                  <a:srgbClr val="00B0F0"/>
                </a:solidFill>
              </a:rPr>
              <a:t>/</a:t>
            </a:r>
            <a:r>
              <a:rPr lang="fr-FR" b="1" dirty="0" err="1">
                <a:solidFill>
                  <a:srgbClr val="00B0F0"/>
                </a:solidFill>
              </a:rPr>
              <a:t>libs</a:t>
            </a:r>
            <a:r>
              <a:rPr lang="fr-FR" b="1" dirty="0">
                <a:solidFill>
                  <a:srgbClr val="00B0F0"/>
                </a:solidFill>
              </a:rPr>
              <a:t>/</a:t>
            </a:r>
            <a:r>
              <a:rPr lang="fr-FR" b="1" dirty="0" err="1">
                <a:solidFill>
                  <a:srgbClr val="00B0F0"/>
                </a:solidFill>
              </a:rPr>
              <a:t>angularjs</a:t>
            </a:r>
            <a:r>
              <a:rPr lang="fr-FR" b="1" dirty="0">
                <a:solidFill>
                  <a:srgbClr val="00B0F0"/>
                </a:solidFill>
              </a:rPr>
              <a:t>/1.4.9/angular.min.js"&gt;&lt;/script</a:t>
            </a:r>
            <a:r>
              <a:rPr lang="fr-FR" b="1" dirty="0" smtClean="0">
                <a:solidFill>
                  <a:srgbClr val="00B0F0"/>
                </a:solidFill>
              </a:rPr>
              <a:t>&gt;</a:t>
            </a:r>
            <a:r>
              <a:rPr lang="fr-FR" dirty="0" smtClean="0"/>
              <a:t>  ».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 </a:t>
            </a:r>
            <a:r>
              <a:rPr lang="en-US" dirty="0" err="1" smtClean="0"/>
              <a:t>modèle</a:t>
            </a:r>
            <a:r>
              <a:rPr lang="en-US" dirty="0" smtClean="0"/>
              <a:t>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Modele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Gère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.</a:t>
            </a:r>
          </a:p>
          <a:p>
            <a:r>
              <a:rPr lang="en-US" b="1" dirty="0" err="1"/>
              <a:t>Vue</a:t>
            </a:r>
            <a:r>
              <a:rPr lang="en-US" dirty="0"/>
              <a:t> :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d’afficher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à </a:t>
            </a:r>
            <a:r>
              <a:rPr lang="en-US" dirty="0" err="1"/>
              <a:t>l’utilisateur</a:t>
            </a:r>
            <a:r>
              <a:rPr lang="en-US" dirty="0"/>
              <a:t>.</a:t>
            </a:r>
          </a:p>
          <a:p>
            <a:r>
              <a:rPr lang="en-US" b="1" dirty="0" err="1" smtClean="0"/>
              <a:t>Controleur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Gère</a:t>
            </a:r>
            <a:r>
              <a:rPr lang="en-US" dirty="0"/>
              <a:t> les </a:t>
            </a:r>
            <a:r>
              <a:rPr lang="en-US" dirty="0" err="1" smtClean="0"/>
              <a:t>intéractions</a:t>
            </a:r>
            <a:r>
              <a:rPr lang="en-US" dirty="0" smtClean="0"/>
              <a:t> </a:t>
            </a:r>
            <a:r>
              <a:rPr lang="en-US" dirty="0"/>
              <a:t>entre le 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/>
              <a:t>et la </a:t>
            </a:r>
            <a:r>
              <a:rPr lang="en-US" dirty="0" err="1"/>
              <a:t>vue</a:t>
            </a:r>
            <a:r>
              <a:rPr lang="en-US" dirty="0"/>
              <a:t>.</a:t>
            </a:r>
          </a:p>
          <a:p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49" y="3472267"/>
            <a:ext cx="44577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727"/>
          </a:xfrm>
        </p:spPr>
        <p:txBody>
          <a:bodyPr/>
          <a:lstStyle/>
          <a:p>
            <a:pPr algn="ctr"/>
            <a:r>
              <a:rPr lang="fr-FR" dirty="0" smtClean="0"/>
              <a:t>La notion de </a:t>
            </a:r>
            <a:r>
              <a:rPr lang="fr-FR" dirty="0" smtClean="0"/>
              <a:t>data-binding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data-binding va permettre de lier les éléments de votre code HTML à votre contrôleur.</a:t>
            </a:r>
          </a:p>
          <a:p>
            <a:r>
              <a:rPr lang="fr-FR" dirty="0" smtClean="0"/>
              <a:t>Pour créer notre premier data-binding, il va donc falloir lier la vue à notre contrôleur dans un module d’</a:t>
            </a:r>
            <a:r>
              <a:rPr lang="fr-FR" dirty="0" err="1" smtClean="0"/>
              <a:t>AngularJS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ce faire 2 étapes: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Au niveau de la vue, il faut déclarer notre application </a:t>
            </a:r>
            <a:r>
              <a:rPr lang="fr-FR" dirty="0" err="1" smtClean="0"/>
              <a:t>AngularJS</a:t>
            </a:r>
            <a:r>
              <a:rPr lang="fr-FR" dirty="0" smtClean="0"/>
              <a:t> avec la directive </a:t>
            </a:r>
            <a:r>
              <a:rPr lang="fr-FR" dirty="0" err="1" smtClean="0"/>
              <a:t>ngApp</a:t>
            </a:r>
            <a:r>
              <a:rPr lang="fr-FR" dirty="0" smtClean="0"/>
              <a:t> et il faut également déclarer le contrôleur à utiliser à l’intérieur de l’application.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Coté application JavaScript, il faudra bien évidemment créer l’application et les contrôleurs qui devront être utilisés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r>
              <a:rPr lang="fr-FR" dirty="0" smtClean="0"/>
              <a:t>En somme, on insère du code HTML dans notre page HTML habituelle pour faire fonctionner le data-</a:t>
            </a:r>
            <a:r>
              <a:rPr lang="fr-FR" dirty="0" err="1" smtClean="0"/>
              <a:t>biding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34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8477" y="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Un 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9" y="631371"/>
            <a:ext cx="8765532" cy="41059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59" y="4737327"/>
            <a:ext cx="3970867" cy="114980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35" y="5982922"/>
            <a:ext cx="1256368" cy="482003"/>
          </a:xfrm>
          <a:prstGeom prst="rect">
            <a:avLst/>
          </a:prstGeom>
        </p:spPr>
      </p:pic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3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70857"/>
          </a:xfrm>
        </p:spPr>
        <p:txBody>
          <a:bodyPr/>
          <a:lstStyle/>
          <a:p>
            <a:pPr algn="ctr"/>
            <a:r>
              <a:rPr lang="fr-FR" dirty="0" smtClean="0"/>
              <a:t>Démo d’un </a:t>
            </a:r>
            <a:r>
              <a:rPr lang="fr-FR" dirty="0" smtClean="0"/>
              <a:t>affichage </a:t>
            </a:r>
            <a:r>
              <a:rPr lang="fr-FR" dirty="0" smtClean="0"/>
              <a:t>dynamique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7" y="620486"/>
            <a:ext cx="11889598" cy="37619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95800"/>
            <a:ext cx="5210175" cy="2362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323526" y="5306096"/>
            <a:ext cx="556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fichier app.js est indépendant et placé dans le répertoire indiqué dans notre fichier HTML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5035639" y="5628068"/>
            <a:ext cx="11719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62000"/>
          </a:xfrm>
        </p:spPr>
        <p:txBody>
          <a:bodyPr/>
          <a:lstStyle/>
          <a:p>
            <a:pPr algn="ctr"/>
            <a:r>
              <a:rPr lang="fr-FR" dirty="0" smtClean="0"/>
              <a:t>L’injection de dépendances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40971"/>
            <a:ext cx="8596668" cy="4800391"/>
          </a:xfrm>
        </p:spPr>
        <p:txBody>
          <a:bodyPr/>
          <a:lstStyle/>
          <a:p>
            <a:r>
              <a:rPr lang="fr-FR" dirty="0" smtClean="0"/>
              <a:t>Pour que ce data binding ait pu se faire, nous avons vu que nous avons fait appel à un module particulier. C’est un service natif d’</a:t>
            </a:r>
            <a:r>
              <a:rPr lang="fr-FR" dirty="0" err="1" smtClean="0"/>
              <a:t>AngularJS</a:t>
            </a:r>
            <a:r>
              <a:rPr lang="fr-FR" dirty="0" smtClean="0"/>
              <a:t> que l’on utilisera la plupart du temps et qui s’appelle « $scope ». C’est lui qui permet de faire le lien entre la vue et les contrôleurs. </a:t>
            </a:r>
          </a:p>
          <a:p>
            <a:r>
              <a:rPr lang="fr-FR" dirty="0" smtClean="0"/>
              <a:t>Il existe d’autres services qui sont déjà fournis par </a:t>
            </a:r>
            <a:r>
              <a:rPr lang="fr-FR" dirty="0" err="1" smtClean="0"/>
              <a:t>AngularJS</a:t>
            </a:r>
            <a:endParaRPr lang="fr-FR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/>
              <a:t>$location : interagir avec l'URL de votre navigateur.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/>
              <a:t>$route : changer de vue en fonction de </a:t>
            </a:r>
            <a:r>
              <a:rPr lang="fr-FR" dirty="0" smtClean="0"/>
              <a:t>l'URL</a:t>
            </a:r>
            <a:endParaRPr lang="fr-FR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fr-FR" dirty="0"/>
              <a:t>$http : communiquer avec les serveurs.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176C-F6DE-41B6-B662-DF0B82F39A1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4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2006</TotalTime>
  <Words>657</Words>
  <Application>Microsoft Office PowerPoint</Application>
  <PresentationFormat>Grand écran</PresentationFormat>
  <Paragraphs>114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Facette</vt:lpstr>
      <vt:lpstr>AngularJS</vt:lpstr>
      <vt:lpstr>Sommaire</vt:lpstr>
      <vt:lpstr>Définition</vt:lpstr>
      <vt:lpstr>Installation</vt:lpstr>
      <vt:lpstr>Le modèle MVC</vt:lpstr>
      <vt:lpstr>La notion de data-binding</vt:lpstr>
      <vt:lpstr>Un exemple</vt:lpstr>
      <vt:lpstr>Démo d’un affichage dynamique</vt:lpstr>
      <vt:lpstr>L’injection de dépendances</vt:lpstr>
      <vt:lpstr>Les directives</vt:lpstr>
      <vt:lpstr>Démo de directives</vt:lpstr>
      <vt:lpstr>Les services</vt:lpstr>
      <vt:lpstr>Les contrôleurs</vt:lpstr>
      <vt:lpstr>Les filtres</vt:lpstr>
      <vt:lpstr>La gestion des routes</vt:lpstr>
      <vt:lpstr>Les tests unitaires</vt:lpstr>
      <vt:lpstr>Les ressources</vt:lpstr>
      <vt:lpstr>Les liens utiles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stagiaire</dc:creator>
  <cp:lastModifiedBy>stagiaire</cp:lastModifiedBy>
  <cp:revision>66</cp:revision>
  <dcterms:created xsi:type="dcterms:W3CDTF">2016-06-02T06:03:57Z</dcterms:created>
  <dcterms:modified xsi:type="dcterms:W3CDTF">2016-06-15T08:22:09Z</dcterms:modified>
</cp:coreProperties>
</file>