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2"/>
  </p:notesMasterIdLst>
  <p:sldIdLst>
    <p:sldId id="256" r:id="rId2"/>
    <p:sldId id="257" r:id="rId3"/>
    <p:sldId id="258" r:id="rId4"/>
    <p:sldId id="271" r:id="rId5"/>
    <p:sldId id="270" r:id="rId6"/>
    <p:sldId id="272" r:id="rId7"/>
    <p:sldId id="274" r:id="rId8"/>
    <p:sldId id="276" r:id="rId9"/>
    <p:sldId id="277" r:id="rId10"/>
    <p:sldId id="278" r:id="rId11"/>
    <p:sldId id="262" r:id="rId12"/>
    <p:sldId id="303" r:id="rId13"/>
    <p:sldId id="305" r:id="rId14"/>
    <p:sldId id="306" r:id="rId15"/>
    <p:sldId id="307" r:id="rId16"/>
    <p:sldId id="308" r:id="rId17"/>
    <p:sldId id="309" r:id="rId18"/>
    <p:sldId id="310" r:id="rId19"/>
    <p:sldId id="279" r:id="rId20"/>
    <p:sldId id="261" r:id="rId21"/>
    <p:sldId id="284" r:id="rId22"/>
    <p:sldId id="285" r:id="rId23"/>
    <p:sldId id="286" r:id="rId24"/>
    <p:sldId id="269" r:id="rId25"/>
    <p:sldId id="281" r:id="rId26"/>
    <p:sldId id="287" r:id="rId27"/>
    <p:sldId id="293" r:id="rId28"/>
    <p:sldId id="295" r:id="rId29"/>
    <p:sldId id="291" r:id="rId30"/>
    <p:sldId id="288" r:id="rId31"/>
    <p:sldId id="292" r:id="rId32"/>
    <p:sldId id="265" r:id="rId33"/>
    <p:sldId id="267" r:id="rId34"/>
    <p:sldId id="296" r:id="rId35"/>
    <p:sldId id="297" r:id="rId36"/>
    <p:sldId id="298" r:id="rId37"/>
    <p:sldId id="299" r:id="rId38"/>
    <p:sldId id="300" r:id="rId39"/>
    <p:sldId id="301" r:id="rId40"/>
    <p:sldId id="302" r:id="rId41"/>
  </p:sldIdLst>
  <p:sldSz cx="9144000" cy="5143500" type="screen16x9"/>
  <p:notesSz cx="6858000" cy="9144000"/>
  <p:embeddedFontLst>
    <p:embeddedFont>
      <p:font typeface="Open Sans" panose="020B0606030504020204" pitchFamily="34" charset="0"/>
      <p:regular r:id="rId43"/>
      <p:bold r:id="rId44"/>
      <p:italic r:id="rId45"/>
      <p:boldItalic r:id="rId46"/>
    </p:embeddedFont>
    <p:embeddedFont>
      <p:font typeface="PT Sans Narrow" panose="020B0506020203020204" pitchFamily="34" charset="0"/>
      <p:regular r:id="rId47"/>
      <p:bold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CBC91D6-0A62-4E6E-9AE3-0F439D63BB96}">
  <a:tblStyle styleId="{9CBC91D6-0A62-4E6E-9AE3-0F439D63BB9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03447BB-5D67-496B-8E87-E561075AD55C}" styleName="Stile scuro 1 - Colore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236" y="23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9263f8374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9263f837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6239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69263f837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69263f837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9263f8374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9263f837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2447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9263f8374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9263f837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8611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61796e86f2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61796e86f2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61796e86f2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61796e86f2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9172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61796e86f2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61796e86f2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9263f8374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9263f837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61994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563879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709310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61796e86f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61796e86f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69263f8374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69263f837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69263f8374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69263f8374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69263f8374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69263f8374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30394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69263f8374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69263f8374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992982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69263f8374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69263f8374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020405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69263f8374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69263f8374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49411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69263f8374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69263f8374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183568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69263f8374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69263f8374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670395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69263f8374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69263f8374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46452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9263f8374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9263f837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61796e86f2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61796e86f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0610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61796e86f2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61796e86f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2588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61796e86f2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61796e86f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6445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61796e86f2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61796e86f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1945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61796e86f2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61796e86f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3559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61796e86f2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61796e86f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0448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pPr marL="0" lvl="0" indent="0" algn="r" rtl="0">
                <a:spcBef>
                  <a:spcPts val="0"/>
                </a:spcBef>
                <a:spcAft>
                  <a:spcPts val="0"/>
                </a:spcAft>
                <a:buNone/>
              </a:pP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pPr marL="0" lvl="0" indent="0" algn="r" rtl="0">
                <a:spcBef>
                  <a:spcPts val="0"/>
                </a:spcBef>
                <a:spcAft>
                  <a:spcPts val="0"/>
                </a:spcAft>
                <a:buNone/>
              </a:pP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pPr marL="0" lvl="0" indent="0" algn="r" rtl="0">
                <a:spcBef>
                  <a:spcPts val="0"/>
                </a:spcBef>
                <a:spcAft>
                  <a:spcPts val="0"/>
                </a:spcAft>
                <a:buNone/>
              </a:pP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pPr marL="0" lvl="0" indent="0" algn="r" rtl="0">
                <a:spcBef>
                  <a:spcPts val="0"/>
                </a:spcBef>
                <a:spcAft>
                  <a:spcPts val="0"/>
                </a:spcAft>
                <a:buNone/>
              </a:pP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pPr marL="0" lvl="0" indent="0" algn="r" rtl="0">
                <a:spcBef>
                  <a:spcPts val="0"/>
                </a:spcBef>
                <a:spcAft>
                  <a:spcPts val="0"/>
                </a:spcAft>
                <a:buNone/>
              </a:pP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pPr marL="0" lvl="0" indent="0" algn="r" rtl="0">
                <a:spcBef>
                  <a:spcPts val="0"/>
                </a:spcBef>
                <a:spcAft>
                  <a:spcPts val="0"/>
                </a:spcAft>
                <a:buNone/>
              </a:pP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pPr marL="0" lvl="0" indent="0" algn="r" rtl="0">
                <a:spcBef>
                  <a:spcPts val="0"/>
                </a:spcBef>
                <a:spcAft>
                  <a:spcPts val="0"/>
                </a:spcAft>
                <a:buNone/>
              </a:pP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pPr marL="0" lvl="0" indent="0" algn="r" rtl="0">
                <a:spcBef>
                  <a:spcPts val="0"/>
                </a:spcBef>
                <a:spcAft>
                  <a:spcPts val="0"/>
                </a:spcAft>
                <a:buNone/>
              </a:pP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pPr marL="0" lvl="0" indent="0" algn="r" rtl="0">
                <a:spcBef>
                  <a:spcPts val="0"/>
                </a:spcBef>
                <a:spcAft>
                  <a:spcPts val="0"/>
                </a:spcAft>
                <a:buNone/>
              </a:pP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pPr marL="0" lvl="0" indent="0" algn="r" rtl="0">
                <a:spcBef>
                  <a:spcPts val="0"/>
                </a:spcBef>
                <a:spcAft>
                  <a:spcPts val="0"/>
                </a:spcAft>
                <a:buNone/>
              </a:pP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pPr marL="0" lvl="0" indent="0" algn="r" rtl="0">
                <a:spcBef>
                  <a:spcPts val="0"/>
                </a:spcBef>
                <a:spcAft>
                  <a:spcPts val="0"/>
                </a:spcAft>
                <a:buNone/>
              </a:pP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it"/>
              <a:pPr marL="0" lvl="0" indent="0" algn="r" rtl="0">
                <a:spcBef>
                  <a:spcPts val="0"/>
                </a:spcBef>
                <a:spcAft>
                  <a:spcPts val="0"/>
                </a:spcAft>
                <a:buNone/>
              </a:pP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www.fastweb.it/fastweb-plus/digital-magazine/velocita-connessione-internet-c-e-un-nuovo-record/"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misurainternet.it/misura-speedtes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it.wikipedia.org/wiki/Saturazione_di_IPv4"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www.whatismyip.com/"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hyperlink" Target="https://it.wikipedia.org/wiki/Modello_OSI"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it"/>
              <a:t>RETI INFORMATICHE</a:t>
            </a:r>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fontScale="92500"/>
          </a:bodyPr>
          <a:lstStyle/>
          <a:p>
            <a:pPr marL="0" lvl="0" indent="0" algn="ctr" rtl="0">
              <a:spcBef>
                <a:spcPts val="0"/>
              </a:spcBef>
              <a:spcAft>
                <a:spcPts val="0"/>
              </a:spcAft>
              <a:buNone/>
            </a:pPr>
            <a:r>
              <a:rPr lang="it"/>
              <a:t>Introduzione alle reti informatiche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it" dirty="0"/>
              <a:t>TRASMISSIONE DATI</a:t>
            </a:r>
            <a:endParaRPr dirty="0"/>
          </a:p>
        </p:txBody>
      </p:sp>
      <p:sp>
        <p:nvSpPr>
          <p:cNvPr id="79" name="Google Shape;79;p15"/>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it" dirty="0"/>
              <a:t>Wireless e Wired</a:t>
            </a:r>
            <a:endParaRPr dirty="0"/>
          </a:p>
        </p:txBody>
      </p:sp>
      <p:pic>
        <p:nvPicPr>
          <p:cNvPr id="9" name="Immagine 8" descr="Immagine che contiene nero, oscurità&#10;&#10;Descrizione generata automaticamente">
            <a:extLst>
              <a:ext uri="{FF2B5EF4-FFF2-40B4-BE49-F238E27FC236}">
                <a16:creationId xmlns:a16="http://schemas.microsoft.com/office/drawing/2014/main" id="{69DBF855-1C63-4DCC-0F1B-CE8DC6D57304}"/>
              </a:ext>
            </a:extLst>
          </p:cNvPr>
          <p:cNvPicPr>
            <a:picLocks noChangeAspect="1"/>
          </p:cNvPicPr>
          <p:nvPr/>
        </p:nvPicPr>
        <p:blipFill>
          <a:blip r:embed="rId3"/>
          <a:srcRect l="29061" t="21180" r="29423" b="20096"/>
          <a:stretch/>
        </p:blipFill>
        <p:spPr>
          <a:xfrm>
            <a:off x="5006410" y="876206"/>
            <a:ext cx="3872090" cy="3080837"/>
          </a:xfrm>
          <a:prstGeom prst="rect">
            <a:avLst/>
          </a:prstGeom>
        </p:spPr>
      </p:pic>
    </p:spTree>
    <p:extLst>
      <p:ext uri="{BB962C8B-B14F-4D97-AF65-F5344CB8AC3E}">
        <p14:creationId xmlns:p14="http://schemas.microsoft.com/office/powerpoint/2010/main" val="2330983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dirty="0"/>
              <a:t>MEZZI DI TRASMISSIONE DATI</a:t>
            </a:r>
            <a:endParaRPr dirty="0"/>
          </a:p>
        </p:txBody>
      </p:sp>
      <p:graphicFrame>
        <p:nvGraphicFramePr>
          <p:cNvPr id="107" name="Google Shape;107;p19"/>
          <p:cNvGraphicFramePr/>
          <p:nvPr>
            <p:extLst>
              <p:ext uri="{D42A27DB-BD31-4B8C-83A1-F6EECF244321}">
                <p14:modId xmlns:p14="http://schemas.microsoft.com/office/powerpoint/2010/main" val="3030465853"/>
              </p:ext>
            </p:extLst>
          </p:nvPr>
        </p:nvGraphicFramePr>
        <p:xfrm>
          <a:off x="311700" y="1157474"/>
          <a:ext cx="8520604" cy="3541001"/>
        </p:xfrm>
        <a:graphic>
          <a:graphicData uri="http://schemas.openxmlformats.org/drawingml/2006/table">
            <a:tbl>
              <a:tblPr bandRow="1">
                <a:tableStyleId>{D03447BB-5D67-496B-8E87-E561075AD55C}</a:tableStyleId>
              </a:tblPr>
              <a:tblGrid>
                <a:gridCol w="2130151">
                  <a:extLst>
                    <a:ext uri="{9D8B030D-6E8A-4147-A177-3AD203B41FA5}">
                      <a16:colId xmlns:a16="http://schemas.microsoft.com/office/drawing/2014/main" val="20000"/>
                    </a:ext>
                  </a:extLst>
                </a:gridCol>
                <a:gridCol w="2130151">
                  <a:extLst>
                    <a:ext uri="{9D8B030D-6E8A-4147-A177-3AD203B41FA5}">
                      <a16:colId xmlns:a16="http://schemas.microsoft.com/office/drawing/2014/main" val="20001"/>
                    </a:ext>
                  </a:extLst>
                </a:gridCol>
                <a:gridCol w="2130151">
                  <a:extLst>
                    <a:ext uri="{9D8B030D-6E8A-4147-A177-3AD203B41FA5}">
                      <a16:colId xmlns:a16="http://schemas.microsoft.com/office/drawing/2014/main" val="2552841481"/>
                    </a:ext>
                  </a:extLst>
                </a:gridCol>
                <a:gridCol w="2130151">
                  <a:extLst>
                    <a:ext uri="{9D8B030D-6E8A-4147-A177-3AD203B41FA5}">
                      <a16:colId xmlns:a16="http://schemas.microsoft.com/office/drawing/2014/main" val="1165579361"/>
                    </a:ext>
                  </a:extLst>
                </a:gridCol>
              </a:tblGrid>
              <a:tr h="522930">
                <a:tc>
                  <a:txBody>
                    <a:bodyPr/>
                    <a:lstStyle/>
                    <a:p>
                      <a:pPr marL="0" lvl="0" indent="0" algn="ctr" rtl="0">
                        <a:lnSpc>
                          <a:spcPct val="115000"/>
                        </a:lnSpc>
                        <a:spcBef>
                          <a:spcPts val="1200"/>
                        </a:spcBef>
                        <a:spcAft>
                          <a:spcPts val="1200"/>
                        </a:spcAft>
                        <a:buNone/>
                      </a:pPr>
                      <a:r>
                        <a:rPr lang="it" sz="1600" b="1" dirty="0">
                          <a:solidFill>
                            <a:schemeClr val="bg2">
                              <a:lumMod val="50000"/>
                            </a:schemeClr>
                          </a:solidFill>
                        </a:rPr>
                        <a:t>WIRED</a:t>
                      </a:r>
                      <a:endParaRPr sz="1600" b="1" dirty="0">
                        <a:solidFill>
                          <a:schemeClr val="bg2">
                            <a:lumMod val="50000"/>
                          </a:schemeClr>
                        </a:solidFill>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lnSpc>
                          <a:spcPct val="115000"/>
                        </a:lnSpc>
                        <a:spcBef>
                          <a:spcPts val="1200"/>
                        </a:spcBef>
                        <a:spcAft>
                          <a:spcPts val="1200"/>
                        </a:spcAft>
                        <a:buNone/>
                      </a:pPr>
                      <a:r>
                        <a:rPr lang="it-IT" sz="1600" b="1" dirty="0">
                          <a:solidFill>
                            <a:schemeClr val="bg2">
                              <a:lumMod val="50000"/>
                            </a:schemeClr>
                          </a:solidFill>
                        </a:rPr>
                        <a:t>VELOCITÀ MEDIA</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15000"/>
                        </a:lnSpc>
                        <a:spcBef>
                          <a:spcPts val="1200"/>
                        </a:spcBef>
                        <a:spcAft>
                          <a:spcPts val="1200"/>
                        </a:spcAft>
                        <a:buClr>
                          <a:srgbClr val="000000"/>
                        </a:buClr>
                        <a:buSzTx/>
                        <a:buFont typeface="Arial"/>
                        <a:buNone/>
                        <a:tabLst/>
                        <a:defRPr/>
                      </a:pPr>
                      <a:r>
                        <a:rPr lang="it-IT" sz="1600" b="1" dirty="0">
                          <a:solidFill>
                            <a:schemeClr val="bg2">
                              <a:lumMod val="50000"/>
                            </a:schemeClr>
                          </a:solidFill>
                        </a:rPr>
                        <a:t>WIRELESS</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lnSpc>
                          <a:spcPct val="115000"/>
                        </a:lnSpc>
                        <a:spcBef>
                          <a:spcPts val="1200"/>
                        </a:spcBef>
                        <a:spcAft>
                          <a:spcPts val="1200"/>
                        </a:spcAft>
                        <a:buNone/>
                      </a:pPr>
                      <a:r>
                        <a:rPr lang="it-IT" sz="1600" b="1" dirty="0">
                          <a:solidFill>
                            <a:schemeClr val="bg2">
                              <a:lumMod val="50000"/>
                            </a:schemeClr>
                          </a:solidFill>
                        </a:rPr>
                        <a:t>VELOCITÀ MEDIA</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11547">
                <a:tc>
                  <a:txBody>
                    <a:bodyPr/>
                    <a:lstStyle/>
                    <a:p>
                      <a:pPr marL="0" lvl="0" indent="0" algn="ctr" rtl="0">
                        <a:lnSpc>
                          <a:spcPct val="115000"/>
                        </a:lnSpc>
                        <a:spcBef>
                          <a:spcPts val="1200"/>
                        </a:spcBef>
                        <a:spcAft>
                          <a:spcPts val="1200"/>
                        </a:spcAft>
                        <a:buNone/>
                      </a:pPr>
                      <a:r>
                        <a:rPr lang="it-IT" sz="1400" b="1" dirty="0">
                          <a:solidFill>
                            <a:schemeClr val="bg2">
                              <a:lumMod val="50000"/>
                            </a:schemeClr>
                          </a:solidFill>
                        </a:rPr>
                        <a:t>ADSL</a:t>
                      </a:r>
                      <a:endParaRPr sz="1400" b="1" dirty="0">
                        <a:solidFill>
                          <a:schemeClr val="bg2">
                            <a:lumMod val="50000"/>
                          </a:schemeClr>
                        </a:solidFill>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lnSpc>
                          <a:spcPct val="115000"/>
                        </a:lnSpc>
                        <a:spcBef>
                          <a:spcPts val="1200"/>
                        </a:spcBef>
                        <a:spcAft>
                          <a:spcPts val="1200"/>
                        </a:spcAft>
                        <a:buNone/>
                      </a:pPr>
                      <a:r>
                        <a:rPr lang="it-IT" sz="1400" dirty="0">
                          <a:solidFill>
                            <a:schemeClr val="bg2">
                              <a:lumMod val="50000"/>
                            </a:schemeClr>
                          </a:solidFill>
                        </a:rPr>
                        <a:t>0,5 Mbps – 100 Mbps</a:t>
                      </a:r>
                      <a:endParaRPr sz="1400" dirty="0">
                        <a:solidFill>
                          <a:schemeClr val="bg2">
                            <a:lumMod val="50000"/>
                          </a:schemeClr>
                        </a:solidFill>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lnSpc>
                          <a:spcPct val="115000"/>
                        </a:lnSpc>
                        <a:spcBef>
                          <a:spcPts val="1200"/>
                        </a:spcBef>
                        <a:spcAft>
                          <a:spcPts val="1200"/>
                        </a:spcAft>
                        <a:buNone/>
                      </a:pPr>
                      <a:r>
                        <a:rPr lang="it-IT" sz="1400" b="1" dirty="0">
                          <a:solidFill>
                            <a:schemeClr val="bg2">
                              <a:lumMod val="50000"/>
                            </a:schemeClr>
                          </a:solidFill>
                        </a:rPr>
                        <a:t>Bluetooth</a:t>
                      </a:r>
                      <a:endParaRPr sz="1400" b="1" dirty="0">
                        <a:solidFill>
                          <a:schemeClr val="bg2">
                            <a:lumMod val="50000"/>
                          </a:schemeClr>
                        </a:solidFill>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lnSpc>
                          <a:spcPct val="115000"/>
                        </a:lnSpc>
                        <a:spcBef>
                          <a:spcPts val="1200"/>
                        </a:spcBef>
                        <a:spcAft>
                          <a:spcPts val="1200"/>
                        </a:spcAft>
                        <a:buNone/>
                      </a:pPr>
                      <a:r>
                        <a:rPr lang="it-IT" sz="1400" dirty="0">
                          <a:solidFill>
                            <a:schemeClr val="bg2">
                              <a:lumMod val="50000"/>
                            </a:schemeClr>
                          </a:solidFill>
                        </a:rPr>
                        <a:t>720 Kbps – 2 Mbps</a:t>
                      </a:r>
                      <a:endParaRPr sz="1400" dirty="0">
                        <a:solidFill>
                          <a:schemeClr val="bg2">
                            <a:lumMod val="50000"/>
                          </a:schemeClr>
                        </a:solidFill>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952734"/>
                  </a:ext>
                </a:extLst>
              </a:tr>
              <a:tr h="311547">
                <a:tc>
                  <a:txBody>
                    <a:bodyPr/>
                    <a:lstStyle/>
                    <a:p>
                      <a:pPr marL="0" lvl="0" indent="0" algn="ctr" rtl="0">
                        <a:lnSpc>
                          <a:spcPct val="115000"/>
                        </a:lnSpc>
                        <a:spcBef>
                          <a:spcPts val="1200"/>
                        </a:spcBef>
                        <a:spcAft>
                          <a:spcPts val="1200"/>
                        </a:spcAft>
                        <a:buNone/>
                      </a:pPr>
                      <a:r>
                        <a:rPr lang="it-IT" sz="1400" b="1" dirty="0">
                          <a:solidFill>
                            <a:schemeClr val="bg2">
                              <a:lumMod val="50000"/>
                            </a:schemeClr>
                          </a:solidFill>
                        </a:rPr>
                        <a:t>Cavo Ethernet (Cat5e – Cat6)</a:t>
                      </a:r>
                      <a:endParaRPr sz="1400" b="1" dirty="0">
                        <a:solidFill>
                          <a:schemeClr val="bg2">
                            <a:lumMod val="50000"/>
                          </a:schemeClr>
                        </a:solidFill>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lnSpc>
                          <a:spcPct val="115000"/>
                        </a:lnSpc>
                        <a:spcBef>
                          <a:spcPts val="1200"/>
                        </a:spcBef>
                        <a:spcAft>
                          <a:spcPts val="1200"/>
                        </a:spcAft>
                        <a:buNone/>
                      </a:pPr>
                      <a:r>
                        <a:rPr lang="it-IT" sz="1400" b="0" dirty="0">
                          <a:solidFill>
                            <a:schemeClr val="bg2">
                              <a:lumMod val="50000"/>
                            </a:schemeClr>
                          </a:solidFill>
                        </a:rPr>
                        <a:t>10 Mbps – 1 Gbps</a:t>
                      </a:r>
                      <a:endParaRPr sz="1400" b="0" dirty="0">
                        <a:solidFill>
                          <a:schemeClr val="bg2">
                            <a:lumMod val="50000"/>
                          </a:schemeClr>
                        </a:solidFill>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lnSpc>
                          <a:spcPct val="115000"/>
                        </a:lnSpc>
                        <a:spcBef>
                          <a:spcPts val="1200"/>
                        </a:spcBef>
                        <a:spcAft>
                          <a:spcPts val="1200"/>
                        </a:spcAft>
                        <a:buNone/>
                      </a:pPr>
                      <a:r>
                        <a:rPr lang="it-IT" sz="1400" b="1" dirty="0">
                          <a:solidFill>
                            <a:schemeClr val="bg2">
                              <a:lumMod val="50000"/>
                            </a:schemeClr>
                          </a:solidFill>
                        </a:rPr>
                        <a:t>Satellite (Starlink)</a:t>
                      </a:r>
                      <a:endParaRPr sz="1400" b="1" dirty="0">
                        <a:solidFill>
                          <a:schemeClr val="bg2">
                            <a:lumMod val="50000"/>
                          </a:schemeClr>
                        </a:solidFill>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lnSpc>
                          <a:spcPct val="115000"/>
                        </a:lnSpc>
                        <a:spcBef>
                          <a:spcPts val="1200"/>
                        </a:spcBef>
                        <a:spcAft>
                          <a:spcPts val="1200"/>
                        </a:spcAft>
                        <a:buNone/>
                      </a:pPr>
                      <a:r>
                        <a:rPr lang="it-IT" sz="1400" dirty="0">
                          <a:solidFill>
                            <a:schemeClr val="bg2">
                              <a:lumMod val="50000"/>
                            </a:schemeClr>
                          </a:solidFill>
                        </a:rPr>
                        <a:t>50 Mbps – 500 Mbps</a:t>
                      </a:r>
                      <a:endParaRPr sz="1400" dirty="0">
                        <a:solidFill>
                          <a:schemeClr val="bg2">
                            <a:lumMod val="50000"/>
                          </a:schemeClr>
                        </a:solidFill>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74169">
                <a:tc>
                  <a:txBody>
                    <a:bodyPr/>
                    <a:lstStyle/>
                    <a:p>
                      <a:pPr marL="0" lvl="0" indent="0" algn="ctr" rtl="0">
                        <a:lnSpc>
                          <a:spcPct val="115000"/>
                        </a:lnSpc>
                        <a:spcBef>
                          <a:spcPts val="1200"/>
                        </a:spcBef>
                        <a:spcAft>
                          <a:spcPts val="1200"/>
                        </a:spcAft>
                        <a:buNone/>
                      </a:pPr>
                      <a:r>
                        <a:rPr lang="it-IT" sz="1400" b="1" dirty="0">
                          <a:solidFill>
                            <a:schemeClr val="bg2">
                              <a:lumMod val="50000"/>
                            </a:schemeClr>
                          </a:solidFill>
                        </a:rPr>
                        <a:t>Cavo Ethernet (Cat6a, Cat7, Cat8)</a:t>
                      </a:r>
                      <a:endParaRPr sz="1400" b="1" dirty="0">
                        <a:solidFill>
                          <a:schemeClr val="bg2">
                            <a:lumMod val="50000"/>
                          </a:schemeClr>
                        </a:solidFill>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lnSpc>
                          <a:spcPct val="115000"/>
                        </a:lnSpc>
                        <a:spcBef>
                          <a:spcPts val="1200"/>
                        </a:spcBef>
                        <a:spcAft>
                          <a:spcPts val="1200"/>
                        </a:spcAft>
                        <a:buNone/>
                      </a:pPr>
                      <a:r>
                        <a:rPr lang="it-IT" sz="1400" b="0" dirty="0">
                          <a:solidFill>
                            <a:schemeClr val="bg2">
                              <a:lumMod val="50000"/>
                            </a:schemeClr>
                          </a:solidFill>
                        </a:rPr>
                        <a:t>10 Mbps – 40 Gbps</a:t>
                      </a:r>
                      <a:endParaRPr sz="1400" b="0" dirty="0">
                        <a:solidFill>
                          <a:schemeClr val="bg2">
                            <a:lumMod val="50000"/>
                          </a:schemeClr>
                        </a:solidFill>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lnSpc>
                          <a:spcPct val="115000"/>
                        </a:lnSpc>
                        <a:spcBef>
                          <a:spcPts val="1200"/>
                        </a:spcBef>
                        <a:spcAft>
                          <a:spcPts val="1200"/>
                        </a:spcAft>
                        <a:buNone/>
                      </a:pPr>
                      <a:r>
                        <a:rPr lang="it-IT" sz="1400" b="1" dirty="0">
                          <a:solidFill>
                            <a:schemeClr val="bg2">
                              <a:lumMod val="50000"/>
                            </a:schemeClr>
                          </a:solidFill>
                        </a:rPr>
                        <a:t>4G LTE</a:t>
                      </a:r>
                      <a:endParaRPr sz="1400" b="1" dirty="0">
                        <a:solidFill>
                          <a:schemeClr val="bg2">
                            <a:lumMod val="50000"/>
                          </a:schemeClr>
                        </a:solidFill>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15000"/>
                        </a:lnSpc>
                        <a:spcBef>
                          <a:spcPts val="1200"/>
                        </a:spcBef>
                        <a:spcAft>
                          <a:spcPts val="1200"/>
                        </a:spcAft>
                        <a:buClr>
                          <a:srgbClr val="000000"/>
                        </a:buClr>
                        <a:buSzTx/>
                        <a:buFont typeface="Arial"/>
                        <a:buNone/>
                        <a:tabLst/>
                        <a:defRPr/>
                      </a:pPr>
                      <a:r>
                        <a:rPr lang="it-IT" sz="1400" dirty="0">
                          <a:solidFill>
                            <a:schemeClr val="bg2">
                              <a:lumMod val="50000"/>
                            </a:schemeClr>
                          </a:solidFill>
                        </a:rPr>
                        <a:t>5 Mbps – 1 Gbps</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74169">
                <a:tc>
                  <a:txBody>
                    <a:bodyPr/>
                    <a:lstStyle/>
                    <a:p>
                      <a:pPr marL="0" lvl="0" indent="0" algn="ctr" rtl="0">
                        <a:lnSpc>
                          <a:spcPct val="115000"/>
                        </a:lnSpc>
                        <a:spcBef>
                          <a:spcPts val="1200"/>
                        </a:spcBef>
                        <a:spcAft>
                          <a:spcPts val="1200"/>
                        </a:spcAft>
                        <a:buNone/>
                      </a:pPr>
                      <a:r>
                        <a:rPr lang="it-IT" sz="1400" b="1" dirty="0">
                          <a:solidFill>
                            <a:schemeClr val="bg2">
                              <a:lumMod val="50000"/>
                            </a:schemeClr>
                          </a:solidFill>
                        </a:rPr>
                        <a:t>Fibra Ottica FTTC </a:t>
                      </a:r>
                      <a:r>
                        <a:rPr lang="it-IT" sz="1400" b="0" dirty="0">
                          <a:solidFill>
                            <a:schemeClr val="bg2">
                              <a:lumMod val="50000"/>
                            </a:schemeClr>
                          </a:solidFill>
                        </a:rPr>
                        <a:t>(Cabinet)</a:t>
                      </a:r>
                      <a:endParaRPr sz="1400" b="0" dirty="0">
                        <a:solidFill>
                          <a:schemeClr val="bg2">
                            <a:lumMod val="50000"/>
                          </a:schemeClr>
                        </a:solidFill>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lnSpc>
                          <a:spcPct val="115000"/>
                        </a:lnSpc>
                        <a:spcBef>
                          <a:spcPts val="1200"/>
                        </a:spcBef>
                        <a:spcAft>
                          <a:spcPts val="1200"/>
                        </a:spcAft>
                        <a:buNone/>
                      </a:pPr>
                      <a:r>
                        <a:rPr lang="it-IT" sz="1400" b="1" u="sng" dirty="0">
                          <a:solidFill>
                            <a:schemeClr val="bg2">
                              <a:lumMod val="50000"/>
                            </a:schemeClr>
                          </a:solidFill>
                        </a:rPr>
                        <a:t>100 Mbps – 300 Mbps</a:t>
                      </a:r>
                      <a:endParaRPr sz="1400" b="1" u="sng" dirty="0">
                        <a:solidFill>
                          <a:schemeClr val="bg2">
                            <a:lumMod val="50000"/>
                          </a:schemeClr>
                        </a:solidFill>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lnSpc>
                          <a:spcPct val="115000"/>
                        </a:lnSpc>
                        <a:spcBef>
                          <a:spcPts val="1200"/>
                        </a:spcBef>
                        <a:spcAft>
                          <a:spcPts val="1200"/>
                        </a:spcAft>
                        <a:buNone/>
                      </a:pPr>
                      <a:r>
                        <a:rPr lang="it-IT" sz="1400" b="1" dirty="0">
                          <a:solidFill>
                            <a:schemeClr val="bg2">
                              <a:lumMod val="50000"/>
                            </a:schemeClr>
                          </a:solidFill>
                        </a:rPr>
                        <a:t>5G</a:t>
                      </a:r>
                      <a:endParaRPr sz="1400" b="1" dirty="0">
                        <a:solidFill>
                          <a:schemeClr val="bg2">
                            <a:lumMod val="50000"/>
                          </a:schemeClr>
                        </a:solidFill>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lnSpc>
                          <a:spcPct val="115000"/>
                        </a:lnSpc>
                        <a:spcBef>
                          <a:spcPts val="1200"/>
                        </a:spcBef>
                        <a:spcAft>
                          <a:spcPts val="1200"/>
                        </a:spcAft>
                        <a:buNone/>
                      </a:pPr>
                      <a:r>
                        <a:rPr lang="it-IT" sz="1400" dirty="0">
                          <a:solidFill>
                            <a:schemeClr val="bg2">
                              <a:lumMod val="50000"/>
                            </a:schemeClr>
                          </a:solidFill>
                        </a:rPr>
                        <a:t>50 Mbps – 10 Gbps</a:t>
                      </a:r>
                      <a:endParaRPr sz="1400" dirty="0">
                        <a:solidFill>
                          <a:schemeClr val="bg2">
                            <a:lumMod val="50000"/>
                          </a:schemeClr>
                        </a:solidFill>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8666712"/>
                  </a:ext>
                </a:extLst>
              </a:tr>
              <a:tr h="311547">
                <a:tc>
                  <a:txBody>
                    <a:bodyPr/>
                    <a:lstStyle/>
                    <a:p>
                      <a:pPr marL="0" lvl="0" indent="0" algn="ctr" rtl="0">
                        <a:lnSpc>
                          <a:spcPct val="115000"/>
                        </a:lnSpc>
                        <a:spcBef>
                          <a:spcPts val="1200"/>
                        </a:spcBef>
                        <a:spcAft>
                          <a:spcPts val="1200"/>
                        </a:spcAft>
                        <a:buNone/>
                      </a:pPr>
                      <a:r>
                        <a:rPr lang="it-IT" sz="1400" b="1" dirty="0">
                          <a:solidFill>
                            <a:schemeClr val="bg2">
                              <a:lumMod val="50000"/>
                            </a:schemeClr>
                          </a:solidFill>
                        </a:rPr>
                        <a:t>Fibra Ottica FTTH </a:t>
                      </a:r>
                      <a:r>
                        <a:rPr lang="it-IT" sz="1400" b="0" dirty="0">
                          <a:solidFill>
                            <a:schemeClr val="bg2">
                              <a:lumMod val="50000"/>
                            </a:schemeClr>
                          </a:solidFill>
                        </a:rPr>
                        <a:t>(Home)</a:t>
                      </a:r>
                      <a:endParaRPr sz="1400" b="0" dirty="0">
                        <a:solidFill>
                          <a:schemeClr val="bg2">
                            <a:lumMod val="50000"/>
                          </a:schemeClr>
                        </a:solidFill>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15000"/>
                        </a:lnSpc>
                        <a:spcBef>
                          <a:spcPts val="1200"/>
                        </a:spcBef>
                        <a:spcAft>
                          <a:spcPts val="1200"/>
                        </a:spcAft>
                        <a:buClr>
                          <a:srgbClr val="000000"/>
                        </a:buClr>
                        <a:buSzTx/>
                        <a:buFont typeface="Arial"/>
                        <a:buNone/>
                        <a:tabLst/>
                        <a:defRPr/>
                      </a:pPr>
                      <a:r>
                        <a:rPr lang="it-IT" sz="1400" b="1" u="sng" dirty="0">
                          <a:solidFill>
                            <a:schemeClr val="bg2">
                              <a:lumMod val="50000"/>
                            </a:schemeClr>
                          </a:solidFill>
                        </a:rPr>
                        <a:t>1 Gbps – 10 Gbps</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lnSpc>
                          <a:spcPct val="115000"/>
                        </a:lnSpc>
                        <a:spcBef>
                          <a:spcPts val="1200"/>
                        </a:spcBef>
                        <a:spcAft>
                          <a:spcPts val="1200"/>
                        </a:spcAft>
                        <a:buNone/>
                      </a:pPr>
                      <a:r>
                        <a:rPr lang="it-IT" sz="1400" b="1" dirty="0">
                          <a:solidFill>
                            <a:schemeClr val="bg2">
                              <a:lumMod val="50000"/>
                            </a:schemeClr>
                          </a:solidFill>
                        </a:rPr>
                        <a:t>Wi-Fi (4,5,6)</a:t>
                      </a:r>
                      <a:endParaRPr sz="1400" b="1" dirty="0">
                        <a:solidFill>
                          <a:schemeClr val="bg2">
                            <a:lumMod val="50000"/>
                          </a:schemeClr>
                        </a:solidFill>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lnSpc>
                          <a:spcPct val="115000"/>
                        </a:lnSpc>
                        <a:spcBef>
                          <a:spcPts val="1200"/>
                        </a:spcBef>
                        <a:spcAft>
                          <a:spcPts val="1200"/>
                        </a:spcAft>
                        <a:buNone/>
                      </a:pPr>
                      <a:r>
                        <a:rPr lang="it-IT" sz="1400" dirty="0">
                          <a:solidFill>
                            <a:schemeClr val="bg2">
                              <a:lumMod val="50000"/>
                            </a:schemeClr>
                          </a:solidFill>
                        </a:rPr>
                        <a:t>50 Mbps – 9,6 Gbps </a:t>
                      </a:r>
                      <a:endParaRPr sz="1400" dirty="0">
                        <a:solidFill>
                          <a:schemeClr val="bg2">
                            <a:lumMod val="50000"/>
                          </a:schemeClr>
                        </a:solidFill>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4587574"/>
                  </a:ext>
                </a:extLst>
              </a:tr>
            </a:tbl>
          </a:graphicData>
        </a:graphic>
      </p:graphicFrame>
      <p:sp>
        <p:nvSpPr>
          <p:cNvPr id="7" name="CasellaDiTesto 6">
            <a:extLst>
              <a:ext uri="{FF2B5EF4-FFF2-40B4-BE49-F238E27FC236}">
                <a16:creationId xmlns:a16="http://schemas.microsoft.com/office/drawing/2014/main" id="{15E1FD62-33F0-8D34-F11D-F28A4D730C41}"/>
              </a:ext>
            </a:extLst>
          </p:cNvPr>
          <p:cNvSpPr txBox="1"/>
          <p:nvPr/>
        </p:nvSpPr>
        <p:spPr>
          <a:xfrm>
            <a:off x="5451595" y="445023"/>
            <a:ext cx="1886183" cy="646331"/>
          </a:xfrm>
          <a:prstGeom prst="rect">
            <a:avLst/>
          </a:prstGeom>
          <a:noFill/>
        </p:spPr>
        <p:txBody>
          <a:bodyPr wrap="square">
            <a:spAutoFit/>
          </a:bodyPr>
          <a:lstStyle/>
          <a:p>
            <a:r>
              <a:rPr lang="it-IT" dirty="0">
                <a:hlinkClick r:id="rId3"/>
              </a:rPr>
              <a:t>record speed</a:t>
            </a:r>
            <a:r>
              <a:rPr lang="it-IT" sz="3600" dirty="0">
                <a:hlinkClick r:id="rId3"/>
              </a:rPr>
              <a:t>🔝</a:t>
            </a:r>
            <a:endParaRPr lang="it-IT" sz="3600" dirty="0"/>
          </a:p>
        </p:txBody>
      </p:sp>
      <p:sp>
        <p:nvSpPr>
          <p:cNvPr id="9" name="CasellaDiTesto 8">
            <a:extLst>
              <a:ext uri="{FF2B5EF4-FFF2-40B4-BE49-F238E27FC236}">
                <a16:creationId xmlns:a16="http://schemas.microsoft.com/office/drawing/2014/main" id="{18D21B10-A968-7A82-D7E4-28FB8EF8B13A}"/>
              </a:ext>
            </a:extLst>
          </p:cNvPr>
          <p:cNvSpPr txBox="1"/>
          <p:nvPr/>
        </p:nvSpPr>
        <p:spPr>
          <a:xfrm>
            <a:off x="7202311" y="445024"/>
            <a:ext cx="1629989" cy="646331"/>
          </a:xfrm>
          <a:prstGeom prst="rect">
            <a:avLst/>
          </a:prstGeom>
          <a:noFill/>
        </p:spPr>
        <p:txBody>
          <a:bodyPr wrap="square">
            <a:spAutoFit/>
          </a:bodyPr>
          <a:lstStyle/>
          <a:p>
            <a:r>
              <a:rPr lang="it-IT" dirty="0">
                <a:hlinkClick r:id="rId4"/>
              </a:rPr>
              <a:t>speed test</a:t>
            </a:r>
            <a:r>
              <a:rPr lang="it-IT" sz="3600" dirty="0">
                <a:hlinkClick r:id="rId4"/>
              </a:rPr>
              <a:t>⚡</a:t>
            </a:r>
            <a:endParaRPr lang="it-IT" sz="3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it" dirty="0"/>
              <a:t>TIPOLOGIE DI TRASMISSIONE</a:t>
            </a:r>
            <a:endParaRPr dirty="0"/>
          </a:p>
        </p:txBody>
      </p:sp>
      <p:sp>
        <p:nvSpPr>
          <p:cNvPr id="79" name="Google Shape;79;p15"/>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it" dirty="0"/>
              <a:t>unidirezionale, bidirezionale, multidirezionale, broadcast, anycast </a:t>
            </a:r>
            <a:endParaRPr dirty="0"/>
          </a:p>
        </p:txBody>
      </p:sp>
      <p:pic>
        <p:nvPicPr>
          <p:cNvPr id="3" name="Immagine 2" descr="Immagine che contiene nero, oscurità">
            <a:extLst>
              <a:ext uri="{FF2B5EF4-FFF2-40B4-BE49-F238E27FC236}">
                <a16:creationId xmlns:a16="http://schemas.microsoft.com/office/drawing/2014/main" id="{2649922B-3B06-9BE2-0C16-1D41BEEA1D1D}"/>
              </a:ext>
            </a:extLst>
          </p:cNvPr>
          <p:cNvPicPr>
            <a:picLocks noChangeAspect="1"/>
          </p:cNvPicPr>
          <p:nvPr/>
        </p:nvPicPr>
        <p:blipFill>
          <a:blip r:embed="rId3"/>
          <a:srcRect l="40694" t="35062" r="40556" b="36296"/>
          <a:stretch/>
        </p:blipFill>
        <p:spPr>
          <a:xfrm>
            <a:off x="5448300" y="1147327"/>
            <a:ext cx="3098800" cy="2662673"/>
          </a:xfrm>
          <a:prstGeom prst="rect">
            <a:avLst/>
          </a:prstGeom>
        </p:spPr>
      </p:pic>
    </p:spTree>
    <p:extLst>
      <p:ext uri="{BB962C8B-B14F-4D97-AF65-F5344CB8AC3E}">
        <p14:creationId xmlns:p14="http://schemas.microsoft.com/office/powerpoint/2010/main" val="2457716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CFD480-609E-888B-5390-E737BA50E961}"/>
              </a:ext>
            </a:extLst>
          </p:cNvPr>
          <p:cNvSpPr>
            <a:spLocks noGrp="1"/>
          </p:cNvSpPr>
          <p:nvPr>
            <p:ph type="title"/>
          </p:nvPr>
        </p:nvSpPr>
        <p:spPr/>
        <p:txBody>
          <a:bodyPr>
            <a:normAutofit fontScale="90000"/>
          </a:bodyPr>
          <a:lstStyle/>
          <a:p>
            <a:r>
              <a:rPr lang="it-IT" dirty="0"/>
              <a:t>Unidirezionale (Simplex)</a:t>
            </a:r>
          </a:p>
        </p:txBody>
      </p:sp>
      <p:sp>
        <p:nvSpPr>
          <p:cNvPr id="3" name="Segnaposto testo 2">
            <a:extLst>
              <a:ext uri="{FF2B5EF4-FFF2-40B4-BE49-F238E27FC236}">
                <a16:creationId xmlns:a16="http://schemas.microsoft.com/office/drawing/2014/main" id="{E7FE5DB6-AA19-FBA0-2074-8D4F24782FD8}"/>
              </a:ext>
            </a:extLst>
          </p:cNvPr>
          <p:cNvSpPr>
            <a:spLocks noGrp="1"/>
          </p:cNvSpPr>
          <p:nvPr>
            <p:ph type="body" idx="1"/>
          </p:nvPr>
        </p:nvSpPr>
        <p:spPr>
          <a:xfrm>
            <a:off x="311700" y="1152426"/>
            <a:ext cx="8520600" cy="3889474"/>
          </a:xfrm>
        </p:spPr>
        <p:txBody>
          <a:bodyPr>
            <a:normAutofit fontScale="92500" lnSpcReduction="10000"/>
          </a:bodyPr>
          <a:lstStyle/>
          <a:p>
            <a:pPr marL="114300" indent="0" algn="just">
              <a:buNone/>
            </a:pPr>
            <a:r>
              <a:rPr lang="it-IT" dirty="0"/>
              <a:t>In questo tipo di comunicazione, i dati viaggiano solo in una direzione: da un mittente a un destinatario, senza possibilità di risposta.</a:t>
            </a:r>
          </a:p>
          <a:p>
            <a:pPr marL="114300" indent="0" algn="just">
              <a:buNone/>
            </a:pPr>
            <a:endParaRPr lang="it-IT" dirty="0"/>
          </a:p>
          <a:p>
            <a:pPr marL="114300" indent="0" algn="just">
              <a:buNone/>
            </a:pPr>
            <a:r>
              <a:rPr lang="it-IT" b="1" dirty="0"/>
              <a:t>Caratteristiche</a:t>
            </a:r>
            <a:r>
              <a:rPr lang="it-IT" dirty="0"/>
              <a:t>:</a:t>
            </a:r>
          </a:p>
          <a:p>
            <a:pPr algn="just"/>
            <a:r>
              <a:rPr lang="it-IT" b="1" dirty="0"/>
              <a:t>Mittente e destinatario</a:t>
            </a:r>
            <a:r>
              <a:rPr lang="it-IT" dirty="0"/>
              <a:t>: C'è un solo mittente che trasmette dati e un solo destinatario che li riceve.</a:t>
            </a:r>
          </a:p>
          <a:p>
            <a:pPr algn="just"/>
            <a:r>
              <a:rPr lang="it-IT" b="1" dirty="0"/>
              <a:t>Nessun feedback</a:t>
            </a:r>
            <a:r>
              <a:rPr lang="it-IT" dirty="0"/>
              <a:t>: Il destinatario non può rispondere o inviare dati al mittente.</a:t>
            </a:r>
          </a:p>
          <a:p>
            <a:pPr marL="114300" indent="0" algn="just">
              <a:buNone/>
            </a:pPr>
            <a:r>
              <a:rPr lang="it-IT" b="1" dirty="0"/>
              <a:t>Esempi</a:t>
            </a:r>
            <a:r>
              <a:rPr lang="it-IT" dirty="0"/>
              <a:t>: </a:t>
            </a:r>
          </a:p>
          <a:p>
            <a:pPr algn="just"/>
            <a:r>
              <a:rPr lang="it-IT" dirty="0"/>
              <a:t>Televisione: L'emittente trasmette un segnale, e il televisore riceve senza inviare nulla indietro.</a:t>
            </a:r>
          </a:p>
          <a:p>
            <a:pPr algn="just"/>
            <a:r>
              <a:rPr lang="it-IT" dirty="0"/>
              <a:t>Radio: Funziona allo stesso modo, l'emittente radiofonica invia il segnale e i dispositivi lo ricevono.</a:t>
            </a:r>
          </a:p>
        </p:txBody>
      </p:sp>
    </p:spTree>
    <p:extLst>
      <p:ext uri="{BB962C8B-B14F-4D97-AF65-F5344CB8AC3E}">
        <p14:creationId xmlns:p14="http://schemas.microsoft.com/office/powerpoint/2010/main" val="154631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CFD480-609E-888B-5390-E737BA50E961}"/>
              </a:ext>
            </a:extLst>
          </p:cNvPr>
          <p:cNvSpPr>
            <a:spLocks noGrp="1"/>
          </p:cNvSpPr>
          <p:nvPr>
            <p:ph type="title"/>
          </p:nvPr>
        </p:nvSpPr>
        <p:spPr/>
        <p:txBody>
          <a:bodyPr>
            <a:normAutofit fontScale="90000"/>
          </a:bodyPr>
          <a:lstStyle/>
          <a:p>
            <a:r>
              <a:rPr lang="it-IT" dirty="0"/>
              <a:t>Bidirezionale (Half-Duplex)</a:t>
            </a:r>
          </a:p>
        </p:txBody>
      </p:sp>
      <p:sp>
        <p:nvSpPr>
          <p:cNvPr id="3" name="Segnaposto testo 2">
            <a:extLst>
              <a:ext uri="{FF2B5EF4-FFF2-40B4-BE49-F238E27FC236}">
                <a16:creationId xmlns:a16="http://schemas.microsoft.com/office/drawing/2014/main" id="{E7FE5DB6-AA19-FBA0-2074-8D4F24782FD8}"/>
              </a:ext>
            </a:extLst>
          </p:cNvPr>
          <p:cNvSpPr>
            <a:spLocks noGrp="1"/>
          </p:cNvSpPr>
          <p:nvPr>
            <p:ph type="body" idx="1"/>
          </p:nvPr>
        </p:nvSpPr>
        <p:spPr>
          <a:xfrm>
            <a:off x="311700" y="1152426"/>
            <a:ext cx="8520600" cy="3889474"/>
          </a:xfrm>
        </p:spPr>
        <p:txBody>
          <a:bodyPr>
            <a:normAutofit/>
          </a:bodyPr>
          <a:lstStyle/>
          <a:p>
            <a:pPr marL="114300" indent="0" algn="just">
              <a:buNone/>
            </a:pPr>
            <a:r>
              <a:rPr lang="it-IT" dirty="0"/>
              <a:t>In questa modalità, i dati possono viaggiare in entrambe le direzioni, ma non contemporaneamente. Solo uno dei due dispositivi può trasmettere alla volta.</a:t>
            </a:r>
          </a:p>
          <a:p>
            <a:pPr marL="114300" indent="0" algn="just">
              <a:buNone/>
            </a:pPr>
            <a:endParaRPr lang="it-IT" dirty="0"/>
          </a:p>
          <a:p>
            <a:pPr marL="114300" indent="0" algn="just">
              <a:buNone/>
            </a:pPr>
            <a:r>
              <a:rPr lang="it-IT" b="1" dirty="0"/>
              <a:t>Caratteristiche</a:t>
            </a:r>
            <a:r>
              <a:rPr lang="it-IT" dirty="0"/>
              <a:t>:</a:t>
            </a:r>
          </a:p>
          <a:p>
            <a:pPr algn="just"/>
            <a:r>
              <a:rPr lang="it-IT" b="1" dirty="0"/>
              <a:t>Scambio alternato</a:t>
            </a:r>
            <a:r>
              <a:rPr lang="it-IT" dirty="0"/>
              <a:t>: Il mittente e il destinatario si alternano nell'invio e ricezione dei dati.</a:t>
            </a:r>
          </a:p>
          <a:p>
            <a:pPr marL="114300" indent="0" algn="just">
              <a:buNone/>
            </a:pPr>
            <a:r>
              <a:rPr lang="it-IT" b="1" dirty="0"/>
              <a:t>Esempi</a:t>
            </a:r>
            <a:r>
              <a:rPr lang="it-IT" dirty="0"/>
              <a:t>:</a:t>
            </a:r>
          </a:p>
          <a:p>
            <a:pPr algn="just"/>
            <a:r>
              <a:rPr lang="it-IT" dirty="0"/>
              <a:t>Walkie-talkie: Solo una persona parla alla volta, l'altra deve aspettare prima di rispondere.</a:t>
            </a:r>
          </a:p>
        </p:txBody>
      </p:sp>
    </p:spTree>
    <p:extLst>
      <p:ext uri="{BB962C8B-B14F-4D97-AF65-F5344CB8AC3E}">
        <p14:creationId xmlns:p14="http://schemas.microsoft.com/office/powerpoint/2010/main" val="3420371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CFD480-609E-888B-5390-E737BA50E961}"/>
              </a:ext>
            </a:extLst>
          </p:cNvPr>
          <p:cNvSpPr>
            <a:spLocks noGrp="1"/>
          </p:cNvSpPr>
          <p:nvPr>
            <p:ph type="title"/>
          </p:nvPr>
        </p:nvSpPr>
        <p:spPr/>
        <p:txBody>
          <a:bodyPr>
            <a:normAutofit fontScale="90000"/>
          </a:bodyPr>
          <a:lstStyle/>
          <a:p>
            <a:r>
              <a:rPr lang="it-IT" dirty="0"/>
              <a:t>Bidirezionale (Full-Duplex)</a:t>
            </a:r>
          </a:p>
        </p:txBody>
      </p:sp>
      <p:sp>
        <p:nvSpPr>
          <p:cNvPr id="3" name="Segnaposto testo 2">
            <a:extLst>
              <a:ext uri="{FF2B5EF4-FFF2-40B4-BE49-F238E27FC236}">
                <a16:creationId xmlns:a16="http://schemas.microsoft.com/office/drawing/2014/main" id="{E7FE5DB6-AA19-FBA0-2074-8D4F24782FD8}"/>
              </a:ext>
            </a:extLst>
          </p:cNvPr>
          <p:cNvSpPr>
            <a:spLocks noGrp="1"/>
          </p:cNvSpPr>
          <p:nvPr>
            <p:ph type="body" idx="1"/>
          </p:nvPr>
        </p:nvSpPr>
        <p:spPr>
          <a:xfrm>
            <a:off x="311700" y="1152426"/>
            <a:ext cx="8520600" cy="3889474"/>
          </a:xfrm>
        </p:spPr>
        <p:txBody>
          <a:bodyPr>
            <a:normAutofit/>
          </a:bodyPr>
          <a:lstStyle/>
          <a:p>
            <a:pPr marL="114300" indent="0" algn="just">
              <a:buNone/>
            </a:pPr>
            <a:r>
              <a:rPr lang="it-IT" dirty="0"/>
              <a:t>In un sistema full-duplex, i dati possono essere trasmessi in entrambe le direzioni contemporaneamente. Sia il mittente che il destinatario possono comunicare senza interruzioni.</a:t>
            </a:r>
          </a:p>
          <a:p>
            <a:pPr marL="114300" indent="0" algn="just">
              <a:buNone/>
            </a:pPr>
            <a:endParaRPr lang="it-IT" dirty="0"/>
          </a:p>
          <a:p>
            <a:pPr marL="114300" indent="0" algn="just">
              <a:buNone/>
            </a:pPr>
            <a:r>
              <a:rPr lang="it-IT" b="1" dirty="0"/>
              <a:t>Caratteristiche</a:t>
            </a:r>
            <a:r>
              <a:rPr lang="it-IT" dirty="0"/>
              <a:t>:</a:t>
            </a:r>
          </a:p>
          <a:p>
            <a:pPr algn="just"/>
            <a:r>
              <a:rPr lang="it-IT" b="1" dirty="0"/>
              <a:t>Trasmissione simultanea</a:t>
            </a:r>
            <a:r>
              <a:rPr lang="it-IT" dirty="0"/>
              <a:t>: I dispositivi possono inviare e ricevere dati contemporaneamente senza interferenze.</a:t>
            </a:r>
          </a:p>
          <a:p>
            <a:pPr marL="114300" indent="0" algn="just">
              <a:buNone/>
            </a:pPr>
            <a:r>
              <a:rPr lang="it-IT" b="1" dirty="0"/>
              <a:t>Esempi</a:t>
            </a:r>
            <a:r>
              <a:rPr lang="it-IT" dirty="0"/>
              <a:t>:</a:t>
            </a:r>
          </a:p>
          <a:p>
            <a:pPr algn="just"/>
            <a:r>
              <a:rPr lang="it-IT" dirty="0"/>
              <a:t>Telefonia: Le persone possono parlare e ascoltare contemporaneamente.</a:t>
            </a:r>
          </a:p>
          <a:p>
            <a:pPr algn="just"/>
            <a:r>
              <a:rPr lang="it-IT" dirty="0"/>
              <a:t>Connessioni Ethernet moderne: In grado di trasmettere e ricevere dati nello stesso momento.</a:t>
            </a:r>
          </a:p>
        </p:txBody>
      </p:sp>
    </p:spTree>
    <p:extLst>
      <p:ext uri="{BB962C8B-B14F-4D97-AF65-F5344CB8AC3E}">
        <p14:creationId xmlns:p14="http://schemas.microsoft.com/office/powerpoint/2010/main" val="2682696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CFD480-609E-888B-5390-E737BA50E961}"/>
              </a:ext>
            </a:extLst>
          </p:cNvPr>
          <p:cNvSpPr>
            <a:spLocks noGrp="1"/>
          </p:cNvSpPr>
          <p:nvPr>
            <p:ph type="title"/>
          </p:nvPr>
        </p:nvSpPr>
        <p:spPr/>
        <p:txBody>
          <a:bodyPr>
            <a:normAutofit fontScale="90000"/>
          </a:bodyPr>
          <a:lstStyle/>
          <a:p>
            <a:r>
              <a:rPr lang="it-IT" dirty="0"/>
              <a:t>Multidirezionale (Multicast)</a:t>
            </a:r>
          </a:p>
        </p:txBody>
      </p:sp>
      <p:sp>
        <p:nvSpPr>
          <p:cNvPr id="3" name="Segnaposto testo 2">
            <a:extLst>
              <a:ext uri="{FF2B5EF4-FFF2-40B4-BE49-F238E27FC236}">
                <a16:creationId xmlns:a16="http://schemas.microsoft.com/office/drawing/2014/main" id="{E7FE5DB6-AA19-FBA0-2074-8D4F24782FD8}"/>
              </a:ext>
            </a:extLst>
          </p:cNvPr>
          <p:cNvSpPr>
            <a:spLocks noGrp="1"/>
          </p:cNvSpPr>
          <p:nvPr>
            <p:ph type="body" idx="1"/>
          </p:nvPr>
        </p:nvSpPr>
        <p:spPr>
          <a:xfrm>
            <a:off x="311700" y="1152426"/>
            <a:ext cx="8520600" cy="3889474"/>
          </a:xfrm>
        </p:spPr>
        <p:txBody>
          <a:bodyPr>
            <a:normAutofit fontScale="92500" lnSpcReduction="10000"/>
          </a:bodyPr>
          <a:lstStyle/>
          <a:p>
            <a:pPr marL="114300" indent="0" algn="just">
              <a:buNone/>
            </a:pPr>
            <a:r>
              <a:rPr lang="it-IT" dirty="0"/>
              <a:t>La comunicazione </a:t>
            </a:r>
            <a:r>
              <a:rPr lang="it-IT" dirty="0" err="1"/>
              <a:t>multicast</a:t>
            </a:r>
            <a:r>
              <a:rPr lang="it-IT" dirty="0"/>
              <a:t> coinvolge la trasmissione dei dati da un mittente a un gruppo specifico di destinatari. Non tutti ricevono i dati, ma solo i membri del gruppo interessato.</a:t>
            </a:r>
          </a:p>
          <a:p>
            <a:pPr marL="114300" indent="0" algn="just">
              <a:buNone/>
            </a:pPr>
            <a:endParaRPr lang="it-IT" dirty="0"/>
          </a:p>
          <a:p>
            <a:pPr marL="114300" indent="0" algn="just">
              <a:buNone/>
            </a:pPr>
            <a:r>
              <a:rPr lang="it-IT" b="1" dirty="0"/>
              <a:t>Caratteristiche</a:t>
            </a:r>
            <a:r>
              <a:rPr lang="it-IT" dirty="0"/>
              <a:t>:</a:t>
            </a:r>
          </a:p>
          <a:p>
            <a:pPr algn="just"/>
            <a:r>
              <a:rPr lang="it-IT" b="1" dirty="0"/>
              <a:t>Mittente e più destinatari</a:t>
            </a:r>
            <a:r>
              <a:rPr lang="it-IT" dirty="0"/>
              <a:t>: Il mittente trasmette dati a una selezione di dispositivi.</a:t>
            </a:r>
          </a:p>
          <a:p>
            <a:pPr algn="just"/>
            <a:r>
              <a:rPr lang="it-IT" b="1" dirty="0"/>
              <a:t>Gruppo definito</a:t>
            </a:r>
            <a:r>
              <a:rPr lang="it-IT" dirty="0"/>
              <a:t>: Solo i dispositivi che fanno parte di un gruppo </a:t>
            </a:r>
            <a:r>
              <a:rPr lang="it-IT" dirty="0" err="1"/>
              <a:t>multicast</a:t>
            </a:r>
            <a:r>
              <a:rPr lang="it-IT" dirty="0"/>
              <a:t> riceveranno i dati.</a:t>
            </a:r>
          </a:p>
          <a:p>
            <a:pPr marL="114300" indent="0" algn="just">
              <a:buNone/>
            </a:pPr>
            <a:r>
              <a:rPr lang="it-IT" b="1" dirty="0"/>
              <a:t>Esempi</a:t>
            </a:r>
            <a:r>
              <a:rPr lang="it-IT" dirty="0"/>
              <a:t>:</a:t>
            </a:r>
          </a:p>
          <a:p>
            <a:pPr algn="just"/>
            <a:r>
              <a:rPr lang="it-IT" dirty="0"/>
              <a:t>Videoconferenze: I dati video e audio sono inviati a un gruppo specifico di partecipanti.</a:t>
            </a:r>
          </a:p>
          <a:p>
            <a:pPr algn="just"/>
            <a:r>
              <a:rPr lang="it-IT" dirty="0"/>
              <a:t>Distribuzione di contenuti live (ad esempio, streaming di eventi per abbonati).</a:t>
            </a:r>
          </a:p>
        </p:txBody>
      </p:sp>
    </p:spTree>
    <p:extLst>
      <p:ext uri="{BB962C8B-B14F-4D97-AF65-F5344CB8AC3E}">
        <p14:creationId xmlns:p14="http://schemas.microsoft.com/office/powerpoint/2010/main" val="3985694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CFD480-609E-888B-5390-E737BA50E961}"/>
              </a:ext>
            </a:extLst>
          </p:cNvPr>
          <p:cNvSpPr>
            <a:spLocks noGrp="1"/>
          </p:cNvSpPr>
          <p:nvPr>
            <p:ph type="title"/>
          </p:nvPr>
        </p:nvSpPr>
        <p:spPr/>
        <p:txBody>
          <a:bodyPr>
            <a:normAutofit fontScale="90000"/>
          </a:bodyPr>
          <a:lstStyle/>
          <a:p>
            <a:r>
              <a:rPr lang="it-IT" dirty="0"/>
              <a:t>Broadcast</a:t>
            </a:r>
          </a:p>
        </p:txBody>
      </p:sp>
      <p:sp>
        <p:nvSpPr>
          <p:cNvPr id="3" name="Segnaposto testo 2">
            <a:extLst>
              <a:ext uri="{FF2B5EF4-FFF2-40B4-BE49-F238E27FC236}">
                <a16:creationId xmlns:a16="http://schemas.microsoft.com/office/drawing/2014/main" id="{E7FE5DB6-AA19-FBA0-2074-8D4F24782FD8}"/>
              </a:ext>
            </a:extLst>
          </p:cNvPr>
          <p:cNvSpPr>
            <a:spLocks noGrp="1"/>
          </p:cNvSpPr>
          <p:nvPr>
            <p:ph type="body" idx="1"/>
          </p:nvPr>
        </p:nvSpPr>
        <p:spPr>
          <a:xfrm>
            <a:off x="311700" y="1152426"/>
            <a:ext cx="8520600" cy="3889474"/>
          </a:xfrm>
        </p:spPr>
        <p:txBody>
          <a:bodyPr>
            <a:normAutofit fontScale="92500"/>
          </a:bodyPr>
          <a:lstStyle/>
          <a:p>
            <a:pPr marL="114300" indent="0" algn="just">
              <a:buNone/>
            </a:pPr>
            <a:r>
              <a:rPr lang="it-IT" dirty="0"/>
              <a:t>La comunicazione broadcast consiste nell'inviare dati a tutti i dispositivi di una rete. Ogni nodo della rete riceve il messaggio, anche se non è il destinatario.</a:t>
            </a:r>
          </a:p>
          <a:p>
            <a:pPr marL="114300" indent="0" algn="just">
              <a:buNone/>
            </a:pPr>
            <a:endParaRPr lang="it-IT" dirty="0"/>
          </a:p>
          <a:p>
            <a:pPr marL="114300" indent="0" algn="just">
              <a:buNone/>
            </a:pPr>
            <a:r>
              <a:rPr lang="it-IT" b="1" dirty="0"/>
              <a:t>Caratteristiche</a:t>
            </a:r>
            <a:r>
              <a:rPr lang="it-IT" dirty="0"/>
              <a:t>:</a:t>
            </a:r>
          </a:p>
          <a:p>
            <a:pPr algn="just"/>
            <a:r>
              <a:rPr lang="it-IT" b="1" dirty="0"/>
              <a:t>Trasmissione a tutti</a:t>
            </a:r>
            <a:r>
              <a:rPr lang="it-IT" dirty="0"/>
              <a:t>: Tutti i dispositivi all'interno della rete ricevono il messaggio.</a:t>
            </a:r>
          </a:p>
          <a:p>
            <a:pPr marL="114300" indent="0" algn="just">
              <a:buNone/>
            </a:pPr>
            <a:r>
              <a:rPr lang="it-IT" b="1" dirty="0"/>
              <a:t>Esempi</a:t>
            </a:r>
            <a:r>
              <a:rPr lang="it-IT" dirty="0"/>
              <a:t>:</a:t>
            </a:r>
          </a:p>
          <a:p>
            <a:pPr algn="just"/>
            <a:r>
              <a:rPr lang="it-IT" dirty="0"/>
              <a:t>ARP (</a:t>
            </a:r>
            <a:r>
              <a:rPr lang="it-IT" dirty="0" err="1"/>
              <a:t>Address</a:t>
            </a:r>
            <a:r>
              <a:rPr lang="it-IT" dirty="0"/>
              <a:t> </a:t>
            </a:r>
            <a:r>
              <a:rPr lang="it-IT" dirty="0" err="1"/>
              <a:t>Resolution</a:t>
            </a:r>
            <a:r>
              <a:rPr lang="it-IT" dirty="0"/>
              <a:t> </a:t>
            </a:r>
            <a:r>
              <a:rPr lang="it-IT" dirty="0" err="1"/>
              <a:t>Protocol</a:t>
            </a:r>
            <a:r>
              <a:rPr lang="it-IT" dirty="0"/>
              <a:t>): Invia una richiesta a tutti i dispositivi di una rete locale. Fondamentale per la comunicazione all'interno di reti locali, in quanto consente ai dispositivi di identificare fisicamente il destinatario corretto per la consegna dei pacchetti di dati.</a:t>
            </a:r>
          </a:p>
          <a:p>
            <a:pPr algn="just"/>
            <a:r>
              <a:rPr lang="it-IT" dirty="0"/>
              <a:t>Messaggi di emergenza: Trasmissione di avvisi su tutti i dispositivi connessi.</a:t>
            </a:r>
          </a:p>
        </p:txBody>
      </p:sp>
    </p:spTree>
    <p:extLst>
      <p:ext uri="{BB962C8B-B14F-4D97-AF65-F5344CB8AC3E}">
        <p14:creationId xmlns:p14="http://schemas.microsoft.com/office/powerpoint/2010/main" val="2892979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CFD480-609E-888B-5390-E737BA50E961}"/>
              </a:ext>
            </a:extLst>
          </p:cNvPr>
          <p:cNvSpPr>
            <a:spLocks noGrp="1"/>
          </p:cNvSpPr>
          <p:nvPr>
            <p:ph type="title"/>
          </p:nvPr>
        </p:nvSpPr>
        <p:spPr/>
        <p:txBody>
          <a:bodyPr>
            <a:normAutofit fontScale="90000"/>
          </a:bodyPr>
          <a:lstStyle/>
          <a:p>
            <a:r>
              <a:rPr lang="it-IT" dirty="0" err="1"/>
              <a:t>Anycast</a:t>
            </a:r>
            <a:endParaRPr lang="it-IT" dirty="0"/>
          </a:p>
        </p:txBody>
      </p:sp>
      <p:sp>
        <p:nvSpPr>
          <p:cNvPr id="3" name="Segnaposto testo 2">
            <a:extLst>
              <a:ext uri="{FF2B5EF4-FFF2-40B4-BE49-F238E27FC236}">
                <a16:creationId xmlns:a16="http://schemas.microsoft.com/office/drawing/2014/main" id="{E7FE5DB6-AA19-FBA0-2074-8D4F24782FD8}"/>
              </a:ext>
            </a:extLst>
          </p:cNvPr>
          <p:cNvSpPr>
            <a:spLocks noGrp="1"/>
          </p:cNvSpPr>
          <p:nvPr>
            <p:ph type="body" idx="1"/>
          </p:nvPr>
        </p:nvSpPr>
        <p:spPr>
          <a:xfrm>
            <a:off x="311700" y="1152426"/>
            <a:ext cx="8520600" cy="3889474"/>
          </a:xfrm>
        </p:spPr>
        <p:txBody>
          <a:bodyPr>
            <a:normAutofit fontScale="92500"/>
          </a:bodyPr>
          <a:lstStyle/>
          <a:p>
            <a:pPr marL="114300" indent="0" algn="just">
              <a:buNone/>
            </a:pPr>
            <a:r>
              <a:rPr lang="it-IT" dirty="0"/>
              <a:t>La comunicazione </a:t>
            </a:r>
            <a:r>
              <a:rPr lang="it-IT" dirty="0" err="1"/>
              <a:t>anycast</a:t>
            </a:r>
            <a:r>
              <a:rPr lang="it-IT" dirty="0"/>
              <a:t> è un tipo di trasmissione in cui i dati vengono inviati a uno tra i molti destinatari disponibili, generalmente il più vicino o il più efficiente.</a:t>
            </a:r>
          </a:p>
          <a:p>
            <a:pPr marL="114300" indent="0" algn="just">
              <a:buNone/>
            </a:pPr>
            <a:endParaRPr lang="it-IT" dirty="0"/>
          </a:p>
          <a:p>
            <a:pPr marL="114300" indent="0" algn="just">
              <a:buNone/>
            </a:pPr>
            <a:r>
              <a:rPr lang="it-IT" b="1" dirty="0"/>
              <a:t>Caratteristiche</a:t>
            </a:r>
            <a:r>
              <a:rPr lang="it-IT" dirty="0"/>
              <a:t>:</a:t>
            </a:r>
          </a:p>
          <a:p>
            <a:pPr algn="just"/>
            <a:r>
              <a:rPr lang="it-IT" b="1" dirty="0"/>
              <a:t>Uno tra molti</a:t>
            </a:r>
            <a:r>
              <a:rPr lang="it-IT" dirty="0"/>
              <a:t>: Il pacchetto è inviato a uno solo dei nodi tra un gruppo, solitamente quello che offre la latenza o il percorso migliore.</a:t>
            </a:r>
          </a:p>
          <a:p>
            <a:pPr marL="114300" indent="0" algn="just">
              <a:buNone/>
            </a:pPr>
            <a:r>
              <a:rPr lang="it-IT" b="1" dirty="0"/>
              <a:t>Esempi</a:t>
            </a:r>
            <a:r>
              <a:rPr lang="it-IT" dirty="0"/>
              <a:t>:</a:t>
            </a:r>
          </a:p>
          <a:p>
            <a:pPr algn="just"/>
            <a:r>
              <a:rPr lang="it-IT" dirty="0"/>
              <a:t>Risoluzione DNS: Quando un utente richiede la risoluzione di un dominio, la richiesta viene inviata al server DNS più vicino, ottimizzando i tempi di risposta.</a:t>
            </a:r>
          </a:p>
          <a:p>
            <a:pPr algn="just"/>
            <a:r>
              <a:rPr lang="it-IT" dirty="0"/>
              <a:t>Routing Internet: Quando i pacchetti sono instradati verso il nodo più vicino o più efficiente.</a:t>
            </a:r>
          </a:p>
        </p:txBody>
      </p:sp>
    </p:spTree>
    <p:extLst>
      <p:ext uri="{BB962C8B-B14F-4D97-AF65-F5344CB8AC3E}">
        <p14:creationId xmlns:p14="http://schemas.microsoft.com/office/powerpoint/2010/main" val="1996956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it" dirty="0"/>
              <a:t>INTERNET PROTOCOL</a:t>
            </a:r>
            <a:endParaRPr dirty="0"/>
          </a:p>
        </p:txBody>
      </p:sp>
      <p:sp>
        <p:nvSpPr>
          <p:cNvPr id="79" name="Google Shape;79;p15"/>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it" dirty="0"/>
              <a:t>Indirizzi IP</a:t>
            </a:r>
            <a:endParaRPr dirty="0"/>
          </a:p>
        </p:txBody>
      </p:sp>
      <p:pic>
        <p:nvPicPr>
          <p:cNvPr id="9" name="Immagine 8" descr="Immagine che contiene nero, oscurità&#10;&#10;Descrizione generata automaticamente">
            <a:extLst>
              <a:ext uri="{FF2B5EF4-FFF2-40B4-BE49-F238E27FC236}">
                <a16:creationId xmlns:a16="http://schemas.microsoft.com/office/drawing/2014/main" id="{69DBF855-1C63-4DCC-0F1B-CE8DC6D57304}"/>
              </a:ext>
            </a:extLst>
          </p:cNvPr>
          <p:cNvPicPr>
            <a:picLocks noChangeAspect="1"/>
          </p:cNvPicPr>
          <p:nvPr/>
        </p:nvPicPr>
        <p:blipFill>
          <a:blip r:embed="rId3"/>
          <a:srcRect l="29061" t="21180" r="29423" b="20096"/>
          <a:stretch/>
        </p:blipFill>
        <p:spPr>
          <a:xfrm>
            <a:off x="5006410" y="850806"/>
            <a:ext cx="3872090" cy="3080837"/>
          </a:xfrm>
          <a:prstGeom prst="rect">
            <a:avLst/>
          </a:prstGeom>
        </p:spPr>
      </p:pic>
    </p:spTree>
    <p:extLst>
      <p:ext uri="{BB962C8B-B14F-4D97-AF65-F5344CB8AC3E}">
        <p14:creationId xmlns:p14="http://schemas.microsoft.com/office/powerpoint/2010/main" val="1455457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dirty="0"/>
              <a:t>DEFINIZIONE</a:t>
            </a:r>
            <a:endParaRPr dirty="0"/>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it-IT" dirty="0"/>
              <a:t>Una </a:t>
            </a:r>
            <a:r>
              <a:rPr lang="it-IT" b="1" dirty="0"/>
              <a:t>rete informatica</a:t>
            </a:r>
            <a:r>
              <a:rPr lang="it-IT" dirty="0"/>
              <a:t> è un insieme di dispositivi (come computer, smartphone, tv, stampanti, ecc.) connessi tra loro per condividere risorse e informazioni. La comunicazione tra questi dispositivi avviene attraverso </a:t>
            </a:r>
            <a:r>
              <a:rPr lang="it-IT" b="1" dirty="0"/>
              <a:t>protocolli di rete</a:t>
            </a:r>
            <a:r>
              <a:rPr lang="it-IT" dirty="0"/>
              <a:t>, che stabiliscono le regole per il </a:t>
            </a:r>
            <a:r>
              <a:rPr lang="it-IT" b="1" dirty="0"/>
              <a:t>trasferimento dei dati</a:t>
            </a:r>
            <a:r>
              <a:rPr lang="it-IT" dirty="0"/>
              <a:t>.</a:t>
            </a:r>
          </a:p>
          <a:p>
            <a:pPr marL="0" lvl="0" indent="0" algn="just" rtl="0">
              <a:spcBef>
                <a:spcPts val="0"/>
              </a:spcBef>
              <a:spcAft>
                <a:spcPts val="0"/>
              </a:spcAft>
              <a:buNone/>
            </a:pPr>
            <a:endParaRPr lang="it-IT" dirty="0"/>
          </a:p>
          <a:p>
            <a:pPr marL="0" lvl="0" indent="0" algn="just" rtl="0">
              <a:spcBef>
                <a:spcPts val="0"/>
              </a:spcBef>
              <a:spcAft>
                <a:spcPts val="0"/>
              </a:spcAft>
              <a:buNone/>
            </a:pPr>
            <a:r>
              <a:rPr lang="it" dirty="0"/>
              <a:t>In una rete informatica i dispositivi che inviano, ricevono o instradano dati vengono definiti </a:t>
            </a:r>
            <a:r>
              <a:rPr lang="it" b="1" dirty="0"/>
              <a:t>nodi </a:t>
            </a:r>
            <a:r>
              <a:rPr lang="it" dirty="0"/>
              <a:t>della rete. </a:t>
            </a:r>
            <a:r>
              <a:rPr lang="it-IT" dirty="0"/>
              <a:t>Un nodo rappresenta quindi un'unità funzionale che partecipa attivamente alla comunicazione all'interno della rete.</a:t>
            </a:r>
          </a:p>
          <a:p>
            <a:pPr marL="0" lvl="0" indent="0" algn="just" rtl="0">
              <a:spcBef>
                <a:spcPts val="0"/>
              </a:spcBef>
              <a:spcAft>
                <a:spcPts val="0"/>
              </a:spcAft>
              <a:buNone/>
            </a:pPr>
            <a:r>
              <a:rPr lang="it-IT" dirty="0"/>
              <a:t>I nodi possono essere </a:t>
            </a:r>
            <a:r>
              <a:rPr lang="it-IT" b="1" dirty="0"/>
              <a:t>dispositivi terminali</a:t>
            </a:r>
            <a:r>
              <a:rPr lang="it-IT" dirty="0"/>
              <a:t> o </a:t>
            </a:r>
            <a:r>
              <a:rPr lang="it-IT" b="1" dirty="0"/>
              <a:t>dispositivi di rete</a:t>
            </a:r>
            <a:r>
              <a:rPr lang="it-IT" dirty="0"/>
              <a:t>.</a:t>
            </a:r>
            <a:endParaRPr dirty="0"/>
          </a:p>
          <a:p>
            <a:pPr marL="0" lvl="0" indent="0" algn="just" rtl="0">
              <a:spcBef>
                <a:spcPts val="1200"/>
              </a:spcBef>
              <a:spcAft>
                <a:spcPts val="120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dirty="0"/>
              <a:t>INDIRIZZO IP (Internet Protocol Address)</a:t>
            </a:r>
            <a:endParaRPr dirty="0"/>
          </a:p>
        </p:txBody>
      </p:sp>
      <p:sp>
        <p:nvSpPr>
          <p:cNvPr id="101" name="Google Shape;101;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20000"/>
          </a:bodyPr>
          <a:lstStyle/>
          <a:p>
            <a:pPr marL="0" lvl="0" indent="0" algn="just" rtl="0">
              <a:spcBef>
                <a:spcPts val="0"/>
              </a:spcBef>
              <a:spcAft>
                <a:spcPts val="0"/>
              </a:spcAft>
              <a:buNone/>
            </a:pPr>
            <a:r>
              <a:rPr lang="it-IT" dirty="0"/>
              <a:t>L’</a:t>
            </a:r>
            <a:r>
              <a:rPr lang="it-IT" b="1" dirty="0"/>
              <a:t>Internet </a:t>
            </a:r>
            <a:r>
              <a:rPr lang="it-IT" b="1" dirty="0" err="1"/>
              <a:t>Protocol</a:t>
            </a:r>
            <a:r>
              <a:rPr lang="it-IT" dirty="0"/>
              <a:t> è il protocollo di rete responsabile del trasporto di pacchetti di dati da una sorgente (identificata da un </a:t>
            </a:r>
            <a:r>
              <a:rPr lang="it-IT" b="1" dirty="0"/>
              <a:t>indirizzo IP</a:t>
            </a:r>
            <a:r>
              <a:rPr lang="it-IT" dirty="0"/>
              <a:t>) ad una destinazione (identificata da un altro </a:t>
            </a:r>
            <a:r>
              <a:rPr lang="it-IT" b="1" dirty="0"/>
              <a:t>indirizzo IP</a:t>
            </a:r>
            <a:r>
              <a:rPr lang="it-IT" dirty="0"/>
              <a:t>).</a:t>
            </a:r>
          </a:p>
          <a:p>
            <a:pPr marL="0" lvl="0" indent="0" algn="just" rtl="0">
              <a:spcBef>
                <a:spcPts val="0"/>
              </a:spcBef>
              <a:spcAft>
                <a:spcPts val="0"/>
              </a:spcAft>
              <a:buNone/>
            </a:pPr>
            <a:endParaRPr lang="it" dirty="0"/>
          </a:p>
          <a:p>
            <a:pPr marL="0" lvl="0" indent="0" algn="just" rtl="0">
              <a:spcBef>
                <a:spcPts val="0"/>
              </a:spcBef>
              <a:spcAft>
                <a:spcPts val="0"/>
              </a:spcAft>
              <a:buNone/>
            </a:pPr>
            <a:r>
              <a:rPr lang="it" dirty="0"/>
              <a:t>Un </a:t>
            </a:r>
            <a:r>
              <a:rPr lang="it" b="1" dirty="0"/>
              <a:t>indirizzo IP</a:t>
            </a:r>
            <a:r>
              <a:rPr lang="it" dirty="0"/>
              <a:t> è un numero che identifica univocamente ogni dispositivo collegato a una rete informatica.</a:t>
            </a:r>
          </a:p>
          <a:p>
            <a:pPr marL="0" lvl="0" indent="0" algn="just" rtl="0">
              <a:spcBef>
                <a:spcPts val="0"/>
              </a:spcBef>
              <a:spcAft>
                <a:spcPts val="0"/>
              </a:spcAft>
              <a:buNone/>
            </a:pPr>
            <a:endParaRPr lang="it" dirty="0"/>
          </a:p>
          <a:p>
            <a:pPr marL="0" lvl="0" indent="0" algn="just" rtl="0">
              <a:spcBef>
                <a:spcPts val="0"/>
              </a:spcBef>
              <a:spcAft>
                <a:spcPts val="0"/>
              </a:spcAft>
              <a:buNone/>
            </a:pPr>
            <a:r>
              <a:rPr lang="it" dirty="0"/>
              <a:t>L’indirizzo </a:t>
            </a:r>
            <a:r>
              <a:rPr lang="it" b="1" dirty="0"/>
              <a:t>IPv4</a:t>
            </a:r>
            <a:r>
              <a:rPr lang="it" dirty="0"/>
              <a:t> è formato da 4 numeri decimali compresi tra 0 e 255 e separati da un punto, esempio: </a:t>
            </a:r>
            <a:r>
              <a:rPr lang="it" b="1" dirty="0"/>
              <a:t>192.168.0.1 </a:t>
            </a:r>
            <a:r>
              <a:rPr lang="it" dirty="0"/>
              <a:t>(</a:t>
            </a:r>
            <a:r>
              <a:rPr lang="it" dirty="0">
                <a:hlinkClick r:id="rId3"/>
              </a:rPr>
              <a:t>problema della saturazione di IPv4</a:t>
            </a:r>
            <a:r>
              <a:rPr lang="it" dirty="0"/>
              <a:t>)</a:t>
            </a:r>
          </a:p>
          <a:p>
            <a:pPr marL="0" lvl="0" indent="0" algn="just" rtl="0">
              <a:spcBef>
                <a:spcPts val="0"/>
              </a:spcBef>
              <a:spcAft>
                <a:spcPts val="0"/>
              </a:spcAft>
              <a:buNone/>
            </a:pPr>
            <a:endParaRPr lang="it" b="1" dirty="0"/>
          </a:p>
          <a:p>
            <a:pPr marL="0" lvl="0" indent="0" algn="just" rtl="0">
              <a:spcBef>
                <a:spcPts val="0"/>
              </a:spcBef>
              <a:spcAft>
                <a:spcPts val="0"/>
              </a:spcAft>
              <a:buNone/>
            </a:pPr>
            <a:r>
              <a:rPr lang="it" dirty="0"/>
              <a:t>L’indirizzo</a:t>
            </a:r>
            <a:r>
              <a:rPr lang="it" b="1" dirty="0"/>
              <a:t> IPv6 </a:t>
            </a:r>
            <a:r>
              <a:rPr lang="it-IT" dirty="0"/>
              <a:t>è formato da 8 numeri esadecimali compresi tra 0 e </a:t>
            </a:r>
            <a:r>
              <a:rPr lang="it-IT" dirty="0" err="1"/>
              <a:t>ffff</a:t>
            </a:r>
            <a:r>
              <a:rPr lang="it-IT" dirty="0"/>
              <a:t> e separati da due punti, esempio: </a:t>
            </a:r>
            <a:r>
              <a:rPr lang="it-IT" b="1" dirty="0"/>
              <a:t>2001:0db8:85a3:0000:1319:8a2e:0370:7344</a:t>
            </a:r>
            <a:endParaRPr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767D1A-3AC4-8EC1-8AFF-A97D98BDD9F7}"/>
              </a:ext>
            </a:extLst>
          </p:cNvPr>
          <p:cNvSpPr>
            <a:spLocks noGrp="1"/>
          </p:cNvSpPr>
          <p:nvPr>
            <p:ph type="title"/>
          </p:nvPr>
        </p:nvSpPr>
        <p:spPr/>
        <p:txBody>
          <a:bodyPr>
            <a:normAutofit fontScale="90000"/>
          </a:bodyPr>
          <a:lstStyle/>
          <a:p>
            <a:r>
              <a:rPr lang="it" dirty="0"/>
              <a:t>INDIRIZZI IP PUBBLICI vs PRIVATI</a:t>
            </a:r>
            <a:endParaRPr lang="it-IT" dirty="0"/>
          </a:p>
        </p:txBody>
      </p:sp>
      <p:sp>
        <p:nvSpPr>
          <p:cNvPr id="3" name="Segnaposto testo 2">
            <a:extLst>
              <a:ext uri="{FF2B5EF4-FFF2-40B4-BE49-F238E27FC236}">
                <a16:creationId xmlns:a16="http://schemas.microsoft.com/office/drawing/2014/main" id="{DBBA2E40-7053-6B06-358F-565ED39C0AD1}"/>
              </a:ext>
            </a:extLst>
          </p:cNvPr>
          <p:cNvSpPr>
            <a:spLocks noGrp="1"/>
          </p:cNvSpPr>
          <p:nvPr>
            <p:ph type="body" idx="1"/>
          </p:nvPr>
        </p:nvSpPr>
        <p:spPr>
          <a:xfrm>
            <a:off x="311700" y="1783643"/>
            <a:ext cx="3999900" cy="2914832"/>
          </a:xfrm>
        </p:spPr>
        <p:txBody>
          <a:bodyPr>
            <a:normAutofit fontScale="92500" lnSpcReduction="10000"/>
          </a:bodyPr>
          <a:lstStyle/>
          <a:p>
            <a:pPr marL="139700" indent="0" algn="just">
              <a:buNone/>
            </a:pPr>
            <a:r>
              <a:rPr lang="it-IT" b="1" dirty="0"/>
              <a:t>DEFINIZIONE</a:t>
            </a:r>
            <a:r>
              <a:rPr lang="it-IT" dirty="0"/>
              <a:t>: Accessibile a tutti tramite Internet. Viene assegnato dal tuo fornitore di servizi Internet (ISP).</a:t>
            </a:r>
          </a:p>
          <a:p>
            <a:pPr marL="139700" indent="0" algn="just">
              <a:buNone/>
            </a:pPr>
            <a:endParaRPr lang="it-IT" b="1" dirty="0"/>
          </a:p>
          <a:p>
            <a:pPr marL="139700" indent="0" algn="just">
              <a:buNone/>
            </a:pPr>
            <a:r>
              <a:rPr lang="it-IT" b="1" dirty="0"/>
              <a:t>SCOPO</a:t>
            </a:r>
            <a:r>
              <a:rPr lang="it-IT" dirty="0"/>
              <a:t>: Identifica un dispositivo o una rete sulla rete globale di Internet.</a:t>
            </a:r>
          </a:p>
          <a:p>
            <a:pPr marL="139700" indent="0" algn="just">
              <a:buNone/>
            </a:pPr>
            <a:endParaRPr lang="it-IT" b="1" dirty="0"/>
          </a:p>
          <a:p>
            <a:pPr marL="139700" indent="0" algn="just">
              <a:buNone/>
            </a:pPr>
            <a:r>
              <a:rPr lang="it-IT" b="1" dirty="0"/>
              <a:t>VISIBILITÀ</a:t>
            </a:r>
            <a:r>
              <a:rPr lang="it-IT" dirty="0"/>
              <a:t>: Accessibile da qualsiasi dispositivo connesso a Internet.</a:t>
            </a:r>
          </a:p>
          <a:p>
            <a:pPr marL="139700" indent="0" algn="just">
              <a:buNone/>
            </a:pPr>
            <a:endParaRPr lang="it-IT" dirty="0"/>
          </a:p>
          <a:p>
            <a:pPr marL="139700" indent="0" algn="just">
              <a:buNone/>
            </a:pPr>
            <a:r>
              <a:rPr lang="it-IT" b="1" dirty="0"/>
              <a:t>UTILIZZO</a:t>
            </a:r>
            <a:r>
              <a:rPr lang="it-IT" dirty="0"/>
              <a:t>: Server Web, router, servizi che devono essere accessibili pubblicamente (es. siti web, server FTP).</a:t>
            </a:r>
          </a:p>
        </p:txBody>
      </p:sp>
      <p:sp>
        <p:nvSpPr>
          <p:cNvPr id="4" name="Segnaposto testo 3">
            <a:extLst>
              <a:ext uri="{FF2B5EF4-FFF2-40B4-BE49-F238E27FC236}">
                <a16:creationId xmlns:a16="http://schemas.microsoft.com/office/drawing/2014/main" id="{DCCF435B-8F9D-DF1D-E0EE-22445180F75B}"/>
              </a:ext>
            </a:extLst>
          </p:cNvPr>
          <p:cNvSpPr>
            <a:spLocks noGrp="1"/>
          </p:cNvSpPr>
          <p:nvPr>
            <p:ph type="body" idx="2"/>
          </p:nvPr>
        </p:nvSpPr>
        <p:spPr>
          <a:xfrm>
            <a:off x="4832400" y="1783643"/>
            <a:ext cx="3999900" cy="2914832"/>
          </a:xfrm>
        </p:spPr>
        <p:txBody>
          <a:bodyPr>
            <a:normAutofit fontScale="92500"/>
          </a:bodyPr>
          <a:lstStyle/>
          <a:p>
            <a:pPr marL="139700" indent="0" algn="just">
              <a:buNone/>
            </a:pPr>
            <a:r>
              <a:rPr lang="it-IT" b="1" dirty="0"/>
              <a:t>DEFINIZIONE</a:t>
            </a:r>
            <a:r>
              <a:rPr lang="it-IT" dirty="0"/>
              <a:t>: Utilizzato all'interno di reti locali (LAN) e non visibile all'esterno di tali reti.</a:t>
            </a:r>
          </a:p>
          <a:p>
            <a:pPr marL="139700" indent="0" algn="just">
              <a:buNone/>
            </a:pPr>
            <a:endParaRPr lang="it-IT" b="1" dirty="0"/>
          </a:p>
          <a:p>
            <a:pPr marL="139700" indent="0" algn="just">
              <a:buNone/>
            </a:pPr>
            <a:r>
              <a:rPr lang="it-IT" b="1" dirty="0"/>
              <a:t>SCOPO</a:t>
            </a:r>
            <a:r>
              <a:rPr lang="it-IT" dirty="0"/>
              <a:t>: Identifica dispositivi all'interno di una rete privata come quella domestica.</a:t>
            </a:r>
          </a:p>
          <a:p>
            <a:pPr marL="139700" indent="0" algn="just">
              <a:buNone/>
            </a:pPr>
            <a:endParaRPr lang="it-IT" b="1" dirty="0"/>
          </a:p>
          <a:p>
            <a:pPr marL="139700" indent="0" algn="just">
              <a:buNone/>
            </a:pPr>
            <a:r>
              <a:rPr lang="it-IT" b="1" dirty="0"/>
              <a:t>VISIBILITÀ</a:t>
            </a:r>
            <a:r>
              <a:rPr lang="it-IT" dirty="0"/>
              <a:t>: Non accessibile direttamente dall’esterno della rete locale.</a:t>
            </a:r>
          </a:p>
          <a:p>
            <a:pPr marL="139700" indent="0" algn="just">
              <a:buNone/>
            </a:pPr>
            <a:endParaRPr lang="it-IT" dirty="0"/>
          </a:p>
          <a:p>
            <a:pPr marL="139700" indent="0" algn="just">
              <a:buNone/>
            </a:pPr>
            <a:r>
              <a:rPr lang="it-IT" b="1" dirty="0"/>
              <a:t>UTILIZZO</a:t>
            </a:r>
            <a:r>
              <a:rPr lang="it-IT" dirty="0"/>
              <a:t>: Dispositivi domestici (computer, smartphone, stampanti), reti aziendali interne.</a:t>
            </a:r>
          </a:p>
        </p:txBody>
      </p:sp>
      <p:sp>
        <p:nvSpPr>
          <p:cNvPr id="5" name="CasellaDiTesto 4">
            <a:extLst>
              <a:ext uri="{FF2B5EF4-FFF2-40B4-BE49-F238E27FC236}">
                <a16:creationId xmlns:a16="http://schemas.microsoft.com/office/drawing/2014/main" id="{10333232-D4DD-10F0-A925-AA23B7CC9E60}"/>
              </a:ext>
            </a:extLst>
          </p:cNvPr>
          <p:cNvSpPr txBox="1"/>
          <p:nvPr/>
        </p:nvSpPr>
        <p:spPr>
          <a:xfrm>
            <a:off x="311701" y="1241778"/>
            <a:ext cx="3999900" cy="338554"/>
          </a:xfrm>
          <a:prstGeom prst="rect">
            <a:avLst/>
          </a:prstGeom>
          <a:noFill/>
        </p:spPr>
        <p:txBody>
          <a:bodyPr wrap="square" rtlCol="0">
            <a:spAutoFit/>
          </a:bodyPr>
          <a:lstStyle/>
          <a:p>
            <a:pPr algn="ctr"/>
            <a:r>
              <a:rPr lang="it-IT" sz="1600" b="1" dirty="0"/>
              <a:t>IP PUBBLICO</a:t>
            </a:r>
          </a:p>
        </p:txBody>
      </p:sp>
      <p:sp>
        <p:nvSpPr>
          <p:cNvPr id="6" name="CasellaDiTesto 5">
            <a:extLst>
              <a:ext uri="{FF2B5EF4-FFF2-40B4-BE49-F238E27FC236}">
                <a16:creationId xmlns:a16="http://schemas.microsoft.com/office/drawing/2014/main" id="{B70D8DFF-B066-5A6E-AA85-904CDDCB954E}"/>
              </a:ext>
            </a:extLst>
          </p:cNvPr>
          <p:cNvSpPr txBox="1"/>
          <p:nvPr/>
        </p:nvSpPr>
        <p:spPr>
          <a:xfrm>
            <a:off x="4832399" y="1241778"/>
            <a:ext cx="3999900" cy="338554"/>
          </a:xfrm>
          <a:prstGeom prst="rect">
            <a:avLst/>
          </a:prstGeom>
          <a:noFill/>
        </p:spPr>
        <p:txBody>
          <a:bodyPr wrap="square" rtlCol="0">
            <a:spAutoFit/>
          </a:bodyPr>
          <a:lstStyle/>
          <a:p>
            <a:pPr algn="ctr"/>
            <a:r>
              <a:rPr lang="it-IT" sz="1600" b="1" dirty="0"/>
              <a:t>IP PRIVATO</a:t>
            </a:r>
          </a:p>
        </p:txBody>
      </p:sp>
    </p:spTree>
    <p:extLst>
      <p:ext uri="{BB962C8B-B14F-4D97-AF65-F5344CB8AC3E}">
        <p14:creationId xmlns:p14="http://schemas.microsoft.com/office/powerpoint/2010/main" val="3097980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767D1A-3AC4-8EC1-8AFF-A97D98BDD9F7}"/>
              </a:ext>
            </a:extLst>
          </p:cNvPr>
          <p:cNvSpPr>
            <a:spLocks noGrp="1"/>
          </p:cNvSpPr>
          <p:nvPr>
            <p:ph type="title"/>
          </p:nvPr>
        </p:nvSpPr>
        <p:spPr/>
        <p:txBody>
          <a:bodyPr>
            <a:normAutofit fontScale="90000"/>
          </a:bodyPr>
          <a:lstStyle/>
          <a:p>
            <a:r>
              <a:rPr lang="it" dirty="0"/>
              <a:t>INDIRIZZI IP STATICI vs DINAMICI</a:t>
            </a:r>
            <a:endParaRPr lang="it-IT" dirty="0"/>
          </a:p>
        </p:txBody>
      </p:sp>
      <p:sp>
        <p:nvSpPr>
          <p:cNvPr id="3" name="Segnaposto testo 2">
            <a:extLst>
              <a:ext uri="{FF2B5EF4-FFF2-40B4-BE49-F238E27FC236}">
                <a16:creationId xmlns:a16="http://schemas.microsoft.com/office/drawing/2014/main" id="{DBBA2E40-7053-6B06-358F-565ED39C0AD1}"/>
              </a:ext>
            </a:extLst>
          </p:cNvPr>
          <p:cNvSpPr>
            <a:spLocks noGrp="1"/>
          </p:cNvSpPr>
          <p:nvPr>
            <p:ph type="body" idx="1"/>
          </p:nvPr>
        </p:nvSpPr>
        <p:spPr>
          <a:xfrm>
            <a:off x="311700" y="1783643"/>
            <a:ext cx="3999900" cy="2914832"/>
          </a:xfrm>
        </p:spPr>
        <p:txBody>
          <a:bodyPr>
            <a:normAutofit fontScale="92500" lnSpcReduction="10000"/>
          </a:bodyPr>
          <a:lstStyle/>
          <a:p>
            <a:pPr marL="139700" indent="0" algn="just">
              <a:buNone/>
            </a:pPr>
            <a:r>
              <a:rPr lang="it-IT" b="1" dirty="0"/>
              <a:t>DEFINIZIONE</a:t>
            </a:r>
            <a:r>
              <a:rPr lang="it-IT" dirty="0"/>
              <a:t>: Assegnato manualmente a un dispositivo che ne sarà associato fino a quando non verrà modificato manualmente.</a:t>
            </a:r>
          </a:p>
          <a:p>
            <a:pPr marL="139700" indent="0" algn="just">
              <a:buNone/>
            </a:pPr>
            <a:endParaRPr lang="it-IT" b="1" dirty="0"/>
          </a:p>
          <a:p>
            <a:pPr marL="139700" indent="0" algn="just">
              <a:buNone/>
            </a:pPr>
            <a:r>
              <a:rPr lang="it-IT" b="1" dirty="0"/>
              <a:t>CARATTERISITICHE</a:t>
            </a:r>
            <a:r>
              <a:rPr lang="it-IT" dirty="0"/>
              <a:t>: Non cambia mai, anche dopo il riavvio del dispositivo o della rete.</a:t>
            </a:r>
          </a:p>
          <a:p>
            <a:pPr marL="139700" indent="0" algn="just">
              <a:buNone/>
            </a:pPr>
            <a:endParaRPr lang="it-IT" b="1" dirty="0"/>
          </a:p>
          <a:p>
            <a:pPr marL="139700" indent="0" algn="just">
              <a:buNone/>
            </a:pPr>
            <a:r>
              <a:rPr lang="it-IT" b="1" dirty="0"/>
              <a:t>VANTAGGI</a:t>
            </a:r>
            <a:r>
              <a:rPr lang="it-IT" dirty="0"/>
              <a:t>: Connessioni stabili per servizi che richiedono raggiungibilità continua.</a:t>
            </a:r>
          </a:p>
          <a:p>
            <a:pPr marL="139700" indent="0" algn="just">
              <a:buNone/>
            </a:pPr>
            <a:endParaRPr lang="it-IT" dirty="0"/>
          </a:p>
          <a:p>
            <a:pPr marL="139700" indent="0" algn="just">
              <a:buNone/>
            </a:pPr>
            <a:r>
              <a:rPr lang="it-IT" b="1" dirty="0"/>
              <a:t>SVANTAGGI</a:t>
            </a:r>
            <a:r>
              <a:rPr lang="it-IT" dirty="0"/>
              <a:t>: Potrebbe esporre maggiormente a rischi di sicurezza.</a:t>
            </a:r>
          </a:p>
        </p:txBody>
      </p:sp>
      <p:sp>
        <p:nvSpPr>
          <p:cNvPr id="4" name="Segnaposto testo 3">
            <a:extLst>
              <a:ext uri="{FF2B5EF4-FFF2-40B4-BE49-F238E27FC236}">
                <a16:creationId xmlns:a16="http://schemas.microsoft.com/office/drawing/2014/main" id="{DCCF435B-8F9D-DF1D-E0EE-22445180F75B}"/>
              </a:ext>
            </a:extLst>
          </p:cNvPr>
          <p:cNvSpPr>
            <a:spLocks noGrp="1"/>
          </p:cNvSpPr>
          <p:nvPr>
            <p:ph type="body" idx="2"/>
          </p:nvPr>
        </p:nvSpPr>
        <p:spPr>
          <a:xfrm>
            <a:off x="4832400" y="1783643"/>
            <a:ext cx="3999900" cy="2914832"/>
          </a:xfrm>
        </p:spPr>
        <p:txBody>
          <a:bodyPr>
            <a:normAutofit fontScale="92500" lnSpcReduction="10000"/>
          </a:bodyPr>
          <a:lstStyle/>
          <a:p>
            <a:pPr marL="139700" indent="0" algn="just">
              <a:buNone/>
            </a:pPr>
            <a:r>
              <a:rPr lang="it-IT" b="1" dirty="0"/>
              <a:t>DEFINIZIONE</a:t>
            </a:r>
            <a:r>
              <a:rPr lang="it-IT" dirty="0"/>
              <a:t>: Assegnato automaticamente a un dispositivo dalla rete utilizzando il protocollo </a:t>
            </a:r>
            <a:r>
              <a:rPr lang="it-IT" b="1" dirty="0">
                <a:solidFill>
                  <a:srgbClr val="FF0000"/>
                </a:solidFill>
              </a:rPr>
              <a:t>DHCP</a:t>
            </a:r>
            <a:r>
              <a:rPr lang="it-IT" dirty="0"/>
              <a:t> (Dynamic Host </a:t>
            </a:r>
            <a:r>
              <a:rPr lang="it-IT" dirty="0" err="1"/>
              <a:t>Configuration</a:t>
            </a:r>
            <a:r>
              <a:rPr lang="it-IT" dirty="0"/>
              <a:t> </a:t>
            </a:r>
            <a:r>
              <a:rPr lang="it-IT" dirty="0" err="1"/>
              <a:t>Protocol</a:t>
            </a:r>
            <a:r>
              <a:rPr lang="it-IT" dirty="0"/>
              <a:t>).</a:t>
            </a:r>
          </a:p>
          <a:p>
            <a:pPr marL="139700" indent="0" algn="just">
              <a:buNone/>
            </a:pPr>
            <a:endParaRPr lang="it-IT" b="1" dirty="0"/>
          </a:p>
          <a:p>
            <a:pPr marL="139700" indent="0" algn="just">
              <a:buNone/>
            </a:pPr>
            <a:r>
              <a:rPr lang="it-IT" b="1" dirty="0"/>
              <a:t>CARATTERISITCHE: </a:t>
            </a:r>
            <a:r>
              <a:rPr lang="it-IT" dirty="0"/>
              <a:t>Cambia periodicamente o dopo il riavvio del dispositivo.</a:t>
            </a:r>
          </a:p>
          <a:p>
            <a:pPr marL="139700" indent="0" algn="just">
              <a:buNone/>
            </a:pPr>
            <a:endParaRPr lang="it-IT" b="1" dirty="0"/>
          </a:p>
          <a:p>
            <a:pPr marL="139700" indent="0" algn="just">
              <a:buNone/>
            </a:pPr>
            <a:r>
              <a:rPr lang="it-IT" b="1" dirty="0"/>
              <a:t>VANTAGGI</a:t>
            </a:r>
            <a:r>
              <a:rPr lang="it-IT" dirty="0"/>
              <a:t>: Non richiede configurazione manuale, gestito dal server DHCP. </a:t>
            </a:r>
          </a:p>
          <a:p>
            <a:pPr marL="139700" indent="0" algn="just">
              <a:buNone/>
            </a:pPr>
            <a:endParaRPr lang="it-IT" b="1" dirty="0"/>
          </a:p>
          <a:p>
            <a:pPr marL="139700" indent="0" algn="just">
              <a:buNone/>
            </a:pPr>
            <a:r>
              <a:rPr lang="it-IT" b="1" dirty="0"/>
              <a:t>SVANTAGGI</a:t>
            </a:r>
            <a:r>
              <a:rPr lang="it-IT" dirty="0"/>
              <a:t>: Può cambiare nel tempo, quindi meno adatto a servizi che richiedono indirizzi fissi.</a:t>
            </a:r>
          </a:p>
        </p:txBody>
      </p:sp>
      <p:sp>
        <p:nvSpPr>
          <p:cNvPr id="5" name="CasellaDiTesto 4">
            <a:extLst>
              <a:ext uri="{FF2B5EF4-FFF2-40B4-BE49-F238E27FC236}">
                <a16:creationId xmlns:a16="http://schemas.microsoft.com/office/drawing/2014/main" id="{10333232-D4DD-10F0-A925-AA23B7CC9E60}"/>
              </a:ext>
            </a:extLst>
          </p:cNvPr>
          <p:cNvSpPr txBox="1"/>
          <p:nvPr/>
        </p:nvSpPr>
        <p:spPr>
          <a:xfrm>
            <a:off x="311701" y="1241778"/>
            <a:ext cx="3999900" cy="338554"/>
          </a:xfrm>
          <a:prstGeom prst="rect">
            <a:avLst/>
          </a:prstGeom>
          <a:noFill/>
        </p:spPr>
        <p:txBody>
          <a:bodyPr wrap="square" rtlCol="0">
            <a:spAutoFit/>
          </a:bodyPr>
          <a:lstStyle/>
          <a:p>
            <a:pPr algn="ctr"/>
            <a:r>
              <a:rPr lang="it-IT" sz="1600" b="1" dirty="0"/>
              <a:t>IP STATICO</a:t>
            </a:r>
          </a:p>
        </p:txBody>
      </p:sp>
      <p:sp>
        <p:nvSpPr>
          <p:cNvPr id="6" name="CasellaDiTesto 5">
            <a:extLst>
              <a:ext uri="{FF2B5EF4-FFF2-40B4-BE49-F238E27FC236}">
                <a16:creationId xmlns:a16="http://schemas.microsoft.com/office/drawing/2014/main" id="{B70D8DFF-B066-5A6E-AA85-904CDDCB954E}"/>
              </a:ext>
            </a:extLst>
          </p:cNvPr>
          <p:cNvSpPr txBox="1"/>
          <p:nvPr/>
        </p:nvSpPr>
        <p:spPr>
          <a:xfrm>
            <a:off x="4832399" y="1241778"/>
            <a:ext cx="3999900" cy="338554"/>
          </a:xfrm>
          <a:prstGeom prst="rect">
            <a:avLst/>
          </a:prstGeom>
          <a:noFill/>
        </p:spPr>
        <p:txBody>
          <a:bodyPr wrap="square" rtlCol="0">
            <a:spAutoFit/>
          </a:bodyPr>
          <a:lstStyle/>
          <a:p>
            <a:pPr algn="ctr"/>
            <a:r>
              <a:rPr lang="it-IT" sz="1600" b="1" dirty="0"/>
              <a:t>IP DINAMICO</a:t>
            </a:r>
          </a:p>
        </p:txBody>
      </p:sp>
    </p:spTree>
    <p:extLst>
      <p:ext uri="{BB962C8B-B14F-4D97-AF65-F5344CB8AC3E}">
        <p14:creationId xmlns:p14="http://schemas.microsoft.com/office/powerpoint/2010/main" val="1624700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sz="3200" dirty="0"/>
              <a:t>DHCP (</a:t>
            </a:r>
            <a:r>
              <a:rPr lang="it-IT" sz="3200" dirty="0"/>
              <a:t>Dynamic Host </a:t>
            </a:r>
            <a:r>
              <a:rPr lang="it-IT" sz="3200" dirty="0" err="1"/>
              <a:t>Configuration</a:t>
            </a:r>
            <a:r>
              <a:rPr lang="it-IT" sz="3200" dirty="0"/>
              <a:t> </a:t>
            </a:r>
            <a:r>
              <a:rPr lang="it-IT" sz="3200" dirty="0" err="1"/>
              <a:t>Protocol</a:t>
            </a:r>
            <a:r>
              <a:rPr lang="it" sz="3200" dirty="0"/>
              <a:t>)</a:t>
            </a:r>
            <a:endParaRPr sz="3200" dirty="0"/>
          </a:p>
        </p:txBody>
      </p:sp>
      <p:sp>
        <p:nvSpPr>
          <p:cNvPr id="101" name="Google Shape;101;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it-IT" dirty="0"/>
              <a:t>Il </a:t>
            </a:r>
            <a:r>
              <a:rPr lang="it-IT" b="1" dirty="0"/>
              <a:t>DHCP</a:t>
            </a:r>
            <a:r>
              <a:rPr lang="it-IT" dirty="0"/>
              <a:t> è un protocollo di rete che automatizza l'assegnazione degli indirizzi IP a dispositivi su una rete.</a:t>
            </a:r>
          </a:p>
          <a:p>
            <a:pPr marL="342900" lvl="0" algn="just" rtl="0">
              <a:spcBef>
                <a:spcPts val="0"/>
              </a:spcBef>
              <a:spcAft>
                <a:spcPts val="0"/>
              </a:spcAft>
              <a:buAutoNum type="arabicParenR"/>
            </a:pPr>
            <a:r>
              <a:rPr lang="it-IT" dirty="0"/>
              <a:t>Un dispositivo (client) si connette alla rete e invia una richiesta DHCP.</a:t>
            </a:r>
          </a:p>
          <a:p>
            <a:pPr marL="342900" lvl="0" algn="just" rtl="0">
              <a:spcBef>
                <a:spcPts val="0"/>
              </a:spcBef>
              <a:spcAft>
                <a:spcPts val="0"/>
              </a:spcAft>
              <a:buAutoNum type="arabicParenR"/>
            </a:pPr>
            <a:r>
              <a:rPr lang="it-IT" dirty="0"/>
              <a:t>Il server DHCP risponde con un indirizzo IP dinamico disponibile, insieme ad altre informazioni (es. </a:t>
            </a:r>
            <a:r>
              <a:rPr lang="it-IT" b="1" dirty="0"/>
              <a:t>gateway</a:t>
            </a:r>
            <a:r>
              <a:rPr lang="it-IT" dirty="0"/>
              <a:t>, DNS).</a:t>
            </a:r>
          </a:p>
          <a:p>
            <a:pPr marL="342900" lvl="0" algn="just" rtl="0">
              <a:spcBef>
                <a:spcPts val="0"/>
              </a:spcBef>
              <a:spcAft>
                <a:spcPts val="0"/>
              </a:spcAft>
              <a:buAutoNum type="arabicParenR"/>
            </a:pPr>
            <a:r>
              <a:rPr lang="it-IT" dirty="0"/>
              <a:t>Il dispositivo utilizza l'indirizzo IP per un periodo limitato e lo rilascia quando non è più in uso.</a:t>
            </a:r>
          </a:p>
          <a:p>
            <a:pPr marL="0" indent="0" algn="just">
              <a:buNone/>
            </a:pPr>
            <a:r>
              <a:rPr lang="it-IT" dirty="0"/>
              <a:t>Il protocollo quindi automatizza la configurazione di rete, riducendo errori e semplificando la gestione di reti con molti dispositivi.</a:t>
            </a:r>
          </a:p>
        </p:txBody>
      </p:sp>
    </p:spTree>
    <p:extLst>
      <p:ext uri="{BB962C8B-B14F-4D97-AF65-F5344CB8AC3E}">
        <p14:creationId xmlns:p14="http://schemas.microsoft.com/office/powerpoint/2010/main" val="1467531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dirty="0"/>
              <a:t>DNS (Domain Name System)</a:t>
            </a:r>
            <a:endParaRPr dirty="0"/>
          </a:p>
        </p:txBody>
      </p:sp>
      <p:sp>
        <p:nvSpPr>
          <p:cNvPr id="101" name="Google Shape;101;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just">
              <a:buNone/>
            </a:pPr>
            <a:r>
              <a:rPr lang="it-IT" dirty="0"/>
              <a:t>Il </a:t>
            </a:r>
            <a:r>
              <a:rPr lang="it-IT" b="1" dirty="0"/>
              <a:t>Domain Name System </a:t>
            </a:r>
            <a:r>
              <a:rPr lang="it-IT" dirty="0"/>
              <a:t>è un protocollo di rete utilizzato per assegnare nomi testuali ai nodi della rete. L'operazione di conversione da nome a indirizzo IP è detta "</a:t>
            </a:r>
            <a:r>
              <a:rPr lang="it-IT" b="1" dirty="0"/>
              <a:t>risoluzione DNS</a:t>
            </a:r>
            <a:r>
              <a:rPr lang="it-IT" dirty="0"/>
              <a:t>"; la conversione da indirizzo IP a nome testuale è detta "</a:t>
            </a:r>
            <a:r>
              <a:rPr lang="it-IT" b="1" dirty="0"/>
              <a:t>risoluzione inversa</a:t>
            </a:r>
            <a:r>
              <a:rPr lang="it-IT" dirty="0"/>
              <a:t>". I nomi testuali sono utilizzabili al posto degli indirizzi IP originali per facilitare la navigazione in rete da parte dell’utente.</a:t>
            </a:r>
          </a:p>
          <a:p>
            <a:pPr marL="0" lvl="0" indent="0" algn="just">
              <a:buNone/>
            </a:pPr>
            <a:r>
              <a:rPr lang="it-IT" dirty="0"/>
              <a:t>ESERCIZIO:</a:t>
            </a:r>
          </a:p>
          <a:p>
            <a:pPr marL="342900" algn="just">
              <a:buAutoNum type="arabicParenR"/>
            </a:pPr>
            <a:r>
              <a:rPr lang="it-IT" dirty="0"/>
              <a:t>copia </a:t>
            </a:r>
            <a:r>
              <a:rPr lang="it-IT" b="1" dirty="0"/>
              <a:t>l’URL</a:t>
            </a:r>
            <a:r>
              <a:rPr lang="it-IT" dirty="0"/>
              <a:t> (</a:t>
            </a:r>
            <a:r>
              <a:rPr lang="it-IT" dirty="0" err="1"/>
              <a:t>Uniform</a:t>
            </a:r>
            <a:r>
              <a:rPr lang="it-IT" dirty="0"/>
              <a:t> Resource Locator) del sito della scuola</a:t>
            </a:r>
          </a:p>
          <a:p>
            <a:pPr marL="342900" algn="just">
              <a:buAutoNum type="arabicParenR"/>
            </a:pPr>
            <a:r>
              <a:rPr lang="it-IT" dirty="0"/>
              <a:t>Vai sul sito: </a:t>
            </a:r>
            <a:r>
              <a:rPr lang="it-IT" dirty="0">
                <a:hlinkClick r:id="rId3"/>
              </a:rPr>
              <a:t>https://www.whatismyip.com/</a:t>
            </a:r>
            <a:endParaRPr lang="it-IT" dirty="0"/>
          </a:p>
          <a:p>
            <a:pPr marL="342900" algn="just">
              <a:buAutoNum type="arabicParenR"/>
            </a:pPr>
            <a:r>
              <a:rPr lang="it-IT" dirty="0"/>
              <a:t>Trova l’</a:t>
            </a:r>
            <a:r>
              <a:rPr lang="it-IT" b="1" dirty="0"/>
              <a:t>IP</a:t>
            </a:r>
            <a:r>
              <a:rPr lang="it-IT" dirty="0"/>
              <a:t> del sito e analizza le informazioni che si possono ottenere</a:t>
            </a:r>
            <a:endParaRPr lang="it-IT" sz="2300" b="1" dirty="0"/>
          </a:p>
          <a:p>
            <a:pPr marL="0" lvl="0" indent="0" algn="just" rtl="0">
              <a:spcBef>
                <a:spcPts val="1200"/>
              </a:spcBef>
              <a:spcAft>
                <a:spcPts val="1200"/>
              </a:spcAft>
              <a:buNone/>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576A6A-8D93-42D6-9EAE-C003CF95E63D}"/>
              </a:ext>
            </a:extLst>
          </p:cNvPr>
          <p:cNvSpPr>
            <a:spLocks noGrp="1"/>
          </p:cNvSpPr>
          <p:nvPr>
            <p:ph type="title"/>
          </p:nvPr>
        </p:nvSpPr>
        <p:spPr/>
        <p:txBody>
          <a:bodyPr anchor="b"/>
          <a:lstStyle/>
          <a:p>
            <a:r>
              <a:rPr lang="it-IT" dirty="0"/>
              <a:t>RECORD DNS</a:t>
            </a:r>
          </a:p>
        </p:txBody>
      </p:sp>
      <p:sp>
        <p:nvSpPr>
          <p:cNvPr id="3" name="Sottotitolo 2">
            <a:extLst>
              <a:ext uri="{FF2B5EF4-FFF2-40B4-BE49-F238E27FC236}">
                <a16:creationId xmlns:a16="http://schemas.microsoft.com/office/drawing/2014/main" id="{BAB05295-A20F-5352-7E78-B8090A722031}"/>
              </a:ext>
            </a:extLst>
          </p:cNvPr>
          <p:cNvSpPr>
            <a:spLocks noGrp="1"/>
          </p:cNvSpPr>
          <p:nvPr>
            <p:ph type="subTitle" idx="1"/>
          </p:nvPr>
        </p:nvSpPr>
        <p:spPr/>
        <p:txBody>
          <a:bodyPr/>
          <a:lstStyle/>
          <a:p>
            <a:r>
              <a:rPr lang="it-IT" dirty="0" err="1"/>
              <a:t>nslookup</a:t>
            </a:r>
            <a:endParaRPr lang="it-IT" dirty="0"/>
          </a:p>
        </p:txBody>
      </p:sp>
      <p:pic>
        <p:nvPicPr>
          <p:cNvPr id="5" name="Immagine 4">
            <a:extLst>
              <a:ext uri="{FF2B5EF4-FFF2-40B4-BE49-F238E27FC236}">
                <a16:creationId xmlns:a16="http://schemas.microsoft.com/office/drawing/2014/main" id="{41F643BE-423A-6B7C-17A3-CE4267BD4DF0}"/>
              </a:ext>
            </a:extLst>
          </p:cNvPr>
          <p:cNvPicPr>
            <a:picLocks noChangeAspect="1"/>
          </p:cNvPicPr>
          <p:nvPr/>
        </p:nvPicPr>
        <p:blipFill>
          <a:blip r:embed="rId2"/>
          <a:stretch>
            <a:fillRect/>
          </a:stretch>
        </p:blipFill>
        <p:spPr>
          <a:xfrm>
            <a:off x="4572000" y="1613956"/>
            <a:ext cx="4580064" cy="1915587"/>
          </a:xfrm>
          <a:prstGeom prst="rect">
            <a:avLst/>
          </a:prstGeom>
        </p:spPr>
      </p:pic>
    </p:spTree>
    <p:extLst>
      <p:ext uri="{BB962C8B-B14F-4D97-AF65-F5344CB8AC3E}">
        <p14:creationId xmlns:p14="http://schemas.microsoft.com/office/powerpoint/2010/main" val="3124554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it" dirty="0"/>
              <a:t>DISPOSITIVI DI RETE</a:t>
            </a:r>
            <a:endParaRPr dirty="0"/>
          </a:p>
        </p:txBody>
      </p:sp>
      <p:sp>
        <p:nvSpPr>
          <p:cNvPr id="79" name="Google Shape;79;p15"/>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it" dirty="0"/>
              <a:t>Hub, Bridge, Switch, Router, Modem,  </a:t>
            </a:r>
            <a:endParaRPr dirty="0"/>
          </a:p>
        </p:txBody>
      </p:sp>
      <p:pic>
        <p:nvPicPr>
          <p:cNvPr id="9" name="Immagine 8" descr="Immagine che contiene nero, oscurità&#10;&#10;Descrizione generata automaticamente">
            <a:extLst>
              <a:ext uri="{FF2B5EF4-FFF2-40B4-BE49-F238E27FC236}">
                <a16:creationId xmlns:a16="http://schemas.microsoft.com/office/drawing/2014/main" id="{69DBF855-1C63-4DCC-0F1B-CE8DC6D57304}"/>
              </a:ext>
            </a:extLst>
          </p:cNvPr>
          <p:cNvPicPr>
            <a:picLocks noChangeAspect="1"/>
          </p:cNvPicPr>
          <p:nvPr/>
        </p:nvPicPr>
        <p:blipFill>
          <a:blip r:embed="rId3"/>
          <a:srcRect l="29061" t="21180" r="29423" b="20096"/>
          <a:stretch/>
        </p:blipFill>
        <p:spPr>
          <a:xfrm>
            <a:off x="5006410" y="876206"/>
            <a:ext cx="3872090" cy="3080837"/>
          </a:xfrm>
          <a:prstGeom prst="rect">
            <a:avLst/>
          </a:prstGeom>
        </p:spPr>
      </p:pic>
    </p:spTree>
    <p:extLst>
      <p:ext uri="{BB962C8B-B14F-4D97-AF65-F5344CB8AC3E}">
        <p14:creationId xmlns:p14="http://schemas.microsoft.com/office/powerpoint/2010/main" val="21434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697C6B-92BD-FA06-9335-5C16F6E59296}"/>
              </a:ext>
            </a:extLst>
          </p:cNvPr>
          <p:cNvSpPr>
            <a:spLocks noGrp="1"/>
          </p:cNvSpPr>
          <p:nvPr>
            <p:ph type="title"/>
          </p:nvPr>
        </p:nvSpPr>
        <p:spPr/>
        <p:txBody>
          <a:bodyPr/>
          <a:lstStyle/>
          <a:p>
            <a:r>
              <a:rPr lang="it-IT" dirty="0"/>
              <a:t>HUB</a:t>
            </a:r>
          </a:p>
        </p:txBody>
      </p:sp>
      <p:pic>
        <p:nvPicPr>
          <p:cNvPr id="4098" name="Picture 2" descr="undefined">
            <a:extLst>
              <a:ext uri="{FF2B5EF4-FFF2-40B4-BE49-F238E27FC236}">
                <a16:creationId xmlns:a16="http://schemas.microsoft.com/office/drawing/2014/main" id="{99254E17-941C-9159-BEBF-9CAABD61B6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3120" y="1486455"/>
            <a:ext cx="3858827" cy="2170590"/>
          </a:xfrm>
          <a:prstGeom prst="rect">
            <a:avLst/>
          </a:prstGeom>
          <a:noFill/>
          <a:extLst>
            <a:ext uri="{909E8E84-426E-40DD-AFC4-6F175D3DCCD1}">
              <a14:hiddenFill xmlns:a14="http://schemas.microsoft.com/office/drawing/2010/main">
                <a:solidFill>
                  <a:srgbClr val="FFFFFF"/>
                </a:solidFill>
              </a14:hiddenFill>
            </a:ext>
          </a:extLst>
        </p:spPr>
      </p:pic>
      <p:sp>
        <p:nvSpPr>
          <p:cNvPr id="5" name="CasellaDiTesto 4">
            <a:extLst>
              <a:ext uri="{FF2B5EF4-FFF2-40B4-BE49-F238E27FC236}">
                <a16:creationId xmlns:a16="http://schemas.microsoft.com/office/drawing/2014/main" id="{8ECD3670-AA52-07A6-58CA-A391E3A8E733}"/>
              </a:ext>
            </a:extLst>
          </p:cNvPr>
          <p:cNvSpPr txBox="1"/>
          <p:nvPr/>
        </p:nvSpPr>
        <p:spPr>
          <a:xfrm>
            <a:off x="265500" y="2715475"/>
            <a:ext cx="4045199" cy="1384995"/>
          </a:xfrm>
          <a:prstGeom prst="rect">
            <a:avLst/>
          </a:prstGeom>
          <a:noFill/>
        </p:spPr>
        <p:txBody>
          <a:bodyPr wrap="square" rtlCol="0">
            <a:spAutoFit/>
          </a:bodyPr>
          <a:lstStyle/>
          <a:p>
            <a:pPr algn="just"/>
            <a:r>
              <a:rPr lang="it-IT" sz="2100" dirty="0">
                <a:solidFill>
                  <a:schemeClr val="bg2"/>
                </a:solidFill>
                <a:latin typeface="Open Sans" panose="020B0606030504020204" pitchFamily="34" charset="0"/>
                <a:ea typeface="Open Sans" panose="020B0606030504020204" pitchFamily="34" charset="0"/>
                <a:cs typeface="Open Sans" panose="020B0606030504020204" pitchFamily="34" charset="0"/>
              </a:rPr>
              <a:t>Dispositivo che trasmette i dati a tutti i dispositivi connessi, senza considerare l'indirizzo del destinatario.</a:t>
            </a:r>
          </a:p>
        </p:txBody>
      </p:sp>
    </p:spTree>
    <p:extLst>
      <p:ext uri="{BB962C8B-B14F-4D97-AF65-F5344CB8AC3E}">
        <p14:creationId xmlns:p14="http://schemas.microsoft.com/office/powerpoint/2010/main" val="14806964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697C6B-92BD-FA06-9335-5C16F6E59296}"/>
              </a:ext>
            </a:extLst>
          </p:cNvPr>
          <p:cNvSpPr>
            <a:spLocks noGrp="1"/>
          </p:cNvSpPr>
          <p:nvPr>
            <p:ph type="title"/>
          </p:nvPr>
        </p:nvSpPr>
        <p:spPr/>
        <p:txBody>
          <a:bodyPr/>
          <a:lstStyle/>
          <a:p>
            <a:r>
              <a:rPr lang="it-IT" dirty="0"/>
              <a:t>BRIDGE</a:t>
            </a:r>
          </a:p>
        </p:txBody>
      </p:sp>
      <p:pic>
        <p:nvPicPr>
          <p:cNvPr id="8194" name="Picture 2" descr="undefined">
            <a:extLst>
              <a:ext uri="{FF2B5EF4-FFF2-40B4-BE49-F238E27FC236}">
                <a16:creationId xmlns:a16="http://schemas.microsoft.com/office/drawing/2014/main" id="{44CBBB0A-76A2-2AE9-351F-E5A55AF355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5523" y="1404228"/>
            <a:ext cx="3856425" cy="2335043"/>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a:extLst>
              <a:ext uri="{FF2B5EF4-FFF2-40B4-BE49-F238E27FC236}">
                <a16:creationId xmlns:a16="http://schemas.microsoft.com/office/drawing/2014/main" id="{B42C3DE6-3DDB-8F93-7FDB-B4733DC731BB}"/>
              </a:ext>
            </a:extLst>
          </p:cNvPr>
          <p:cNvSpPr txBox="1"/>
          <p:nvPr/>
        </p:nvSpPr>
        <p:spPr>
          <a:xfrm>
            <a:off x="5318661" y="1039675"/>
            <a:ext cx="3110147" cy="307777"/>
          </a:xfrm>
          <a:prstGeom prst="rect">
            <a:avLst/>
          </a:prstGeom>
          <a:noFill/>
        </p:spPr>
        <p:txBody>
          <a:bodyPr wrap="none" rtlCol="0">
            <a:spAutoFit/>
          </a:bodyPr>
          <a:lstStyle/>
          <a:p>
            <a:r>
              <a:rPr lang="it-IT" b="1" dirty="0"/>
              <a:t>OSI</a:t>
            </a:r>
            <a:r>
              <a:rPr lang="it-IT" dirty="0"/>
              <a:t> (</a:t>
            </a:r>
            <a:r>
              <a:rPr lang="it-IT" b="0" i="1" dirty="0">
                <a:solidFill>
                  <a:srgbClr val="202122"/>
                </a:solidFill>
                <a:effectLst/>
                <a:latin typeface="Arial" panose="020B0604020202020204" pitchFamily="34" charset="0"/>
                <a:hlinkClick r:id="rId4"/>
              </a:rPr>
              <a:t>Open Systems </a:t>
            </a:r>
            <a:r>
              <a:rPr lang="it-IT" b="0" i="1" dirty="0" err="1">
                <a:solidFill>
                  <a:srgbClr val="202122"/>
                </a:solidFill>
                <a:effectLst/>
                <a:latin typeface="Arial" panose="020B0604020202020204" pitchFamily="34" charset="0"/>
                <a:hlinkClick r:id="rId4"/>
              </a:rPr>
              <a:t>Interconnection</a:t>
            </a:r>
            <a:r>
              <a:rPr lang="it-IT" b="0" i="1" dirty="0">
                <a:solidFill>
                  <a:srgbClr val="202122"/>
                </a:solidFill>
                <a:effectLst/>
                <a:latin typeface="Arial" panose="020B0604020202020204" pitchFamily="34" charset="0"/>
              </a:rPr>
              <a:t>)</a:t>
            </a:r>
            <a:endParaRPr lang="it-IT" dirty="0"/>
          </a:p>
        </p:txBody>
      </p:sp>
      <p:sp>
        <p:nvSpPr>
          <p:cNvPr id="5" name="CasellaDiTesto 4">
            <a:extLst>
              <a:ext uri="{FF2B5EF4-FFF2-40B4-BE49-F238E27FC236}">
                <a16:creationId xmlns:a16="http://schemas.microsoft.com/office/drawing/2014/main" id="{D5EA9E61-6109-4C3E-53EC-8965B3FED2BB}"/>
              </a:ext>
            </a:extLst>
          </p:cNvPr>
          <p:cNvSpPr txBox="1"/>
          <p:nvPr/>
        </p:nvSpPr>
        <p:spPr>
          <a:xfrm>
            <a:off x="265500" y="2715475"/>
            <a:ext cx="4045199" cy="2031325"/>
          </a:xfrm>
          <a:prstGeom prst="rect">
            <a:avLst/>
          </a:prstGeom>
          <a:noFill/>
        </p:spPr>
        <p:txBody>
          <a:bodyPr wrap="square" rtlCol="0">
            <a:spAutoFit/>
          </a:bodyPr>
          <a:lstStyle/>
          <a:p>
            <a:pPr algn="just"/>
            <a:r>
              <a:rPr lang="it-IT" sz="2100" dirty="0">
                <a:solidFill>
                  <a:schemeClr val="bg2"/>
                </a:solidFill>
                <a:latin typeface="Open Sans" panose="020B0606030504020204" pitchFamily="34" charset="0"/>
                <a:ea typeface="Open Sans" panose="020B0606030504020204" pitchFamily="34" charset="0"/>
                <a:cs typeface="Open Sans" panose="020B0606030504020204" pitchFamily="34" charset="0"/>
              </a:rPr>
              <a:t>Dispositivo che collega due segmenti di rete, permettendo loro di funzionare come un'unica rete. Filtra e riduce il traffico di rete migliorandone l’efficienza.</a:t>
            </a:r>
          </a:p>
        </p:txBody>
      </p:sp>
    </p:spTree>
    <p:extLst>
      <p:ext uri="{BB962C8B-B14F-4D97-AF65-F5344CB8AC3E}">
        <p14:creationId xmlns:p14="http://schemas.microsoft.com/office/powerpoint/2010/main" val="39770982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697C6B-92BD-FA06-9335-5C16F6E59296}"/>
              </a:ext>
            </a:extLst>
          </p:cNvPr>
          <p:cNvSpPr>
            <a:spLocks noGrp="1"/>
          </p:cNvSpPr>
          <p:nvPr>
            <p:ph type="title"/>
          </p:nvPr>
        </p:nvSpPr>
        <p:spPr/>
        <p:txBody>
          <a:bodyPr/>
          <a:lstStyle/>
          <a:p>
            <a:r>
              <a:rPr lang="it-IT" dirty="0"/>
              <a:t>SWITCH</a:t>
            </a:r>
          </a:p>
        </p:txBody>
      </p:sp>
      <p:pic>
        <p:nvPicPr>
          <p:cNvPr id="2050" name="Picture 2" descr="undefined">
            <a:extLst>
              <a:ext uri="{FF2B5EF4-FFF2-40B4-BE49-F238E27FC236}">
                <a16:creationId xmlns:a16="http://schemas.microsoft.com/office/drawing/2014/main" id="{70E81BA4-E2BF-A7E6-2FBA-5C1B4393E9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3121" y="1288690"/>
            <a:ext cx="3858827" cy="2566120"/>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a:extLst>
              <a:ext uri="{FF2B5EF4-FFF2-40B4-BE49-F238E27FC236}">
                <a16:creationId xmlns:a16="http://schemas.microsoft.com/office/drawing/2014/main" id="{13E55B11-1DAA-A1A2-6D6E-1D914052226D}"/>
              </a:ext>
            </a:extLst>
          </p:cNvPr>
          <p:cNvSpPr txBox="1"/>
          <p:nvPr/>
        </p:nvSpPr>
        <p:spPr>
          <a:xfrm>
            <a:off x="265500" y="2715475"/>
            <a:ext cx="4045199" cy="2031325"/>
          </a:xfrm>
          <a:prstGeom prst="rect">
            <a:avLst/>
          </a:prstGeom>
          <a:noFill/>
        </p:spPr>
        <p:txBody>
          <a:bodyPr wrap="square" rtlCol="0">
            <a:spAutoFit/>
          </a:bodyPr>
          <a:lstStyle/>
          <a:p>
            <a:pPr algn="just"/>
            <a:r>
              <a:rPr lang="it-IT" sz="2100" dirty="0">
                <a:solidFill>
                  <a:schemeClr val="bg2"/>
                </a:solidFill>
                <a:latin typeface="Open Sans" panose="020B0606030504020204" pitchFamily="34" charset="0"/>
                <a:ea typeface="Open Sans" panose="020B0606030504020204" pitchFamily="34" charset="0"/>
                <a:cs typeface="Open Sans" panose="020B0606030504020204" pitchFamily="34" charset="0"/>
              </a:rPr>
              <a:t>Dispositivo che connette altri dispositivi all'interno della stessa rete locale permettendo lo scambio di dati tra di loro. Migliora l'efficienza della rete suddividendo il traffico.</a:t>
            </a:r>
          </a:p>
        </p:txBody>
      </p:sp>
    </p:spTree>
    <p:extLst>
      <p:ext uri="{BB962C8B-B14F-4D97-AF65-F5344CB8AC3E}">
        <p14:creationId xmlns:p14="http://schemas.microsoft.com/office/powerpoint/2010/main" val="1867668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it" dirty="0"/>
              <a:t>TIPOLOGIE DI RETE</a:t>
            </a:r>
            <a:endParaRPr dirty="0"/>
          </a:p>
        </p:txBody>
      </p:sp>
      <p:sp>
        <p:nvSpPr>
          <p:cNvPr id="79" name="Google Shape;79;p15"/>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it" dirty="0"/>
              <a:t>PAN, LAN, WLAN, MAN, WAN, GAN.</a:t>
            </a:r>
            <a:endParaRPr dirty="0"/>
          </a:p>
        </p:txBody>
      </p:sp>
      <p:pic>
        <p:nvPicPr>
          <p:cNvPr id="2" name="Immagine 1" descr="Immagine che contiene oscurità, nero, bianco e nero, notte&#10;&#10;Descrizione generata automaticamente">
            <a:extLst>
              <a:ext uri="{FF2B5EF4-FFF2-40B4-BE49-F238E27FC236}">
                <a16:creationId xmlns:a16="http://schemas.microsoft.com/office/drawing/2014/main" id="{8CBB26B0-53E9-C770-E63C-2E626F6EF1E6}"/>
              </a:ext>
            </a:extLst>
          </p:cNvPr>
          <p:cNvPicPr>
            <a:picLocks noChangeAspect="1"/>
          </p:cNvPicPr>
          <p:nvPr/>
        </p:nvPicPr>
        <p:blipFill>
          <a:blip r:embed="rId3"/>
          <a:srcRect l="37060" t="27499" r="36433" b="28503"/>
          <a:stretch/>
        </p:blipFill>
        <p:spPr>
          <a:xfrm>
            <a:off x="4729449" y="0"/>
            <a:ext cx="1623479" cy="1515760"/>
          </a:xfrm>
          <a:prstGeom prst="rect">
            <a:avLst/>
          </a:prstGeom>
        </p:spPr>
      </p:pic>
      <p:pic>
        <p:nvPicPr>
          <p:cNvPr id="3" name="Immagine 2" descr="Immagine che contiene nero, oscurità&#10;&#10;Descrizione generata automaticamente">
            <a:extLst>
              <a:ext uri="{FF2B5EF4-FFF2-40B4-BE49-F238E27FC236}">
                <a16:creationId xmlns:a16="http://schemas.microsoft.com/office/drawing/2014/main" id="{0F86F614-E097-82D4-C071-EC310C7B2AC7}"/>
              </a:ext>
            </a:extLst>
          </p:cNvPr>
          <p:cNvPicPr>
            <a:picLocks noChangeAspect="1"/>
          </p:cNvPicPr>
          <p:nvPr/>
        </p:nvPicPr>
        <p:blipFill>
          <a:blip r:embed="rId4"/>
          <a:srcRect l="32840" t="24011" r="32469" b="24008"/>
          <a:stretch/>
        </p:blipFill>
        <p:spPr>
          <a:xfrm>
            <a:off x="6981549" y="107818"/>
            <a:ext cx="1988300" cy="1675800"/>
          </a:xfrm>
          <a:prstGeom prst="rect">
            <a:avLst/>
          </a:prstGeom>
        </p:spPr>
      </p:pic>
      <p:pic>
        <p:nvPicPr>
          <p:cNvPr id="4" name="Immagine 3" descr="Immagine che contiene oscurità, nero, luna, notte&#10;&#10;Descrizione generata automaticamente">
            <a:extLst>
              <a:ext uri="{FF2B5EF4-FFF2-40B4-BE49-F238E27FC236}">
                <a16:creationId xmlns:a16="http://schemas.microsoft.com/office/drawing/2014/main" id="{0F96E047-1816-D038-2135-9FA6DA66E53A}"/>
              </a:ext>
            </a:extLst>
          </p:cNvPr>
          <p:cNvPicPr>
            <a:picLocks noChangeAspect="1"/>
          </p:cNvPicPr>
          <p:nvPr/>
        </p:nvPicPr>
        <p:blipFill>
          <a:blip r:embed="rId5"/>
          <a:srcRect l="31481" t="14047" r="31358" b="15062"/>
          <a:stretch/>
        </p:blipFill>
        <p:spPr>
          <a:xfrm>
            <a:off x="5906601" y="945718"/>
            <a:ext cx="1776114" cy="1905930"/>
          </a:xfrm>
          <a:prstGeom prst="rect">
            <a:avLst/>
          </a:prstGeom>
        </p:spPr>
      </p:pic>
      <p:pic>
        <p:nvPicPr>
          <p:cNvPr id="5" name="Immagine 4" descr="Immagine che contiene nero, schermata, design&#10;&#10;Descrizione generata automaticamente">
            <a:extLst>
              <a:ext uri="{FF2B5EF4-FFF2-40B4-BE49-F238E27FC236}">
                <a16:creationId xmlns:a16="http://schemas.microsoft.com/office/drawing/2014/main" id="{A113304A-C81D-081E-9753-4ABF2F7CA8B9}"/>
              </a:ext>
            </a:extLst>
          </p:cNvPr>
          <p:cNvPicPr>
            <a:picLocks noChangeAspect="1"/>
          </p:cNvPicPr>
          <p:nvPr/>
        </p:nvPicPr>
        <p:blipFill>
          <a:blip r:embed="rId6"/>
          <a:srcRect l="24197" t="5926" r="23827" b="6282"/>
          <a:stretch/>
        </p:blipFill>
        <p:spPr>
          <a:xfrm>
            <a:off x="4973103" y="1662345"/>
            <a:ext cx="1029498" cy="978146"/>
          </a:xfrm>
          <a:prstGeom prst="rect">
            <a:avLst/>
          </a:prstGeom>
        </p:spPr>
      </p:pic>
      <p:pic>
        <p:nvPicPr>
          <p:cNvPr id="6" name="Immagine 5" descr="Immagine che contiene nero, oscurità&#10;&#10;Descrizione generata automaticamente">
            <a:extLst>
              <a:ext uri="{FF2B5EF4-FFF2-40B4-BE49-F238E27FC236}">
                <a16:creationId xmlns:a16="http://schemas.microsoft.com/office/drawing/2014/main" id="{AAB8717D-EE95-6F7A-8F02-A9CBD642309B}"/>
              </a:ext>
            </a:extLst>
          </p:cNvPr>
          <p:cNvPicPr>
            <a:picLocks noChangeAspect="1"/>
          </p:cNvPicPr>
          <p:nvPr/>
        </p:nvPicPr>
        <p:blipFill>
          <a:blip r:embed="rId7"/>
          <a:srcRect l="25062" t="3951" r="24814" b="2991"/>
          <a:stretch/>
        </p:blipFill>
        <p:spPr>
          <a:xfrm>
            <a:off x="7826878" y="1500932"/>
            <a:ext cx="1317122" cy="1375517"/>
          </a:xfrm>
          <a:prstGeom prst="rect">
            <a:avLst/>
          </a:prstGeom>
        </p:spPr>
      </p:pic>
      <p:pic>
        <p:nvPicPr>
          <p:cNvPr id="7" name="Immagine 6" descr="Immagine che contiene schermata, nero, oscurità&#10;&#10;Descrizione generata automaticamente">
            <a:extLst>
              <a:ext uri="{FF2B5EF4-FFF2-40B4-BE49-F238E27FC236}">
                <a16:creationId xmlns:a16="http://schemas.microsoft.com/office/drawing/2014/main" id="{0607FB7F-40D1-ED4D-E8B6-E000C7DB3AC0}"/>
              </a:ext>
            </a:extLst>
          </p:cNvPr>
          <p:cNvPicPr>
            <a:picLocks noChangeAspect="1"/>
          </p:cNvPicPr>
          <p:nvPr/>
        </p:nvPicPr>
        <p:blipFill>
          <a:blip r:embed="rId8"/>
          <a:stretch>
            <a:fillRect/>
          </a:stretch>
        </p:blipFill>
        <p:spPr>
          <a:xfrm>
            <a:off x="5120905" y="2708597"/>
            <a:ext cx="4093287" cy="2302474"/>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697C6B-92BD-FA06-9335-5C16F6E59296}"/>
              </a:ext>
            </a:extLst>
          </p:cNvPr>
          <p:cNvSpPr>
            <a:spLocks noGrp="1"/>
          </p:cNvSpPr>
          <p:nvPr>
            <p:ph type="title"/>
          </p:nvPr>
        </p:nvSpPr>
        <p:spPr/>
        <p:txBody>
          <a:bodyPr/>
          <a:lstStyle/>
          <a:p>
            <a:r>
              <a:rPr lang="it-IT" dirty="0"/>
              <a:t>ROUTER</a:t>
            </a:r>
          </a:p>
        </p:txBody>
      </p:sp>
      <p:pic>
        <p:nvPicPr>
          <p:cNvPr id="1026" name="Picture 2">
            <a:extLst>
              <a:ext uri="{FF2B5EF4-FFF2-40B4-BE49-F238E27FC236}">
                <a16:creationId xmlns:a16="http://schemas.microsoft.com/office/drawing/2014/main" id="{5EAD3E73-734C-69A7-01DE-F6B7689660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3121" y="977789"/>
            <a:ext cx="3856357" cy="3187922"/>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a:extLst>
              <a:ext uri="{FF2B5EF4-FFF2-40B4-BE49-F238E27FC236}">
                <a16:creationId xmlns:a16="http://schemas.microsoft.com/office/drawing/2014/main" id="{2CD9181B-00F0-803E-CE66-2978F2AD31EE}"/>
              </a:ext>
            </a:extLst>
          </p:cNvPr>
          <p:cNvSpPr txBox="1"/>
          <p:nvPr/>
        </p:nvSpPr>
        <p:spPr>
          <a:xfrm>
            <a:off x="265500" y="2715475"/>
            <a:ext cx="4045199" cy="1708160"/>
          </a:xfrm>
          <a:prstGeom prst="rect">
            <a:avLst/>
          </a:prstGeom>
          <a:noFill/>
        </p:spPr>
        <p:txBody>
          <a:bodyPr wrap="square" rtlCol="0">
            <a:spAutoFit/>
          </a:bodyPr>
          <a:lstStyle/>
          <a:p>
            <a:pPr algn="just"/>
            <a:r>
              <a:rPr lang="it-IT" sz="2100" dirty="0">
                <a:solidFill>
                  <a:schemeClr val="bg2"/>
                </a:solidFill>
                <a:latin typeface="Open Sans" panose="020B0606030504020204" pitchFamily="34" charset="0"/>
                <a:ea typeface="Open Sans" panose="020B0606030504020204" pitchFamily="34" charset="0"/>
                <a:cs typeface="Open Sans" panose="020B0606030504020204" pitchFamily="34" charset="0"/>
              </a:rPr>
              <a:t>Dispositivo che instrada il traffico tra diverse reti, come la rete locale (LAN) e Internet. Si occupa dell'instradamento dei pacchetti IP.</a:t>
            </a:r>
          </a:p>
        </p:txBody>
      </p:sp>
    </p:spTree>
    <p:extLst>
      <p:ext uri="{BB962C8B-B14F-4D97-AF65-F5344CB8AC3E}">
        <p14:creationId xmlns:p14="http://schemas.microsoft.com/office/powerpoint/2010/main" val="41168586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697C6B-92BD-FA06-9335-5C16F6E59296}"/>
              </a:ext>
            </a:extLst>
          </p:cNvPr>
          <p:cNvSpPr>
            <a:spLocks noGrp="1"/>
          </p:cNvSpPr>
          <p:nvPr>
            <p:ph type="title"/>
          </p:nvPr>
        </p:nvSpPr>
        <p:spPr/>
        <p:txBody>
          <a:bodyPr/>
          <a:lstStyle/>
          <a:p>
            <a:r>
              <a:rPr lang="it-IT" dirty="0"/>
              <a:t>MODEM</a:t>
            </a:r>
          </a:p>
        </p:txBody>
      </p:sp>
      <p:pic>
        <p:nvPicPr>
          <p:cNvPr id="4" name="Picture 2" descr="undefined">
            <a:extLst>
              <a:ext uri="{FF2B5EF4-FFF2-40B4-BE49-F238E27FC236}">
                <a16:creationId xmlns:a16="http://schemas.microsoft.com/office/drawing/2014/main" id="{43EAAF6C-5A37-9402-34BF-9C4E5CD313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3121" y="1286278"/>
            <a:ext cx="3858827" cy="2570944"/>
          </a:xfrm>
          <a:prstGeom prst="rect">
            <a:avLst/>
          </a:prstGeom>
          <a:noFill/>
          <a:extLst>
            <a:ext uri="{909E8E84-426E-40DD-AFC4-6F175D3DCCD1}">
              <a14:hiddenFill xmlns:a14="http://schemas.microsoft.com/office/drawing/2010/main">
                <a:solidFill>
                  <a:srgbClr val="FFFFFF"/>
                </a:solidFill>
              </a14:hiddenFill>
            </a:ext>
          </a:extLst>
        </p:spPr>
      </p:pic>
      <p:sp>
        <p:nvSpPr>
          <p:cNvPr id="8" name="CasellaDiTesto 7">
            <a:extLst>
              <a:ext uri="{FF2B5EF4-FFF2-40B4-BE49-F238E27FC236}">
                <a16:creationId xmlns:a16="http://schemas.microsoft.com/office/drawing/2014/main" id="{DBA0D72B-8FDE-7CFE-B892-F5BDBA540A19}"/>
              </a:ext>
            </a:extLst>
          </p:cNvPr>
          <p:cNvSpPr txBox="1"/>
          <p:nvPr/>
        </p:nvSpPr>
        <p:spPr>
          <a:xfrm>
            <a:off x="265500" y="2715475"/>
            <a:ext cx="4045199" cy="1708160"/>
          </a:xfrm>
          <a:prstGeom prst="rect">
            <a:avLst/>
          </a:prstGeom>
          <a:noFill/>
        </p:spPr>
        <p:txBody>
          <a:bodyPr wrap="square" rtlCol="0">
            <a:spAutoFit/>
          </a:bodyPr>
          <a:lstStyle/>
          <a:p>
            <a:pPr algn="just"/>
            <a:r>
              <a:rPr lang="it-IT" sz="2100" dirty="0">
                <a:solidFill>
                  <a:schemeClr val="bg2"/>
                </a:solidFill>
                <a:latin typeface="Open Sans" panose="020B0606030504020204" pitchFamily="34" charset="0"/>
                <a:ea typeface="Open Sans" panose="020B0606030504020204" pitchFamily="34" charset="0"/>
                <a:cs typeface="Open Sans" panose="020B0606030504020204" pitchFamily="34" charset="0"/>
              </a:rPr>
              <a:t>Dispositivo che converte i segnali digitali in analogici e viceversa, permettendo la connessione a Internet tramite linea telefonica o via cavo.</a:t>
            </a:r>
          </a:p>
        </p:txBody>
      </p:sp>
    </p:spTree>
    <p:extLst>
      <p:ext uri="{BB962C8B-B14F-4D97-AF65-F5344CB8AC3E}">
        <p14:creationId xmlns:p14="http://schemas.microsoft.com/office/powerpoint/2010/main" val="19765643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it" dirty="0"/>
              <a:t>TOPOLOGIE DI RETE</a:t>
            </a:r>
            <a:endParaRPr dirty="0"/>
          </a:p>
        </p:txBody>
      </p:sp>
      <p:sp>
        <p:nvSpPr>
          <p:cNvPr id="129" name="Google Shape;129;p22"/>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it" dirty="0"/>
              <a:t>STELLA vs ANELLO vs BUS vs MAGLIA</a:t>
            </a:r>
            <a:endParaRPr dirty="0"/>
          </a:p>
        </p:txBody>
      </p:sp>
      <p:grpSp>
        <p:nvGrpSpPr>
          <p:cNvPr id="13" name="Gruppo 12">
            <a:extLst>
              <a:ext uri="{FF2B5EF4-FFF2-40B4-BE49-F238E27FC236}">
                <a16:creationId xmlns:a16="http://schemas.microsoft.com/office/drawing/2014/main" id="{987F1E8F-4C00-1BE2-756A-07B088515944}"/>
              </a:ext>
            </a:extLst>
          </p:cNvPr>
          <p:cNvGrpSpPr/>
          <p:nvPr/>
        </p:nvGrpSpPr>
        <p:grpSpPr>
          <a:xfrm>
            <a:off x="6752528" y="566461"/>
            <a:ext cx="1834443" cy="1675800"/>
            <a:chOff x="4960057" y="609600"/>
            <a:chExt cx="3815643" cy="3489667"/>
          </a:xfrm>
        </p:grpSpPr>
        <p:sp>
          <p:nvSpPr>
            <p:cNvPr id="2" name="Ovale 1">
              <a:extLst>
                <a:ext uri="{FF2B5EF4-FFF2-40B4-BE49-F238E27FC236}">
                  <a16:creationId xmlns:a16="http://schemas.microsoft.com/office/drawing/2014/main" id="{703C61AC-B4D9-8826-C751-2758011D51B8}"/>
                </a:ext>
              </a:extLst>
            </p:cNvPr>
            <p:cNvSpPr/>
            <p:nvPr/>
          </p:nvSpPr>
          <p:spPr>
            <a:xfrm>
              <a:off x="4960057" y="1984024"/>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Ovale 2">
              <a:extLst>
                <a:ext uri="{FF2B5EF4-FFF2-40B4-BE49-F238E27FC236}">
                  <a16:creationId xmlns:a16="http://schemas.microsoft.com/office/drawing/2014/main" id="{85452567-C05E-6119-C355-FC478153ED74}"/>
                </a:ext>
              </a:extLst>
            </p:cNvPr>
            <p:cNvSpPr/>
            <p:nvPr/>
          </p:nvSpPr>
          <p:spPr>
            <a:xfrm>
              <a:off x="6557433" y="609600"/>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Ovale 3">
              <a:extLst>
                <a:ext uri="{FF2B5EF4-FFF2-40B4-BE49-F238E27FC236}">
                  <a16:creationId xmlns:a16="http://schemas.microsoft.com/office/drawing/2014/main" id="{4C5D6D87-90BE-E89C-04A9-82CC8FE86069}"/>
                </a:ext>
              </a:extLst>
            </p:cNvPr>
            <p:cNvSpPr/>
            <p:nvPr/>
          </p:nvSpPr>
          <p:spPr>
            <a:xfrm>
              <a:off x="8120945" y="1984024"/>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Ovale 4">
              <a:extLst>
                <a:ext uri="{FF2B5EF4-FFF2-40B4-BE49-F238E27FC236}">
                  <a16:creationId xmlns:a16="http://schemas.microsoft.com/office/drawing/2014/main" id="{350C2C2C-6D66-E48E-2F57-AEFA2F8802BC}"/>
                </a:ext>
              </a:extLst>
            </p:cNvPr>
            <p:cNvSpPr/>
            <p:nvPr/>
          </p:nvSpPr>
          <p:spPr>
            <a:xfrm>
              <a:off x="5613791" y="3398794"/>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e 5">
              <a:extLst>
                <a:ext uri="{FF2B5EF4-FFF2-40B4-BE49-F238E27FC236}">
                  <a16:creationId xmlns:a16="http://schemas.microsoft.com/office/drawing/2014/main" id="{43FE4EE0-86C7-942B-7464-40519CF8FC46}"/>
                </a:ext>
              </a:extLst>
            </p:cNvPr>
            <p:cNvSpPr/>
            <p:nvPr/>
          </p:nvSpPr>
          <p:spPr>
            <a:xfrm>
              <a:off x="7477481" y="3444512"/>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e 6">
              <a:extLst>
                <a:ext uri="{FF2B5EF4-FFF2-40B4-BE49-F238E27FC236}">
                  <a16:creationId xmlns:a16="http://schemas.microsoft.com/office/drawing/2014/main" id="{BDCB0F25-6D5B-ED99-82C2-F0A011CC91BF}"/>
                </a:ext>
              </a:extLst>
            </p:cNvPr>
            <p:cNvSpPr/>
            <p:nvPr/>
          </p:nvSpPr>
          <p:spPr>
            <a:xfrm>
              <a:off x="6557433" y="1984023"/>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0748C91A-5010-6E8C-75EA-EDA4591751E9}"/>
                </a:ext>
              </a:extLst>
            </p:cNvPr>
            <p:cNvSpPr/>
            <p:nvPr/>
          </p:nvSpPr>
          <p:spPr>
            <a:xfrm>
              <a:off x="5614811" y="2288540"/>
              <a:ext cx="942622" cy="45719"/>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ttangolo 8">
              <a:extLst>
                <a:ext uri="{FF2B5EF4-FFF2-40B4-BE49-F238E27FC236}">
                  <a16:creationId xmlns:a16="http://schemas.microsoft.com/office/drawing/2014/main" id="{2ECE2AB8-4598-1024-D8E0-1A410A2D32B8}"/>
                </a:ext>
              </a:extLst>
            </p:cNvPr>
            <p:cNvSpPr/>
            <p:nvPr/>
          </p:nvSpPr>
          <p:spPr>
            <a:xfrm>
              <a:off x="7212188" y="2288539"/>
              <a:ext cx="942622" cy="45719"/>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EBDB7560-47AA-9A83-39A1-EB184469C459}"/>
                </a:ext>
              </a:extLst>
            </p:cNvPr>
            <p:cNvSpPr/>
            <p:nvPr/>
          </p:nvSpPr>
          <p:spPr>
            <a:xfrm rot="18352348">
              <a:off x="5838208" y="2984750"/>
              <a:ext cx="1052394" cy="45719"/>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BEA5D1E-63F4-ADB5-AF15-E62F521763F7}"/>
                </a:ext>
              </a:extLst>
            </p:cNvPr>
            <p:cNvSpPr/>
            <p:nvPr/>
          </p:nvSpPr>
          <p:spPr>
            <a:xfrm rot="3511894">
              <a:off x="6824800" y="3005707"/>
              <a:ext cx="1052394" cy="45719"/>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70C7E5C7-F84F-1AD8-3D8E-080D8D09CF02}"/>
                </a:ext>
              </a:extLst>
            </p:cNvPr>
            <p:cNvSpPr/>
            <p:nvPr/>
          </p:nvSpPr>
          <p:spPr>
            <a:xfrm rot="16200000">
              <a:off x="6524977" y="1601329"/>
              <a:ext cx="719668" cy="45719"/>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2" name="Gruppo 31">
            <a:extLst>
              <a:ext uri="{FF2B5EF4-FFF2-40B4-BE49-F238E27FC236}">
                <a16:creationId xmlns:a16="http://schemas.microsoft.com/office/drawing/2014/main" id="{AF46D49F-0808-6438-0E0A-FB8F28FE1DBD}"/>
              </a:ext>
            </a:extLst>
          </p:cNvPr>
          <p:cNvGrpSpPr/>
          <p:nvPr/>
        </p:nvGrpSpPr>
        <p:grpSpPr>
          <a:xfrm>
            <a:off x="4906917" y="315653"/>
            <a:ext cx="1780496" cy="1675800"/>
            <a:chOff x="4972757" y="634294"/>
            <a:chExt cx="3815643" cy="3591278"/>
          </a:xfrm>
        </p:grpSpPr>
        <p:sp>
          <p:nvSpPr>
            <p:cNvPr id="26" name="Ovale 25">
              <a:extLst>
                <a:ext uri="{FF2B5EF4-FFF2-40B4-BE49-F238E27FC236}">
                  <a16:creationId xmlns:a16="http://schemas.microsoft.com/office/drawing/2014/main" id="{F449BA0F-9E06-DCE0-EF36-FD10E687F8D3}"/>
                </a:ext>
              </a:extLst>
            </p:cNvPr>
            <p:cNvSpPr/>
            <p:nvPr/>
          </p:nvSpPr>
          <p:spPr>
            <a:xfrm>
              <a:off x="5243689" y="917927"/>
              <a:ext cx="3307645" cy="3307645"/>
            </a:xfrm>
            <a:prstGeom prst="ellipse">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Ovale 26">
              <a:extLst>
                <a:ext uri="{FF2B5EF4-FFF2-40B4-BE49-F238E27FC236}">
                  <a16:creationId xmlns:a16="http://schemas.microsoft.com/office/drawing/2014/main" id="{75B88CDF-66CB-5BE0-96A6-6E531BEEE0F4}"/>
                </a:ext>
              </a:extLst>
            </p:cNvPr>
            <p:cNvSpPr/>
            <p:nvPr/>
          </p:nvSpPr>
          <p:spPr>
            <a:xfrm>
              <a:off x="4972757" y="2008718"/>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Ovale 27">
              <a:extLst>
                <a:ext uri="{FF2B5EF4-FFF2-40B4-BE49-F238E27FC236}">
                  <a16:creationId xmlns:a16="http://schemas.microsoft.com/office/drawing/2014/main" id="{B277AAFD-023E-958D-9272-1E7592A641FC}"/>
                </a:ext>
              </a:extLst>
            </p:cNvPr>
            <p:cNvSpPr/>
            <p:nvPr/>
          </p:nvSpPr>
          <p:spPr>
            <a:xfrm>
              <a:off x="6570133" y="634294"/>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Ovale 28">
              <a:extLst>
                <a:ext uri="{FF2B5EF4-FFF2-40B4-BE49-F238E27FC236}">
                  <a16:creationId xmlns:a16="http://schemas.microsoft.com/office/drawing/2014/main" id="{6732064B-D316-7136-361C-470E7CC1B9D5}"/>
                </a:ext>
              </a:extLst>
            </p:cNvPr>
            <p:cNvSpPr/>
            <p:nvPr/>
          </p:nvSpPr>
          <p:spPr>
            <a:xfrm>
              <a:off x="8133645" y="2008718"/>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Ovale 29">
              <a:extLst>
                <a:ext uri="{FF2B5EF4-FFF2-40B4-BE49-F238E27FC236}">
                  <a16:creationId xmlns:a16="http://schemas.microsoft.com/office/drawing/2014/main" id="{C398CAC1-6580-39BE-C458-E2EDF2855C64}"/>
                </a:ext>
              </a:extLst>
            </p:cNvPr>
            <p:cNvSpPr/>
            <p:nvPr/>
          </p:nvSpPr>
          <p:spPr>
            <a:xfrm>
              <a:off x="5627512" y="3469207"/>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 name="Ovale 30">
              <a:extLst>
                <a:ext uri="{FF2B5EF4-FFF2-40B4-BE49-F238E27FC236}">
                  <a16:creationId xmlns:a16="http://schemas.microsoft.com/office/drawing/2014/main" id="{67BA15BA-5D09-A365-2641-6E222179C856}"/>
                </a:ext>
              </a:extLst>
            </p:cNvPr>
            <p:cNvSpPr/>
            <p:nvPr/>
          </p:nvSpPr>
          <p:spPr>
            <a:xfrm>
              <a:off x="7490181" y="3469206"/>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4" name="Gruppo 43">
            <a:extLst>
              <a:ext uri="{FF2B5EF4-FFF2-40B4-BE49-F238E27FC236}">
                <a16:creationId xmlns:a16="http://schemas.microsoft.com/office/drawing/2014/main" id="{D41236BC-D7EF-EA77-19AB-8C5EF63AA47F}"/>
              </a:ext>
            </a:extLst>
          </p:cNvPr>
          <p:cNvGrpSpPr/>
          <p:nvPr/>
        </p:nvGrpSpPr>
        <p:grpSpPr>
          <a:xfrm>
            <a:off x="6442768" y="2432110"/>
            <a:ext cx="2591306" cy="1315920"/>
            <a:chOff x="4638040" y="1324570"/>
            <a:chExt cx="4445000" cy="2193330"/>
          </a:xfrm>
        </p:grpSpPr>
        <p:sp>
          <p:nvSpPr>
            <p:cNvPr id="33" name="Ovale 32">
              <a:extLst>
                <a:ext uri="{FF2B5EF4-FFF2-40B4-BE49-F238E27FC236}">
                  <a16:creationId xmlns:a16="http://schemas.microsoft.com/office/drawing/2014/main" id="{DECD8A7D-B34B-8FBB-6292-C7851AF08B18}"/>
                </a:ext>
              </a:extLst>
            </p:cNvPr>
            <p:cNvSpPr/>
            <p:nvPr/>
          </p:nvSpPr>
          <p:spPr>
            <a:xfrm>
              <a:off x="5013678" y="2863145"/>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Ovale 33">
              <a:extLst>
                <a:ext uri="{FF2B5EF4-FFF2-40B4-BE49-F238E27FC236}">
                  <a16:creationId xmlns:a16="http://schemas.microsoft.com/office/drawing/2014/main" id="{29F4F793-4946-4630-7DFF-A45A3FF7475D}"/>
                </a:ext>
              </a:extLst>
            </p:cNvPr>
            <p:cNvSpPr/>
            <p:nvPr/>
          </p:nvSpPr>
          <p:spPr>
            <a:xfrm>
              <a:off x="5729109" y="1324570"/>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Ovale 34">
              <a:extLst>
                <a:ext uri="{FF2B5EF4-FFF2-40B4-BE49-F238E27FC236}">
                  <a16:creationId xmlns:a16="http://schemas.microsoft.com/office/drawing/2014/main" id="{2F3D9095-9823-9FFD-186F-3E5B128CBAB6}"/>
                </a:ext>
              </a:extLst>
            </p:cNvPr>
            <p:cNvSpPr/>
            <p:nvPr/>
          </p:nvSpPr>
          <p:spPr>
            <a:xfrm>
              <a:off x="7549864" y="1332721"/>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Ovale 35">
              <a:extLst>
                <a:ext uri="{FF2B5EF4-FFF2-40B4-BE49-F238E27FC236}">
                  <a16:creationId xmlns:a16="http://schemas.microsoft.com/office/drawing/2014/main" id="{65DA3643-ECF8-7B8A-A046-6FF21576B4DC}"/>
                </a:ext>
              </a:extLst>
            </p:cNvPr>
            <p:cNvSpPr/>
            <p:nvPr/>
          </p:nvSpPr>
          <p:spPr>
            <a:xfrm>
              <a:off x="6604706" y="2862427"/>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Ovale 36">
              <a:extLst>
                <a:ext uri="{FF2B5EF4-FFF2-40B4-BE49-F238E27FC236}">
                  <a16:creationId xmlns:a16="http://schemas.microsoft.com/office/drawing/2014/main" id="{0B06B540-4815-D1C1-A634-CD15AD39FFA7}"/>
                </a:ext>
              </a:extLst>
            </p:cNvPr>
            <p:cNvSpPr/>
            <p:nvPr/>
          </p:nvSpPr>
          <p:spPr>
            <a:xfrm>
              <a:off x="8195734" y="2862427"/>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Rettangolo 37">
              <a:extLst>
                <a:ext uri="{FF2B5EF4-FFF2-40B4-BE49-F238E27FC236}">
                  <a16:creationId xmlns:a16="http://schemas.microsoft.com/office/drawing/2014/main" id="{636490CC-A305-A0EA-CFDF-9D7D999B1FA5}"/>
                </a:ext>
              </a:extLst>
            </p:cNvPr>
            <p:cNvSpPr/>
            <p:nvPr/>
          </p:nvSpPr>
          <p:spPr>
            <a:xfrm>
              <a:off x="4638040" y="2410237"/>
              <a:ext cx="4445000" cy="57855"/>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Rettangolo 38">
              <a:extLst>
                <a:ext uri="{FF2B5EF4-FFF2-40B4-BE49-F238E27FC236}">
                  <a16:creationId xmlns:a16="http://schemas.microsoft.com/office/drawing/2014/main" id="{FE78991F-FCBD-5991-D52C-511662140C68}"/>
                </a:ext>
              </a:extLst>
            </p:cNvPr>
            <p:cNvSpPr/>
            <p:nvPr/>
          </p:nvSpPr>
          <p:spPr>
            <a:xfrm rot="5400000">
              <a:off x="5144451" y="2634781"/>
              <a:ext cx="394335" cy="60958"/>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Rettangolo 39">
              <a:extLst>
                <a:ext uri="{FF2B5EF4-FFF2-40B4-BE49-F238E27FC236}">
                  <a16:creationId xmlns:a16="http://schemas.microsoft.com/office/drawing/2014/main" id="{61A8F721-A7BB-766C-4BA2-3092E932A9EB}"/>
                </a:ext>
              </a:extLst>
            </p:cNvPr>
            <p:cNvSpPr/>
            <p:nvPr/>
          </p:nvSpPr>
          <p:spPr>
            <a:xfrm rot="5400000">
              <a:off x="5859320" y="2160520"/>
              <a:ext cx="394335" cy="60958"/>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Rettangolo 40">
              <a:extLst>
                <a:ext uri="{FF2B5EF4-FFF2-40B4-BE49-F238E27FC236}">
                  <a16:creationId xmlns:a16="http://schemas.microsoft.com/office/drawing/2014/main" id="{F8466C2F-1269-6A2A-2E97-0F97FDC8F4B0}"/>
                </a:ext>
              </a:extLst>
            </p:cNvPr>
            <p:cNvSpPr/>
            <p:nvPr/>
          </p:nvSpPr>
          <p:spPr>
            <a:xfrm rot="5400000">
              <a:off x="6734352" y="2634781"/>
              <a:ext cx="394335" cy="60958"/>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Rettangolo 41">
              <a:extLst>
                <a:ext uri="{FF2B5EF4-FFF2-40B4-BE49-F238E27FC236}">
                  <a16:creationId xmlns:a16="http://schemas.microsoft.com/office/drawing/2014/main" id="{48B7C373-C60F-B9BB-6724-C8A8B4C792F1}"/>
                </a:ext>
              </a:extLst>
            </p:cNvPr>
            <p:cNvSpPr/>
            <p:nvPr/>
          </p:nvSpPr>
          <p:spPr>
            <a:xfrm rot="5400000">
              <a:off x="7680075" y="2171556"/>
              <a:ext cx="394335" cy="60958"/>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Rettangolo 42">
              <a:extLst>
                <a:ext uri="{FF2B5EF4-FFF2-40B4-BE49-F238E27FC236}">
                  <a16:creationId xmlns:a16="http://schemas.microsoft.com/office/drawing/2014/main" id="{E20492CE-4D5C-E9A3-CD75-831F46A9F238}"/>
                </a:ext>
              </a:extLst>
            </p:cNvPr>
            <p:cNvSpPr/>
            <p:nvPr/>
          </p:nvSpPr>
          <p:spPr>
            <a:xfrm rot="5400000">
              <a:off x="8328203" y="2645815"/>
              <a:ext cx="394335" cy="60958"/>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8" name="Gruppo 57">
            <a:extLst>
              <a:ext uri="{FF2B5EF4-FFF2-40B4-BE49-F238E27FC236}">
                <a16:creationId xmlns:a16="http://schemas.microsoft.com/office/drawing/2014/main" id="{958CB0AC-F3CC-F248-735E-4D7A4E245F49}"/>
              </a:ext>
            </a:extLst>
          </p:cNvPr>
          <p:cNvGrpSpPr/>
          <p:nvPr/>
        </p:nvGrpSpPr>
        <p:grpSpPr>
          <a:xfrm>
            <a:off x="4907620" y="2128817"/>
            <a:ext cx="1982569" cy="1962150"/>
            <a:chOff x="4960057" y="609600"/>
            <a:chExt cx="3588064" cy="3489667"/>
          </a:xfrm>
        </p:grpSpPr>
        <p:sp>
          <p:nvSpPr>
            <p:cNvPr id="45" name="Ovale 44">
              <a:extLst>
                <a:ext uri="{FF2B5EF4-FFF2-40B4-BE49-F238E27FC236}">
                  <a16:creationId xmlns:a16="http://schemas.microsoft.com/office/drawing/2014/main" id="{B19883F0-848A-DAB9-2BF2-4D6953948766}"/>
                </a:ext>
              </a:extLst>
            </p:cNvPr>
            <p:cNvSpPr/>
            <p:nvPr/>
          </p:nvSpPr>
          <p:spPr>
            <a:xfrm>
              <a:off x="4960057" y="1984024"/>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Ovale 45">
              <a:extLst>
                <a:ext uri="{FF2B5EF4-FFF2-40B4-BE49-F238E27FC236}">
                  <a16:creationId xmlns:a16="http://schemas.microsoft.com/office/drawing/2014/main" id="{830C16DF-3325-393E-94E9-5C0CF47265E3}"/>
                </a:ext>
              </a:extLst>
            </p:cNvPr>
            <p:cNvSpPr/>
            <p:nvPr/>
          </p:nvSpPr>
          <p:spPr>
            <a:xfrm>
              <a:off x="6557433" y="609600"/>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7" name="Ovale 46">
              <a:extLst>
                <a:ext uri="{FF2B5EF4-FFF2-40B4-BE49-F238E27FC236}">
                  <a16:creationId xmlns:a16="http://schemas.microsoft.com/office/drawing/2014/main" id="{2B864436-D7B0-2457-0012-DAA813FB7941}"/>
                </a:ext>
              </a:extLst>
            </p:cNvPr>
            <p:cNvSpPr/>
            <p:nvPr/>
          </p:nvSpPr>
          <p:spPr>
            <a:xfrm>
              <a:off x="7893366" y="1044233"/>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Ovale 47">
              <a:extLst>
                <a:ext uri="{FF2B5EF4-FFF2-40B4-BE49-F238E27FC236}">
                  <a16:creationId xmlns:a16="http://schemas.microsoft.com/office/drawing/2014/main" id="{78461630-28B1-2605-04D6-00572180EC63}"/>
                </a:ext>
              </a:extLst>
            </p:cNvPr>
            <p:cNvSpPr/>
            <p:nvPr/>
          </p:nvSpPr>
          <p:spPr>
            <a:xfrm>
              <a:off x="5707669" y="2701188"/>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9" name="Ovale 48">
              <a:extLst>
                <a:ext uri="{FF2B5EF4-FFF2-40B4-BE49-F238E27FC236}">
                  <a16:creationId xmlns:a16="http://schemas.microsoft.com/office/drawing/2014/main" id="{34E8C08C-8E81-F482-7007-28D109A38C9A}"/>
                </a:ext>
              </a:extLst>
            </p:cNvPr>
            <p:cNvSpPr/>
            <p:nvPr/>
          </p:nvSpPr>
          <p:spPr>
            <a:xfrm>
              <a:off x="7477481" y="3444512"/>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Ovale 49">
              <a:extLst>
                <a:ext uri="{FF2B5EF4-FFF2-40B4-BE49-F238E27FC236}">
                  <a16:creationId xmlns:a16="http://schemas.microsoft.com/office/drawing/2014/main" id="{EB34CBF0-3100-C20E-A27F-39C1B85EEFD4}"/>
                </a:ext>
              </a:extLst>
            </p:cNvPr>
            <p:cNvSpPr/>
            <p:nvPr/>
          </p:nvSpPr>
          <p:spPr>
            <a:xfrm>
              <a:off x="6557433" y="1984023"/>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1" name="Rettangolo 50">
              <a:extLst>
                <a:ext uri="{FF2B5EF4-FFF2-40B4-BE49-F238E27FC236}">
                  <a16:creationId xmlns:a16="http://schemas.microsoft.com/office/drawing/2014/main" id="{9B333690-C699-55B7-E892-78F0BAF5B7B8}"/>
                </a:ext>
              </a:extLst>
            </p:cNvPr>
            <p:cNvSpPr/>
            <p:nvPr/>
          </p:nvSpPr>
          <p:spPr>
            <a:xfrm>
              <a:off x="5614811" y="2288540"/>
              <a:ext cx="942622" cy="45719"/>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2" name="Rettangolo 51">
              <a:extLst>
                <a:ext uri="{FF2B5EF4-FFF2-40B4-BE49-F238E27FC236}">
                  <a16:creationId xmlns:a16="http://schemas.microsoft.com/office/drawing/2014/main" id="{6D5B7F3B-B735-4586-8275-CB91ACA0E91C}"/>
                </a:ext>
              </a:extLst>
            </p:cNvPr>
            <p:cNvSpPr/>
            <p:nvPr/>
          </p:nvSpPr>
          <p:spPr>
            <a:xfrm rot="19538185">
              <a:off x="7081466" y="1833284"/>
              <a:ext cx="942622" cy="45719"/>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3" name="Rettangolo 52">
              <a:extLst>
                <a:ext uri="{FF2B5EF4-FFF2-40B4-BE49-F238E27FC236}">
                  <a16:creationId xmlns:a16="http://schemas.microsoft.com/office/drawing/2014/main" id="{5BFD095C-535A-B56F-7389-62F3AAA43989}"/>
                </a:ext>
              </a:extLst>
            </p:cNvPr>
            <p:cNvSpPr/>
            <p:nvPr/>
          </p:nvSpPr>
          <p:spPr>
            <a:xfrm rot="19196128">
              <a:off x="6260147" y="2647072"/>
              <a:ext cx="428693" cy="45719"/>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4" name="Rettangolo 53">
              <a:extLst>
                <a:ext uri="{FF2B5EF4-FFF2-40B4-BE49-F238E27FC236}">
                  <a16:creationId xmlns:a16="http://schemas.microsoft.com/office/drawing/2014/main" id="{8CFE227E-C4CE-28BA-2923-511E01A6FB74}"/>
                </a:ext>
              </a:extLst>
            </p:cNvPr>
            <p:cNvSpPr/>
            <p:nvPr/>
          </p:nvSpPr>
          <p:spPr>
            <a:xfrm rot="3511894">
              <a:off x="6824800" y="3005707"/>
              <a:ext cx="1052394" cy="45719"/>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5" name="Rettangolo 54">
              <a:extLst>
                <a:ext uri="{FF2B5EF4-FFF2-40B4-BE49-F238E27FC236}">
                  <a16:creationId xmlns:a16="http://schemas.microsoft.com/office/drawing/2014/main" id="{76D9F682-5911-77E3-82FB-85884431A0E9}"/>
                </a:ext>
              </a:extLst>
            </p:cNvPr>
            <p:cNvSpPr/>
            <p:nvPr/>
          </p:nvSpPr>
          <p:spPr>
            <a:xfrm rot="16200000">
              <a:off x="6524977" y="1601329"/>
              <a:ext cx="719668" cy="45719"/>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6" name="Rettangolo 55">
              <a:extLst>
                <a:ext uri="{FF2B5EF4-FFF2-40B4-BE49-F238E27FC236}">
                  <a16:creationId xmlns:a16="http://schemas.microsoft.com/office/drawing/2014/main" id="{43F5A934-D70E-B953-E6E0-D4E2CCF2A28F}"/>
                </a:ext>
              </a:extLst>
            </p:cNvPr>
            <p:cNvSpPr/>
            <p:nvPr/>
          </p:nvSpPr>
          <p:spPr>
            <a:xfrm rot="19121857">
              <a:off x="5339854" y="1559730"/>
              <a:ext cx="1445070" cy="57230"/>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Rettangolo 56">
              <a:extLst>
                <a:ext uri="{FF2B5EF4-FFF2-40B4-BE49-F238E27FC236}">
                  <a16:creationId xmlns:a16="http://schemas.microsoft.com/office/drawing/2014/main" id="{B0688351-11A1-2845-FC27-9E3281B3B1F0}"/>
                </a:ext>
              </a:extLst>
            </p:cNvPr>
            <p:cNvSpPr/>
            <p:nvPr/>
          </p:nvSpPr>
          <p:spPr>
            <a:xfrm rot="1369010">
              <a:off x="6255163" y="3414601"/>
              <a:ext cx="1263554" cy="45719"/>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a:spLocks noGrp="1"/>
          </p:cNvSpPr>
          <p:nvPr>
            <p:ph type="title"/>
          </p:nvPr>
        </p:nvSpPr>
        <p:spPr>
          <a:xfrm>
            <a:off x="0" y="0"/>
            <a:ext cx="4572000" cy="936978"/>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it" dirty="0"/>
              <a:t>TOPOLOGIA A STELLA</a:t>
            </a:r>
            <a:endParaRPr dirty="0"/>
          </a:p>
        </p:txBody>
      </p:sp>
      <p:sp>
        <p:nvSpPr>
          <p:cNvPr id="4" name="CasellaDiTesto 3">
            <a:extLst>
              <a:ext uri="{FF2B5EF4-FFF2-40B4-BE49-F238E27FC236}">
                <a16:creationId xmlns:a16="http://schemas.microsoft.com/office/drawing/2014/main" id="{8292C152-3FE1-2665-F610-5E7500ABFB79}"/>
              </a:ext>
            </a:extLst>
          </p:cNvPr>
          <p:cNvSpPr txBox="1"/>
          <p:nvPr/>
        </p:nvSpPr>
        <p:spPr>
          <a:xfrm>
            <a:off x="0" y="936978"/>
            <a:ext cx="4572000" cy="4031873"/>
          </a:xfrm>
          <a:prstGeom prst="rect">
            <a:avLst/>
          </a:prstGeom>
          <a:noFill/>
        </p:spPr>
        <p:txBody>
          <a:bodyPr wrap="square" rtlCol="0">
            <a:spAutoFit/>
          </a:bodyPr>
          <a:lstStyle/>
          <a:p>
            <a:pPr algn="just"/>
            <a:r>
              <a:rPr lang="it-IT"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Nella topologia a stella, tutti i dispositivi sono collegati a un nodo centrale (hub o switch).</a:t>
            </a:r>
          </a:p>
          <a:p>
            <a:pPr algn="just"/>
            <a:endParaRPr lang="it-IT"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it-IT" sz="16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Pro:</a:t>
            </a:r>
          </a:p>
          <a:p>
            <a:pPr marL="285750" indent="-285750" algn="just">
              <a:buFont typeface="Arial" panose="020B0604020202020204" pitchFamily="34" charset="0"/>
              <a:buChar char="•"/>
            </a:pPr>
            <a:r>
              <a:rPr lang="it-IT" sz="16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Facilità di gestione e configurazione</a:t>
            </a:r>
            <a:r>
              <a:rPr lang="it-IT"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La rete è facile da gestire e controllare, poiché tutte le comunicazioni passano attraverso il nodo centrale.</a:t>
            </a:r>
          </a:p>
          <a:p>
            <a:pPr algn="just"/>
            <a:endParaRPr lang="it-IT"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285750" indent="-285750" algn="just">
              <a:buFont typeface="Arial" panose="020B0604020202020204" pitchFamily="34" charset="0"/>
              <a:buChar char="•"/>
            </a:pPr>
            <a:r>
              <a:rPr lang="it-IT" sz="16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Isolamento dei guasti</a:t>
            </a:r>
            <a:r>
              <a:rPr lang="it-IT"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Un guasto su uno dei cavi o su un dispositivo periferico non influenza il resto della rete. Solo quel dispositivo sarà disconnesso.</a:t>
            </a:r>
          </a:p>
          <a:p>
            <a:pPr algn="just"/>
            <a:endParaRPr lang="it-IT"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285750" indent="-285750" algn="just">
              <a:buFont typeface="Arial" panose="020B0604020202020204" pitchFamily="34" charset="0"/>
              <a:buChar char="•"/>
            </a:pPr>
            <a:r>
              <a:rPr lang="it-IT" sz="16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Scalabilità</a:t>
            </a:r>
            <a:r>
              <a:rPr lang="it-IT"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Aggiungere nuovi dispositivi è semplice, basta collegarli all'hub/switch.</a:t>
            </a:r>
          </a:p>
        </p:txBody>
      </p:sp>
      <p:sp>
        <p:nvSpPr>
          <p:cNvPr id="19" name="Ovale 18">
            <a:extLst>
              <a:ext uri="{FF2B5EF4-FFF2-40B4-BE49-F238E27FC236}">
                <a16:creationId xmlns:a16="http://schemas.microsoft.com/office/drawing/2014/main" id="{7C75D670-23B1-FB1B-4AEB-F9D590ED695E}"/>
              </a:ext>
            </a:extLst>
          </p:cNvPr>
          <p:cNvSpPr/>
          <p:nvPr/>
        </p:nvSpPr>
        <p:spPr>
          <a:xfrm>
            <a:off x="4960057" y="1984024"/>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Ovale 19">
            <a:extLst>
              <a:ext uri="{FF2B5EF4-FFF2-40B4-BE49-F238E27FC236}">
                <a16:creationId xmlns:a16="http://schemas.microsoft.com/office/drawing/2014/main" id="{CC508958-91F8-6A02-2A38-5A076111A33F}"/>
              </a:ext>
            </a:extLst>
          </p:cNvPr>
          <p:cNvSpPr/>
          <p:nvPr/>
        </p:nvSpPr>
        <p:spPr>
          <a:xfrm>
            <a:off x="6557433" y="609600"/>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Ovale 20">
            <a:extLst>
              <a:ext uri="{FF2B5EF4-FFF2-40B4-BE49-F238E27FC236}">
                <a16:creationId xmlns:a16="http://schemas.microsoft.com/office/drawing/2014/main" id="{DA42DC43-DAF4-530A-E064-9E4536AB77E2}"/>
              </a:ext>
            </a:extLst>
          </p:cNvPr>
          <p:cNvSpPr/>
          <p:nvPr/>
        </p:nvSpPr>
        <p:spPr>
          <a:xfrm>
            <a:off x="8120945" y="1984024"/>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Ovale 21">
            <a:extLst>
              <a:ext uri="{FF2B5EF4-FFF2-40B4-BE49-F238E27FC236}">
                <a16:creationId xmlns:a16="http://schemas.microsoft.com/office/drawing/2014/main" id="{C611EF84-CD67-0A6F-555B-8C422F95DDC9}"/>
              </a:ext>
            </a:extLst>
          </p:cNvPr>
          <p:cNvSpPr/>
          <p:nvPr/>
        </p:nvSpPr>
        <p:spPr>
          <a:xfrm>
            <a:off x="5613791" y="3398794"/>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Ovale 22">
            <a:extLst>
              <a:ext uri="{FF2B5EF4-FFF2-40B4-BE49-F238E27FC236}">
                <a16:creationId xmlns:a16="http://schemas.microsoft.com/office/drawing/2014/main" id="{EA2B3568-9CF6-AF76-4E88-ABD8DDD90288}"/>
              </a:ext>
            </a:extLst>
          </p:cNvPr>
          <p:cNvSpPr/>
          <p:nvPr/>
        </p:nvSpPr>
        <p:spPr>
          <a:xfrm>
            <a:off x="7477481" y="3444512"/>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Ovale 23">
            <a:extLst>
              <a:ext uri="{FF2B5EF4-FFF2-40B4-BE49-F238E27FC236}">
                <a16:creationId xmlns:a16="http://schemas.microsoft.com/office/drawing/2014/main" id="{C700DD8E-5DEA-1CB4-2BD0-97C8A72ED85B}"/>
              </a:ext>
            </a:extLst>
          </p:cNvPr>
          <p:cNvSpPr/>
          <p:nvPr/>
        </p:nvSpPr>
        <p:spPr>
          <a:xfrm>
            <a:off x="6557433" y="1984023"/>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Rettangolo 24">
            <a:extLst>
              <a:ext uri="{FF2B5EF4-FFF2-40B4-BE49-F238E27FC236}">
                <a16:creationId xmlns:a16="http://schemas.microsoft.com/office/drawing/2014/main" id="{292349D9-D3F9-CDC8-E79A-DF6AF2B3C21C}"/>
              </a:ext>
            </a:extLst>
          </p:cNvPr>
          <p:cNvSpPr/>
          <p:nvPr/>
        </p:nvSpPr>
        <p:spPr>
          <a:xfrm>
            <a:off x="5614811" y="2288540"/>
            <a:ext cx="942622" cy="45719"/>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Rettangolo 25">
            <a:extLst>
              <a:ext uri="{FF2B5EF4-FFF2-40B4-BE49-F238E27FC236}">
                <a16:creationId xmlns:a16="http://schemas.microsoft.com/office/drawing/2014/main" id="{3F44B0C4-00B1-970A-AFC1-6BF9D1CF6B06}"/>
              </a:ext>
            </a:extLst>
          </p:cNvPr>
          <p:cNvSpPr/>
          <p:nvPr/>
        </p:nvSpPr>
        <p:spPr>
          <a:xfrm>
            <a:off x="7212188" y="2288539"/>
            <a:ext cx="942622" cy="45719"/>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Rettangolo 26">
            <a:extLst>
              <a:ext uri="{FF2B5EF4-FFF2-40B4-BE49-F238E27FC236}">
                <a16:creationId xmlns:a16="http://schemas.microsoft.com/office/drawing/2014/main" id="{D46F9130-F3C4-C211-BD00-D634C674D954}"/>
              </a:ext>
            </a:extLst>
          </p:cNvPr>
          <p:cNvSpPr/>
          <p:nvPr/>
        </p:nvSpPr>
        <p:spPr>
          <a:xfrm rot="18352348">
            <a:off x="5838208" y="2984750"/>
            <a:ext cx="1052394" cy="45719"/>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Rettangolo 27">
            <a:extLst>
              <a:ext uri="{FF2B5EF4-FFF2-40B4-BE49-F238E27FC236}">
                <a16:creationId xmlns:a16="http://schemas.microsoft.com/office/drawing/2014/main" id="{A2678CA8-875F-9DA6-5E35-027C554140EF}"/>
              </a:ext>
            </a:extLst>
          </p:cNvPr>
          <p:cNvSpPr/>
          <p:nvPr/>
        </p:nvSpPr>
        <p:spPr>
          <a:xfrm rot="3511894">
            <a:off x="6824800" y="3005707"/>
            <a:ext cx="1052394" cy="45719"/>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Rettangolo 28">
            <a:extLst>
              <a:ext uri="{FF2B5EF4-FFF2-40B4-BE49-F238E27FC236}">
                <a16:creationId xmlns:a16="http://schemas.microsoft.com/office/drawing/2014/main" id="{344E9CB3-7EB6-B1B1-DA15-33DFCF95B223}"/>
              </a:ext>
            </a:extLst>
          </p:cNvPr>
          <p:cNvSpPr/>
          <p:nvPr/>
        </p:nvSpPr>
        <p:spPr>
          <a:xfrm rot="16200000">
            <a:off x="6524977" y="1601329"/>
            <a:ext cx="719668" cy="45719"/>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a:spLocks noGrp="1"/>
          </p:cNvSpPr>
          <p:nvPr>
            <p:ph type="title"/>
          </p:nvPr>
        </p:nvSpPr>
        <p:spPr>
          <a:xfrm>
            <a:off x="0" y="0"/>
            <a:ext cx="4572000" cy="936978"/>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it" dirty="0"/>
              <a:t>TOPOLOGIA A STELLA</a:t>
            </a:r>
            <a:endParaRPr dirty="0"/>
          </a:p>
        </p:txBody>
      </p:sp>
      <p:sp>
        <p:nvSpPr>
          <p:cNvPr id="4" name="CasellaDiTesto 3">
            <a:extLst>
              <a:ext uri="{FF2B5EF4-FFF2-40B4-BE49-F238E27FC236}">
                <a16:creationId xmlns:a16="http://schemas.microsoft.com/office/drawing/2014/main" id="{8292C152-3FE1-2665-F610-5E7500ABFB79}"/>
              </a:ext>
            </a:extLst>
          </p:cNvPr>
          <p:cNvSpPr txBox="1"/>
          <p:nvPr/>
        </p:nvSpPr>
        <p:spPr>
          <a:xfrm>
            <a:off x="0" y="936978"/>
            <a:ext cx="4572000" cy="4031873"/>
          </a:xfrm>
          <a:prstGeom prst="rect">
            <a:avLst/>
          </a:prstGeom>
          <a:noFill/>
        </p:spPr>
        <p:txBody>
          <a:bodyPr wrap="square" rtlCol="0">
            <a:spAutoFit/>
          </a:bodyPr>
          <a:lstStyle/>
          <a:p>
            <a:pPr algn="just"/>
            <a:r>
              <a:rPr lang="it-IT"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Nella topologia a stella, tutti i dispositivi sono collegati a un nodo centrale (hub o switch).</a:t>
            </a:r>
          </a:p>
          <a:p>
            <a:pPr algn="just"/>
            <a:endParaRPr lang="it-IT"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it-IT" sz="16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Contro:</a:t>
            </a:r>
          </a:p>
          <a:p>
            <a:pPr marL="285750" indent="-285750" algn="just">
              <a:buFont typeface="Arial" panose="020B0604020202020204" pitchFamily="34" charset="0"/>
              <a:buChar char="•"/>
            </a:pPr>
            <a:r>
              <a:rPr lang="it-IT" sz="16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Dipendenza dal nodo centrale</a:t>
            </a:r>
            <a:r>
              <a:rPr lang="it-IT"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Se l'hub/switch fallisce, l'intera rete diventa inutilizzabile.</a:t>
            </a:r>
          </a:p>
          <a:p>
            <a:pPr algn="just"/>
            <a:endParaRPr lang="it-IT"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285750" indent="-285750" algn="just">
              <a:buFont typeface="Arial" panose="020B0604020202020204" pitchFamily="34" charset="0"/>
              <a:buChar char="•"/>
            </a:pPr>
            <a:r>
              <a:rPr lang="it-IT" sz="16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Costi più elevati: </a:t>
            </a:r>
            <a:r>
              <a:rPr lang="it-IT"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Richiede più cavi rispetto a una topologia a bus e un hardware centrale (hub o switch), il che può aumentare i costi.</a:t>
            </a:r>
          </a:p>
          <a:p>
            <a:pPr algn="just"/>
            <a:endParaRPr lang="it-IT"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285750" indent="-285750" algn="just">
              <a:buFont typeface="Arial" panose="020B0604020202020204" pitchFamily="34" charset="0"/>
              <a:buChar char="•"/>
            </a:pPr>
            <a:r>
              <a:rPr lang="it-IT" sz="16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Collo di bottiglia: </a:t>
            </a:r>
            <a:r>
              <a:rPr lang="it-IT"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L'hub può diventare un punto di congestione del traffico quando molti dispositivi comunicano insieme.</a:t>
            </a:r>
          </a:p>
        </p:txBody>
      </p:sp>
      <p:sp>
        <p:nvSpPr>
          <p:cNvPr id="2" name="Ovale 1">
            <a:extLst>
              <a:ext uri="{FF2B5EF4-FFF2-40B4-BE49-F238E27FC236}">
                <a16:creationId xmlns:a16="http://schemas.microsoft.com/office/drawing/2014/main" id="{1407018B-B2A5-5123-8BA3-A999F10F4559}"/>
              </a:ext>
            </a:extLst>
          </p:cNvPr>
          <p:cNvSpPr/>
          <p:nvPr/>
        </p:nvSpPr>
        <p:spPr>
          <a:xfrm>
            <a:off x="4960057" y="1984024"/>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Ovale 2">
            <a:extLst>
              <a:ext uri="{FF2B5EF4-FFF2-40B4-BE49-F238E27FC236}">
                <a16:creationId xmlns:a16="http://schemas.microsoft.com/office/drawing/2014/main" id="{E8C0D3DA-5FE4-90B5-1EEB-D53CC72CFE9E}"/>
              </a:ext>
            </a:extLst>
          </p:cNvPr>
          <p:cNvSpPr/>
          <p:nvPr/>
        </p:nvSpPr>
        <p:spPr>
          <a:xfrm>
            <a:off x="6557433" y="609600"/>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Ovale 4">
            <a:extLst>
              <a:ext uri="{FF2B5EF4-FFF2-40B4-BE49-F238E27FC236}">
                <a16:creationId xmlns:a16="http://schemas.microsoft.com/office/drawing/2014/main" id="{E6F09E25-36E2-B34D-2E80-EC73C4BDCA97}"/>
              </a:ext>
            </a:extLst>
          </p:cNvPr>
          <p:cNvSpPr/>
          <p:nvPr/>
        </p:nvSpPr>
        <p:spPr>
          <a:xfrm>
            <a:off x="8120945" y="1984024"/>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e 6">
            <a:extLst>
              <a:ext uri="{FF2B5EF4-FFF2-40B4-BE49-F238E27FC236}">
                <a16:creationId xmlns:a16="http://schemas.microsoft.com/office/drawing/2014/main" id="{DCB34329-BAB3-2C80-6DD4-8566DA36BCC3}"/>
              </a:ext>
            </a:extLst>
          </p:cNvPr>
          <p:cNvSpPr/>
          <p:nvPr/>
        </p:nvSpPr>
        <p:spPr>
          <a:xfrm>
            <a:off x="5613791" y="3398794"/>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e 7">
            <a:extLst>
              <a:ext uri="{FF2B5EF4-FFF2-40B4-BE49-F238E27FC236}">
                <a16:creationId xmlns:a16="http://schemas.microsoft.com/office/drawing/2014/main" id="{80FCC0AE-4A41-BD84-B9CF-599760532E07}"/>
              </a:ext>
            </a:extLst>
          </p:cNvPr>
          <p:cNvSpPr/>
          <p:nvPr/>
        </p:nvSpPr>
        <p:spPr>
          <a:xfrm>
            <a:off x="7477481" y="3444512"/>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Ovale 8">
            <a:extLst>
              <a:ext uri="{FF2B5EF4-FFF2-40B4-BE49-F238E27FC236}">
                <a16:creationId xmlns:a16="http://schemas.microsoft.com/office/drawing/2014/main" id="{7913708E-530A-3763-F9D3-0B3EF5702866}"/>
              </a:ext>
            </a:extLst>
          </p:cNvPr>
          <p:cNvSpPr/>
          <p:nvPr/>
        </p:nvSpPr>
        <p:spPr>
          <a:xfrm>
            <a:off x="6557433" y="1984023"/>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0802AD23-D16C-0439-F72E-2C70C813B6D3}"/>
              </a:ext>
            </a:extLst>
          </p:cNvPr>
          <p:cNvSpPr/>
          <p:nvPr/>
        </p:nvSpPr>
        <p:spPr>
          <a:xfrm>
            <a:off x="5614811" y="2288540"/>
            <a:ext cx="942622" cy="45719"/>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6E1CA605-275B-FA9E-2AF5-5FB9D3710107}"/>
              </a:ext>
            </a:extLst>
          </p:cNvPr>
          <p:cNvSpPr/>
          <p:nvPr/>
        </p:nvSpPr>
        <p:spPr>
          <a:xfrm>
            <a:off x="7212188" y="2288539"/>
            <a:ext cx="942622" cy="45719"/>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419847E0-4215-B3BA-1857-A3B0D5630B83}"/>
              </a:ext>
            </a:extLst>
          </p:cNvPr>
          <p:cNvSpPr/>
          <p:nvPr/>
        </p:nvSpPr>
        <p:spPr>
          <a:xfrm rot="18352348">
            <a:off x="5838208" y="2984750"/>
            <a:ext cx="1052394" cy="45719"/>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12">
            <a:extLst>
              <a:ext uri="{FF2B5EF4-FFF2-40B4-BE49-F238E27FC236}">
                <a16:creationId xmlns:a16="http://schemas.microsoft.com/office/drawing/2014/main" id="{B0D4032B-F993-D735-BD3F-C0538065E012}"/>
              </a:ext>
            </a:extLst>
          </p:cNvPr>
          <p:cNvSpPr/>
          <p:nvPr/>
        </p:nvSpPr>
        <p:spPr>
          <a:xfrm rot="3511894">
            <a:off x="6824800" y="3005707"/>
            <a:ext cx="1052394" cy="45719"/>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a:extLst>
              <a:ext uri="{FF2B5EF4-FFF2-40B4-BE49-F238E27FC236}">
                <a16:creationId xmlns:a16="http://schemas.microsoft.com/office/drawing/2014/main" id="{B3851CED-401D-DC66-6C62-36C98FCD0101}"/>
              </a:ext>
            </a:extLst>
          </p:cNvPr>
          <p:cNvSpPr/>
          <p:nvPr/>
        </p:nvSpPr>
        <p:spPr>
          <a:xfrm rot="16200000">
            <a:off x="6524977" y="1601329"/>
            <a:ext cx="719668" cy="45719"/>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7110692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1" name="Ovale 10">
            <a:extLst>
              <a:ext uri="{FF2B5EF4-FFF2-40B4-BE49-F238E27FC236}">
                <a16:creationId xmlns:a16="http://schemas.microsoft.com/office/drawing/2014/main" id="{1DAF06D7-C963-E80B-AC9B-CA8655B6F36F}"/>
              </a:ext>
            </a:extLst>
          </p:cNvPr>
          <p:cNvSpPr/>
          <p:nvPr/>
        </p:nvSpPr>
        <p:spPr>
          <a:xfrm>
            <a:off x="5243689" y="917927"/>
            <a:ext cx="3307645" cy="3307645"/>
          </a:xfrm>
          <a:prstGeom prst="ellipse">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4" name="Google Shape;144;p24"/>
          <p:cNvSpPr txBox="1">
            <a:spLocks noGrp="1"/>
          </p:cNvSpPr>
          <p:nvPr>
            <p:ph type="title"/>
          </p:nvPr>
        </p:nvSpPr>
        <p:spPr>
          <a:xfrm>
            <a:off x="0" y="0"/>
            <a:ext cx="4572000" cy="936978"/>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it" dirty="0"/>
              <a:t>TOPOLOGIA AD ANELLO</a:t>
            </a:r>
            <a:endParaRPr dirty="0"/>
          </a:p>
        </p:txBody>
      </p:sp>
      <p:sp>
        <p:nvSpPr>
          <p:cNvPr id="4" name="CasellaDiTesto 3">
            <a:extLst>
              <a:ext uri="{FF2B5EF4-FFF2-40B4-BE49-F238E27FC236}">
                <a16:creationId xmlns:a16="http://schemas.microsoft.com/office/drawing/2014/main" id="{8292C152-3FE1-2665-F610-5E7500ABFB79}"/>
              </a:ext>
            </a:extLst>
          </p:cNvPr>
          <p:cNvSpPr txBox="1"/>
          <p:nvPr/>
        </p:nvSpPr>
        <p:spPr>
          <a:xfrm>
            <a:off x="0" y="936978"/>
            <a:ext cx="4572000" cy="3785652"/>
          </a:xfrm>
          <a:prstGeom prst="rect">
            <a:avLst/>
          </a:prstGeom>
          <a:noFill/>
        </p:spPr>
        <p:txBody>
          <a:bodyPr wrap="square" rtlCol="0">
            <a:spAutoFit/>
          </a:bodyPr>
          <a:lstStyle/>
          <a:p>
            <a:pPr algn="just"/>
            <a:r>
              <a:rPr lang="it-IT"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Nella topologia ad anello, ogni dispositivo è collegato al successivo in un anello chiuso, e i dati circolano in un'unica direzione o in entrambe.</a:t>
            </a:r>
          </a:p>
          <a:p>
            <a:pPr algn="just"/>
            <a:endParaRPr lang="it-IT"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it-IT" sz="16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Pro</a:t>
            </a:r>
            <a:r>
              <a:rPr lang="it-IT"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a:t>
            </a:r>
          </a:p>
          <a:p>
            <a:pPr marL="285750" indent="-285750" algn="just">
              <a:buFont typeface="Arial" panose="020B0604020202020204" pitchFamily="34" charset="0"/>
              <a:buChar char="•"/>
            </a:pPr>
            <a:r>
              <a:rPr lang="it-IT" sz="16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Banda uniforme</a:t>
            </a:r>
            <a:r>
              <a:rPr lang="it-IT"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Il traffico è distribuito in maniera più uniforme rispetto ad altre topologie, e non ci sono colli di bottiglia centrali.</a:t>
            </a:r>
          </a:p>
          <a:p>
            <a:pPr algn="just"/>
            <a:endParaRPr lang="it-IT"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285750" indent="-285750" algn="just">
              <a:buFont typeface="Arial" panose="020B0604020202020204" pitchFamily="34" charset="0"/>
              <a:buChar char="•"/>
            </a:pPr>
            <a:r>
              <a:rPr lang="it-IT" sz="16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Ordine nei dati</a:t>
            </a:r>
            <a:r>
              <a:rPr lang="it-IT"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I dati viaggiano in un ordine predefinito e passano attraverso ciascun nodo, il che facilita la gestione del traffico.</a:t>
            </a:r>
          </a:p>
        </p:txBody>
      </p:sp>
      <p:sp>
        <p:nvSpPr>
          <p:cNvPr id="2" name="Ovale 1">
            <a:extLst>
              <a:ext uri="{FF2B5EF4-FFF2-40B4-BE49-F238E27FC236}">
                <a16:creationId xmlns:a16="http://schemas.microsoft.com/office/drawing/2014/main" id="{F11CC2B2-BF2D-C9E8-D9CB-563D2B57652A}"/>
              </a:ext>
            </a:extLst>
          </p:cNvPr>
          <p:cNvSpPr/>
          <p:nvPr/>
        </p:nvSpPr>
        <p:spPr>
          <a:xfrm>
            <a:off x="4972757" y="2008718"/>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Ovale 2">
            <a:extLst>
              <a:ext uri="{FF2B5EF4-FFF2-40B4-BE49-F238E27FC236}">
                <a16:creationId xmlns:a16="http://schemas.microsoft.com/office/drawing/2014/main" id="{5055B1A5-8F4F-47AB-F1E6-8838CF47EE77}"/>
              </a:ext>
            </a:extLst>
          </p:cNvPr>
          <p:cNvSpPr/>
          <p:nvPr/>
        </p:nvSpPr>
        <p:spPr>
          <a:xfrm>
            <a:off x="6570133" y="634294"/>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Ovale 4">
            <a:extLst>
              <a:ext uri="{FF2B5EF4-FFF2-40B4-BE49-F238E27FC236}">
                <a16:creationId xmlns:a16="http://schemas.microsoft.com/office/drawing/2014/main" id="{39DE72AB-C10C-31D7-99A3-AB1BC516F6E2}"/>
              </a:ext>
            </a:extLst>
          </p:cNvPr>
          <p:cNvSpPr/>
          <p:nvPr/>
        </p:nvSpPr>
        <p:spPr>
          <a:xfrm>
            <a:off x="8133645" y="2008718"/>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e 6">
            <a:extLst>
              <a:ext uri="{FF2B5EF4-FFF2-40B4-BE49-F238E27FC236}">
                <a16:creationId xmlns:a16="http://schemas.microsoft.com/office/drawing/2014/main" id="{B32349C2-DEE8-2264-5004-FA381E6487C9}"/>
              </a:ext>
            </a:extLst>
          </p:cNvPr>
          <p:cNvSpPr/>
          <p:nvPr/>
        </p:nvSpPr>
        <p:spPr>
          <a:xfrm>
            <a:off x="5627512" y="3469207"/>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e 7">
            <a:extLst>
              <a:ext uri="{FF2B5EF4-FFF2-40B4-BE49-F238E27FC236}">
                <a16:creationId xmlns:a16="http://schemas.microsoft.com/office/drawing/2014/main" id="{AE70717C-C1B7-D3E7-FA49-F80F43DAFA70}"/>
              </a:ext>
            </a:extLst>
          </p:cNvPr>
          <p:cNvSpPr/>
          <p:nvPr/>
        </p:nvSpPr>
        <p:spPr>
          <a:xfrm>
            <a:off x="7490181" y="3469206"/>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3974642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a:spLocks noGrp="1"/>
          </p:cNvSpPr>
          <p:nvPr>
            <p:ph type="title"/>
          </p:nvPr>
        </p:nvSpPr>
        <p:spPr>
          <a:xfrm>
            <a:off x="0" y="0"/>
            <a:ext cx="4572000" cy="936978"/>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it" dirty="0"/>
              <a:t>TOPOLOGIA AD ANELLO</a:t>
            </a:r>
            <a:endParaRPr dirty="0"/>
          </a:p>
        </p:txBody>
      </p:sp>
      <p:sp>
        <p:nvSpPr>
          <p:cNvPr id="4" name="CasellaDiTesto 3">
            <a:extLst>
              <a:ext uri="{FF2B5EF4-FFF2-40B4-BE49-F238E27FC236}">
                <a16:creationId xmlns:a16="http://schemas.microsoft.com/office/drawing/2014/main" id="{8292C152-3FE1-2665-F610-5E7500ABFB79}"/>
              </a:ext>
            </a:extLst>
          </p:cNvPr>
          <p:cNvSpPr txBox="1"/>
          <p:nvPr/>
        </p:nvSpPr>
        <p:spPr>
          <a:xfrm>
            <a:off x="0" y="936978"/>
            <a:ext cx="4572000" cy="4031873"/>
          </a:xfrm>
          <a:prstGeom prst="rect">
            <a:avLst/>
          </a:prstGeom>
          <a:noFill/>
        </p:spPr>
        <p:txBody>
          <a:bodyPr wrap="square" rtlCol="0">
            <a:spAutoFit/>
          </a:bodyPr>
          <a:lstStyle/>
          <a:p>
            <a:pPr algn="just"/>
            <a:r>
              <a:rPr lang="it-IT"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Nella topologia ad anello, ogni dispositivo è collegato al successivo in un anello chiuso, e i dati circolano in un'unica direzione o in entrambe.</a:t>
            </a:r>
          </a:p>
          <a:p>
            <a:pPr algn="just"/>
            <a:endParaRPr lang="it-IT"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it-IT" sz="16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Contro:</a:t>
            </a:r>
          </a:p>
          <a:p>
            <a:pPr marL="285750" indent="-285750" algn="just">
              <a:buFont typeface="Arial" panose="020B0604020202020204" pitchFamily="34" charset="0"/>
              <a:buChar char="•"/>
            </a:pPr>
            <a:r>
              <a:rPr lang="it-IT" sz="16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Guasto di un nodo o cavo critico</a:t>
            </a:r>
            <a:r>
              <a:rPr lang="it-IT"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Un singolo guasto può interrompere gran parte della rete.</a:t>
            </a:r>
          </a:p>
          <a:p>
            <a:pPr marL="285750" indent="-285750" algn="just">
              <a:buFont typeface="Arial" panose="020B0604020202020204" pitchFamily="34" charset="0"/>
              <a:buChar char="•"/>
            </a:pPr>
            <a:r>
              <a:rPr lang="it-IT" sz="16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Difficoltà nell'espansione: </a:t>
            </a:r>
            <a:r>
              <a:rPr lang="it-IT"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Aggiungere nuovi nodi può richiedere di interrompere temporaneamente la rete.</a:t>
            </a:r>
          </a:p>
          <a:p>
            <a:pPr marL="285750" indent="-285750" algn="just">
              <a:buFont typeface="Arial" panose="020B0604020202020204" pitchFamily="34" charset="0"/>
              <a:buChar char="•"/>
            </a:pPr>
            <a:r>
              <a:rPr lang="it-IT" sz="16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Costi di manutenzione: </a:t>
            </a:r>
            <a:r>
              <a:rPr lang="it-IT"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I nodi devono essere sincronizzati per mantenere la trasmissione, richiedendo più manutenzione.</a:t>
            </a:r>
          </a:p>
        </p:txBody>
      </p:sp>
      <p:sp>
        <p:nvSpPr>
          <p:cNvPr id="10" name="Ovale 9">
            <a:extLst>
              <a:ext uri="{FF2B5EF4-FFF2-40B4-BE49-F238E27FC236}">
                <a16:creationId xmlns:a16="http://schemas.microsoft.com/office/drawing/2014/main" id="{5ED67A1C-0C10-BA9A-0DB1-8B954CE4095D}"/>
              </a:ext>
            </a:extLst>
          </p:cNvPr>
          <p:cNvSpPr/>
          <p:nvPr/>
        </p:nvSpPr>
        <p:spPr>
          <a:xfrm>
            <a:off x="5243689" y="917927"/>
            <a:ext cx="3307645" cy="3307645"/>
          </a:xfrm>
          <a:prstGeom prst="ellipse">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Ovale 10">
            <a:extLst>
              <a:ext uri="{FF2B5EF4-FFF2-40B4-BE49-F238E27FC236}">
                <a16:creationId xmlns:a16="http://schemas.microsoft.com/office/drawing/2014/main" id="{023B823B-9ADF-19D4-D4DD-5F7D2CE2A84E}"/>
              </a:ext>
            </a:extLst>
          </p:cNvPr>
          <p:cNvSpPr/>
          <p:nvPr/>
        </p:nvSpPr>
        <p:spPr>
          <a:xfrm>
            <a:off x="4972757" y="2008718"/>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Ovale 11">
            <a:extLst>
              <a:ext uri="{FF2B5EF4-FFF2-40B4-BE49-F238E27FC236}">
                <a16:creationId xmlns:a16="http://schemas.microsoft.com/office/drawing/2014/main" id="{397B1F8C-5AB5-E0FB-4BFE-8A14150BFA9F}"/>
              </a:ext>
            </a:extLst>
          </p:cNvPr>
          <p:cNvSpPr/>
          <p:nvPr/>
        </p:nvSpPr>
        <p:spPr>
          <a:xfrm>
            <a:off x="6570133" y="634294"/>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Ovale 12">
            <a:extLst>
              <a:ext uri="{FF2B5EF4-FFF2-40B4-BE49-F238E27FC236}">
                <a16:creationId xmlns:a16="http://schemas.microsoft.com/office/drawing/2014/main" id="{85BC74BB-4A10-C462-EC16-4F34A617D948}"/>
              </a:ext>
            </a:extLst>
          </p:cNvPr>
          <p:cNvSpPr/>
          <p:nvPr/>
        </p:nvSpPr>
        <p:spPr>
          <a:xfrm>
            <a:off x="8133645" y="2008718"/>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Ovale 13">
            <a:extLst>
              <a:ext uri="{FF2B5EF4-FFF2-40B4-BE49-F238E27FC236}">
                <a16:creationId xmlns:a16="http://schemas.microsoft.com/office/drawing/2014/main" id="{AAA8B179-6C43-6A78-7031-901A55D4E40A}"/>
              </a:ext>
            </a:extLst>
          </p:cNvPr>
          <p:cNvSpPr/>
          <p:nvPr/>
        </p:nvSpPr>
        <p:spPr>
          <a:xfrm>
            <a:off x="5627512" y="3469207"/>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Ovale 14">
            <a:extLst>
              <a:ext uri="{FF2B5EF4-FFF2-40B4-BE49-F238E27FC236}">
                <a16:creationId xmlns:a16="http://schemas.microsoft.com/office/drawing/2014/main" id="{8DA4D306-E957-B6AD-2D61-8B3505467E17}"/>
              </a:ext>
            </a:extLst>
          </p:cNvPr>
          <p:cNvSpPr/>
          <p:nvPr/>
        </p:nvSpPr>
        <p:spPr>
          <a:xfrm>
            <a:off x="7490181" y="3469206"/>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377475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a:spLocks noGrp="1"/>
          </p:cNvSpPr>
          <p:nvPr>
            <p:ph type="title"/>
          </p:nvPr>
        </p:nvSpPr>
        <p:spPr>
          <a:xfrm>
            <a:off x="0" y="0"/>
            <a:ext cx="4572000" cy="936978"/>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it" dirty="0"/>
              <a:t>TOPOLOGIA A BUS</a:t>
            </a:r>
            <a:endParaRPr dirty="0"/>
          </a:p>
        </p:txBody>
      </p:sp>
      <p:sp>
        <p:nvSpPr>
          <p:cNvPr id="4" name="CasellaDiTesto 3">
            <a:extLst>
              <a:ext uri="{FF2B5EF4-FFF2-40B4-BE49-F238E27FC236}">
                <a16:creationId xmlns:a16="http://schemas.microsoft.com/office/drawing/2014/main" id="{8292C152-3FE1-2665-F610-5E7500ABFB79}"/>
              </a:ext>
            </a:extLst>
          </p:cNvPr>
          <p:cNvSpPr txBox="1"/>
          <p:nvPr/>
        </p:nvSpPr>
        <p:spPr>
          <a:xfrm>
            <a:off x="0" y="936978"/>
            <a:ext cx="4572000" cy="3293209"/>
          </a:xfrm>
          <a:prstGeom prst="rect">
            <a:avLst/>
          </a:prstGeom>
          <a:noFill/>
        </p:spPr>
        <p:txBody>
          <a:bodyPr wrap="square" rtlCol="0">
            <a:spAutoFit/>
          </a:bodyPr>
          <a:lstStyle/>
          <a:p>
            <a:pPr algn="just"/>
            <a:r>
              <a:rPr lang="it-IT"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In questa topologia, tutti i dispositivi sono collegati a un singolo cavo di dorsale (bus), attraverso il quale circolano i dati.</a:t>
            </a:r>
          </a:p>
          <a:p>
            <a:pPr algn="just"/>
            <a:endParaRPr lang="it-IT"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it-IT" sz="16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Pro</a:t>
            </a:r>
            <a:r>
              <a:rPr lang="it-IT"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a:t>
            </a:r>
          </a:p>
          <a:p>
            <a:pPr marL="285750" indent="-285750" algn="just">
              <a:buFont typeface="Arial" panose="020B0604020202020204" pitchFamily="34" charset="0"/>
              <a:buChar char="•"/>
            </a:pPr>
            <a:r>
              <a:rPr lang="it-IT" sz="16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Semplicità e costi ridotti</a:t>
            </a:r>
            <a:r>
              <a:rPr lang="it-IT"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È facile da installare e richiede meno cavi rispetto a una topologia a stella.</a:t>
            </a:r>
          </a:p>
          <a:p>
            <a:pPr algn="just"/>
            <a:endParaRPr lang="it-IT"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285750" indent="-285750" algn="just">
              <a:buFont typeface="Arial" panose="020B0604020202020204" pitchFamily="34" charset="0"/>
              <a:buChar char="•"/>
            </a:pPr>
            <a:r>
              <a:rPr lang="it-IT" sz="16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Economica per reti piccole</a:t>
            </a:r>
            <a:r>
              <a:rPr lang="it-IT"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I costi di implementazione sono bassi, soprattutto in reti di piccole dimensioni con un numero limitato di nodi.</a:t>
            </a:r>
          </a:p>
        </p:txBody>
      </p:sp>
      <p:sp>
        <p:nvSpPr>
          <p:cNvPr id="11" name="Ovale 10">
            <a:extLst>
              <a:ext uri="{FF2B5EF4-FFF2-40B4-BE49-F238E27FC236}">
                <a16:creationId xmlns:a16="http://schemas.microsoft.com/office/drawing/2014/main" id="{023B823B-9ADF-19D4-D4DD-5F7D2CE2A84E}"/>
              </a:ext>
            </a:extLst>
          </p:cNvPr>
          <p:cNvSpPr/>
          <p:nvPr/>
        </p:nvSpPr>
        <p:spPr>
          <a:xfrm>
            <a:off x="5013678" y="2863145"/>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Ovale 11">
            <a:extLst>
              <a:ext uri="{FF2B5EF4-FFF2-40B4-BE49-F238E27FC236}">
                <a16:creationId xmlns:a16="http://schemas.microsoft.com/office/drawing/2014/main" id="{397B1F8C-5AB5-E0FB-4BFE-8A14150BFA9F}"/>
              </a:ext>
            </a:extLst>
          </p:cNvPr>
          <p:cNvSpPr/>
          <p:nvPr/>
        </p:nvSpPr>
        <p:spPr>
          <a:xfrm>
            <a:off x="5729109" y="1324570"/>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Ovale 12">
            <a:extLst>
              <a:ext uri="{FF2B5EF4-FFF2-40B4-BE49-F238E27FC236}">
                <a16:creationId xmlns:a16="http://schemas.microsoft.com/office/drawing/2014/main" id="{85BC74BB-4A10-C462-EC16-4F34A617D948}"/>
              </a:ext>
            </a:extLst>
          </p:cNvPr>
          <p:cNvSpPr/>
          <p:nvPr/>
        </p:nvSpPr>
        <p:spPr>
          <a:xfrm>
            <a:off x="7549864" y="1332721"/>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Ovale 13">
            <a:extLst>
              <a:ext uri="{FF2B5EF4-FFF2-40B4-BE49-F238E27FC236}">
                <a16:creationId xmlns:a16="http://schemas.microsoft.com/office/drawing/2014/main" id="{AAA8B179-6C43-6A78-7031-901A55D4E40A}"/>
              </a:ext>
            </a:extLst>
          </p:cNvPr>
          <p:cNvSpPr/>
          <p:nvPr/>
        </p:nvSpPr>
        <p:spPr>
          <a:xfrm>
            <a:off x="6604706" y="2862427"/>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Ovale 14">
            <a:extLst>
              <a:ext uri="{FF2B5EF4-FFF2-40B4-BE49-F238E27FC236}">
                <a16:creationId xmlns:a16="http://schemas.microsoft.com/office/drawing/2014/main" id="{8DA4D306-E957-B6AD-2D61-8B3505467E17}"/>
              </a:ext>
            </a:extLst>
          </p:cNvPr>
          <p:cNvSpPr/>
          <p:nvPr/>
        </p:nvSpPr>
        <p:spPr>
          <a:xfrm>
            <a:off x="8195734" y="2862427"/>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Rettangolo 1">
            <a:extLst>
              <a:ext uri="{FF2B5EF4-FFF2-40B4-BE49-F238E27FC236}">
                <a16:creationId xmlns:a16="http://schemas.microsoft.com/office/drawing/2014/main" id="{40683CF7-E0F3-C50D-2EBF-1BD07A86F2E8}"/>
              </a:ext>
            </a:extLst>
          </p:cNvPr>
          <p:cNvSpPr/>
          <p:nvPr/>
        </p:nvSpPr>
        <p:spPr>
          <a:xfrm>
            <a:off x="4638040" y="2410237"/>
            <a:ext cx="4445000" cy="57855"/>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Rettangolo 2">
            <a:extLst>
              <a:ext uri="{FF2B5EF4-FFF2-40B4-BE49-F238E27FC236}">
                <a16:creationId xmlns:a16="http://schemas.microsoft.com/office/drawing/2014/main" id="{D92E581C-1CFE-5B7B-94F3-48D5E3EF5D24}"/>
              </a:ext>
            </a:extLst>
          </p:cNvPr>
          <p:cNvSpPr/>
          <p:nvPr/>
        </p:nvSpPr>
        <p:spPr>
          <a:xfrm rot="5400000">
            <a:off x="5144451" y="2634781"/>
            <a:ext cx="394335" cy="60958"/>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a:extLst>
              <a:ext uri="{FF2B5EF4-FFF2-40B4-BE49-F238E27FC236}">
                <a16:creationId xmlns:a16="http://schemas.microsoft.com/office/drawing/2014/main" id="{1424A40D-4F28-4227-323F-D1DEEDE90683}"/>
              </a:ext>
            </a:extLst>
          </p:cNvPr>
          <p:cNvSpPr/>
          <p:nvPr/>
        </p:nvSpPr>
        <p:spPr>
          <a:xfrm rot="5400000">
            <a:off x="5859320" y="2160520"/>
            <a:ext cx="394335" cy="60958"/>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ttangolo 5">
            <a:extLst>
              <a:ext uri="{FF2B5EF4-FFF2-40B4-BE49-F238E27FC236}">
                <a16:creationId xmlns:a16="http://schemas.microsoft.com/office/drawing/2014/main" id="{AD67577C-095D-D461-6737-AA954C3E0FE1}"/>
              </a:ext>
            </a:extLst>
          </p:cNvPr>
          <p:cNvSpPr/>
          <p:nvPr/>
        </p:nvSpPr>
        <p:spPr>
          <a:xfrm rot="5400000">
            <a:off x="6734352" y="2634781"/>
            <a:ext cx="394335" cy="60958"/>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6">
            <a:extLst>
              <a:ext uri="{FF2B5EF4-FFF2-40B4-BE49-F238E27FC236}">
                <a16:creationId xmlns:a16="http://schemas.microsoft.com/office/drawing/2014/main" id="{6744C207-4797-0A96-F1D0-86DFD3831810}"/>
              </a:ext>
            </a:extLst>
          </p:cNvPr>
          <p:cNvSpPr/>
          <p:nvPr/>
        </p:nvSpPr>
        <p:spPr>
          <a:xfrm rot="5400000">
            <a:off x="7680075" y="2171556"/>
            <a:ext cx="394335" cy="60958"/>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22E2AFF0-76BC-2358-A18B-576D81871151}"/>
              </a:ext>
            </a:extLst>
          </p:cNvPr>
          <p:cNvSpPr/>
          <p:nvPr/>
        </p:nvSpPr>
        <p:spPr>
          <a:xfrm rot="5400000">
            <a:off x="8328203" y="2645815"/>
            <a:ext cx="394335" cy="60958"/>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635919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a:spLocks noGrp="1"/>
          </p:cNvSpPr>
          <p:nvPr>
            <p:ph type="title"/>
          </p:nvPr>
        </p:nvSpPr>
        <p:spPr>
          <a:xfrm>
            <a:off x="0" y="0"/>
            <a:ext cx="4572000" cy="936978"/>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it" dirty="0"/>
              <a:t>TOPOLOGIA A BUS</a:t>
            </a:r>
            <a:endParaRPr dirty="0"/>
          </a:p>
        </p:txBody>
      </p:sp>
      <p:sp>
        <p:nvSpPr>
          <p:cNvPr id="4" name="CasellaDiTesto 3">
            <a:extLst>
              <a:ext uri="{FF2B5EF4-FFF2-40B4-BE49-F238E27FC236}">
                <a16:creationId xmlns:a16="http://schemas.microsoft.com/office/drawing/2014/main" id="{8292C152-3FE1-2665-F610-5E7500ABFB79}"/>
              </a:ext>
            </a:extLst>
          </p:cNvPr>
          <p:cNvSpPr txBox="1"/>
          <p:nvPr/>
        </p:nvSpPr>
        <p:spPr>
          <a:xfrm>
            <a:off x="0" y="936978"/>
            <a:ext cx="4572000" cy="4031873"/>
          </a:xfrm>
          <a:prstGeom prst="rect">
            <a:avLst/>
          </a:prstGeom>
          <a:noFill/>
        </p:spPr>
        <p:txBody>
          <a:bodyPr wrap="square" rtlCol="0">
            <a:spAutoFit/>
          </a:bodyPr>
          <a:lstStyle/>
          <a:p>
            <a:pPr algn="just"/>
            <a:r>
              <a:rPr lang="it-IT"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In questa topologia, tutti i dispositivi sono collegati a un singolo cavo di dorsale (bus), attraverso il quale circolano i dati.</a:t>
            </a:r>
          </a:p>
          <a:p>
            <a:pPr algn="just"/>
            <a:endParaRPr lang="it-IT"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it-IT" sz="16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Contro:</a:t>
            </a:r>
          </a:p>
          <a:p>
            <a:pPr marL="285750" indent="-285750" algn="just">
              <a:buFont typeface="Arial" panose="020B0604020202020204" pitchFamily="34" charset="0"/>
              <a:buChar char="•"/>
            </a:pPr>
            <a:r>
              <a:rPr lang="it-IT" sz="16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Dipendenza dal cavo principale: </a:t>
            </a:r>
            <a:r>
              <a:rPr lang="it-IT"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Se il cavo dorsale si guasta, l'intera rete può interrompersi.</a:t>
            </a:r>
          </a:p>
          <a:p>
            <a:pPr marL="285750" indent="-285750" algn="just">
              <a:buFont typeface="Arial" panose="020B0604020202020204" pitchFamily="34" charset="0"/>
              <a:buChar char="•"/>
            </a:pPr>
            <a:r>
              <a:rPr lang="it-IT" sz="16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Difficoltà di espansione:</a:t>
            </a:r>
            <a:r>
              <a:rPr lang="it-IT"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Aggiungere nuovi dispositivi può disturbare il traffico e richiede attenzione per evitare interferenze.</a:t>
            </a:r>
          </a:p>
          <a:p>
            <a:pPr marL="285750" indent="-285750" algn="just">
              <a:buFont typeface="Arial" panose="020B0604020202020204" pitchFamily="34" charset="0"/>
              <a:buChar char="•"/>
            </a:pPr>
            <a:r>
              <a:rPr lang="it-IT" sz="16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Prestazioni scadenti con carichi elevati: </a:t>
            </a:r>
            <a:r>
              <a:rPr lang="it-IT"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Man mano che si aggiungono dispositivi, il traffico sul bus aumenta e le prestazioni diminuiscono.</a:t>
            </a:r>
          </a:p>
        </p:txBody>
      </p:sp>
      <p:sp>
        <p:nvSpPr>
          <p:cNvPr id="2" name="Ovale 1">
            <a:extLst>
              <a:ext uri="{FF2B5EF4-FFF2-40B4-BE49-F238E27FC236}">
                <a16:creationId xmlns:a16="http://schemas.microsoft.com/office/drawing/2014/main" id="{30837DB0-8C30-4375-062E-85A93559EAA4}"/>
              </a:ext>
            </a:extLst>
          </p:cNvPr>
          <p:cNvSpPr/>
          <p:nvPr/>
        </p:nvSpPr>
        <p:spPr>
          <a:xfrm>
            <a:off x="5013678" y="2863145"/>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Ovale 2">
            <a:extLst>
              <a:ext uri="{FF2B5EF4-FFF2-40B4-BE49-F238E27FC236}">
                <a16:creationId xmlns:a16="http://schemas.microsoft.com/office/drawing/2014/main" id="{91D02986-8D89-83DF-6CD6-68DD89E0B1AF}"/>
              </a:ext>
            </a:extLst>
          </p:cNvPr>
          <p:cNvSpPr/>
          <p:nvPr/>
        </p:nvSpPr>
        <p:spPr>
          <a:xfrm>
            <a:off x="5729109" y="1324570"/>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Ovale 4">
            <a:extLst>
              <a:ext uri="{FF2B5EF4-FFF2-40B4-BE49-F238E27FC236}">
                <a16:creationId xmlns:a16="http://schemas.microsoft.com/office/drawing/2014/main" id="{EA3C4A2F-8FC5-5755-1BE2-0A6C09047A70}"/>
              </a:ext>
            </a:extLst>
          </p:cNvPr>
          <p:cNvSpPr/>
          <p:nvPr/>
        </p:nvSpPr>
        <p:spPr>
          <a:xfrm>
            <a:off x="7549864" y="1332721"/>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e 5">
            <a:extLst>
              <a:ext uri="{FF2B5EF4-FFF2-40B4-BE49-F238E27FC236}">
                <a16:creationId xmlns:a16="http://schemas.microsoft.com/office/drawing/2014/main" id="{D668C579-C2AE-BCB9-2C85-E0E892803AC3}"/>
              </a:ext>
            </a:extLst>
          </p:cNvPr>
          <p:cNvSpPr/>
          <p:nvPr/>
        </p:nvSpPr>
        <p:spPr>
          <a:xfrm>
            <a:off x="6604706" y="2862427"/>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e 6">
            <a:extLst>
              <a:ext uri="{FF2B5EF4-FFF2-40B4-BE49-F238E27FC236}">
                <a16:creationId xmlns:a16="http://schemas.microsoft.com/office/drawing/2014/main" id="{419BAE38-F71A-0D25-51F3-EEE569771938}"/>
              </a:ext>
            </a:extLst>
          </p:cNvPr>
          <p:cNvSpPr/>
          <p:nvPr/>
        </p:nvSpPr>
        <p:spPr>
          <a:xfrm>
            <a:off x="8195734" y="2862427"/>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9EFFB75D-4257-C522-5893-C64EEE5773A3}"/>
              </a:ext>
            </a:extLst>
          </p:cNvPr>
          <p:cNvSpPr/>
          <p:nvPr/>
        </p:nvSpPr>
        <p:spPr>
          <a:xfrm>
            <a:off x="4638040" y="2410237"/>
            <a:ext cx="4445000" cy="57855"/>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ttangolo 8">
            <a:extLst>
              <a:ext uri="{FF2B5EF4-FFF2-40B4-BE49-F238E27FC236}">
                <a16:creationId xmlns:a16="http://schemas.microsoft.com/office/drawing/2014/main" id="{B88FAA3C-5325-71C0-E92F-2A7438E3B0AA}"/>
              </a:ext>
            </a:extLst>
          </p:cNvPr>
          <p:cNvSpPr/>
          <p:nvPr/>
        </p:nvSpPr>
        <p:spPr>
          <a:xfrm rot="5400000">
            <a:off x="5144451" y="2634781"/>
            <a:ext cx="394335" cy="60958"/>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ttangolo 15">
            <a:extLst>
              <a:ext uri="{FF2B5EF4-FFF2-40B4-BE49-F238E27FC236}">
                <a16:creationId xmlns:a16="http://schemas.microsoft.com/office/drawing/2014/main" id="{8B15F0CC-170B-2328-39E1-CACCAEE6C077}"/>
              </a:ext>
            </a:extLst>
          </p:cNvPr>
          <p:cNvSpPr/>
          <p:nvPr/>
        </p:nvSpPr>
        <p:spPr>
          <a:xfrm rot="5400000">
            <a:off x="5859320" y="2160520"/>
            <a:ext cx="394335" cy="60958"/>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93095099-656B-EF34-ED42-94031DF609D2}"/>
              </a:ext>
            </a:extLst>
          </p:cNvPr>
          <p:cNvSpPr/>
          <p:nvPr/>
        </p:nvSpPr>
        <p:spPr>
          <a:xfrm rot="5400000">
            <a:off x="6734352" y="2634781"/>
            <a:ext cx="394335" cy="60958"/>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Rettangolo 17">
            <a:extLst>
              <a:ext uri="{FF2B5EF4-FFF2-40B4-BE49-F238E27FC236}">
                <a16:creationId xmlns:a16="http://schemas.microsoft.com/office/drawing/2014/main" id="{5530D093-2358-EB96-FB22-560E9BB18F60}"/>
              </a:ext>
            </a:extLst>
          </p:cNvPr>
          <p:cNvSpPr/>
          <p:nvPr/>
        </p:nvSpPr>
        <p:spPr>
          <a:xfrm rot="5400000">
            <a:off x="7680075" y="2171556"/>
            <a:ext cx="394335" cy="60958"/>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Rettangolo 18">
            <a:extLst>
              <a:ext uri="{FF2B5EF4-FFF2-40B4-BE49-F238E27FC236}">
                <a16:creationId xmlns:a16="http://schemas.microsoft.com/office/drawing/2014/main" id="{630098B0-B3D8-D561-9F80-8DB8B9ACFE88}"/>
              </a:ext>
            </a:extLst>
          </p:cNvPr>
          <p:cNvSpPr/>
          <p:nvPr/>
        </p:nvSpPr>
        <p:spPr>
          <a:xfrm rot="5400000">
            <a:off x="8328203" y="2645815"/>
            <a:ext cx="394335" cy="60958"/>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9212064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a:spLocks noGrp="1"/>
          </p:cNvSpPr>
          <p:nvPr>
            <p:ph type="title"/>
          </p:nvPr>
        </p:nvSpPr>
        <p:spPr>
          <a:xfrm>
            <a:off x="0" y="0"/>
            <a:ext cx="4572000" cy="936978"/>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it" dirty="0"/>
              <a:t>TOPOLOGIA A MAGLIA</a:t>
            </a:r>
            <a:endParaRPr dirty="0"/>
          </a:p>
        </p:txBody>
      </p:sp>
      <p:sp>
        <p:nvSpPr>
          <p:cNvPr id="4" name="CasellaDiTesto 3">
            <a:extLst>
              <a:ext uri="{FF2B5EF4-FFF2-40B4-BE49-F238E27FC236}">
                <a16:creationId xmlns:a16="http://schemas.microsoft.com/office/drawing/2014/main" id="{8292C152-3FE1-2665-F610-5E7500ABFB79}"/>
              </a:ext>
            </a:extLst>
          </p:cNvPr>
          <p:cNvSpPr txBox="1"/>
          <p:nvPr/>
        </p:nvSpPr>
        <p:spPr>
          <a:xfrm>
            <a:off x="0" y="936978"/>
            <a:ext cx="4572000" cy="3785652"/>
          </a:xfrm>
          <a:prstGeom prst="rect">
            <a:avLst/>
          </a:prstGeom>
          <a:noFill/>
        </p:spPr>
        <p:txBody>
          <a:bodyPr wrap="square" rtlCol="0">
            <a:spAutoFit/>
          </a:bodyPr>
          <a:lstStyle/>
          <a:p>
            <a:pPr algn="just"/>
            <a:r>
              <a:rPr lang="it-IT"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In una topologia a maglia, ogni dispositivo è collegato a molti (o tutti) gli altri, creando un'interconnessione ridondante.</a:t>
            </a:r>
          </a:p>
          <a:p>
            <a:pPr algn="just"/>
            <a:endParaRPr lang="it-IT"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it-IT" sz="16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Pro:</a:t>
            </a:r>
          </a:p>
          <a:p>
            <a:pPr marL="285750" indent="-285750" algn="just">
              <a:buFont typeface="Arial" panose="020B0604020202020204" pitchFamily="34" charset="0"/>
              <a:buChar char="•"/>
            </a:pPr>
            <a:r>
              <a:rPr lang="it-IT" sz="16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Altissima affidabilità</a:t>
            </a:r>
            <a:r>
              <a:rPr lang="it-IT"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Poiché ogni nodo ha più connessioni, un guasto in un nodo o in un cavo non interrompe l'intera rete. È ideale per applicazioni critiche.</a:t>
            </a:r>
          </a:p>
          <a:p>
            <a:pPr marL="285750" indent="-285750" algn="just">
              <a:buFont typeface="Arial" panose="020B0604020202020204" pitchFamily="34" charset="0"/>
              <a:buChar char="•"/>
            </a:pPr>
            <a:r>
              <a:rPr lang="it-IT" sz="16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Alta tolleranza ai guasti</a:t>
            </a:r>
            <a:r>
              <a:rPr lang="it-IT"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Anche se un collegamento fallisce, i dati possono viaggiare attraverso percorsi alternativi.</a:t>
            </a:r>
          </a:p>
          <a:p>
            <a:pPr marL="285750" indent="-285750" algn="just">
              <a:buFont typeface="Arial" panose="020B0604020202020204" pitchFamily="34" charset="0"/>
              <a:buChar char="•"/>
            </a:pPr>
            <a:r>
              <a:rPr lang="it-IT" sz="16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Ottime prestazioni</a:t>
            </a:r>
            <a:r>
              <a:rPr lang="it-IT"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Ogni nodo ha connessioni dedicate, evitando congestioni e migliorando il throughput.</a:t>
            </a:r>
          </a:p>
        </p:txBody>
      </p:sp>
      <p:sp>
        <p:nvSpPr>
          <p:cNvPr id="12" name="Ovale 11">
            <a:extLst>
              <a:ext uri="{FF2B5EF4-FFF2-40B4-BE49-F238E27FC236}">
                <a16:creationId xmlns:a16="http://schemas.microsoft.com/office/drawing/2014/main" id="{C0B96FDE-6015-010F-692E-8AAE7B85D0B0}"/>
              </a:ext>
            </a:extLst>
          </p:cNvPr>
          <p:cNvSpPr/>
          <p:nvPr/>
        </p:nvSpPr>
        <p:spPr>
          <a:xfrm>
            <a:off x="4960057" y="1984024"/>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Ovale 12">
            <a:extLst>
              <a:ext uri="{FF2B5EF4-FFF2-40B4-BE49-F238E27FC236}">
                <a16:creationId xmlns:a16="http://schemas.microsoft.com/office/drawing/2014/main" id="{19E713C5-CC14-205B-4870-76B8737B7299}"/>
              </a:ext>
            </a:extLst>
          </p:cNvPr>
          <p:cNvSpPr/>
          <p:nvPr/>
        </p:nvSpPr>
        <p:spPr>
          <a:xfrm>
            <a:off x="6557433" y="609600"/>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Ovale 13">
            <a:extLst>
              <a:ext uri="{FF2B5EF4-FFF2-40B4-BE49-F238E27FC236}">
                <a16:creationId xmlns:a16="http://schemas.microsoft.com/office/drawing/2014/main" id="{4AD795EF-606B-7E40-E0AD-B5227282404C}"/>
              </a:ext>
            </a:extLst>
          </p:cNvPr>
          <p:cNvSpPr/>
          <p:nvPr/>
        </p:nvSpPr>
        <p:spPr>
          <a:xfrm>
            <a:off x="7893366" y="1044233"/>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Ovale 14">
            <a:extLst>
              <a:ext uri="{FF2B5EF4-FFF2-40B4-BE49-F238E27FC236}">
                <a16:creationId xmlns:a16="http://schemas.microsoft.com/office/drawing/2014/main" id="{D6639952-85A2-B3E6-A3D7-7E0CDE48C4DB}"/>
              </a:ext>
            </a:extLst>
          </p:cNvPr>
          <p:cNvSpPr/>
          <p:nvPr/>
        </p:nvSpPr>
        <p:spPr>
          <a:xfrm>
            <a:off x="5707669" y="2701188"/>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Ovale 19">
            <a:extLst>
              <a:ext uri="{FF2B5EF4-FFF2-40B4-BE49-F238E27FC236}">
                <a16:creationId xmlns:a16="http://schemas.microsoft.com/office/drawing/2014/main" id="{7748E9D9-BB14-A712-4754-C46BA441B179}"/>
              </a:ext>
            </a:extLst>
          </p:cNvPr>
          <p:cNvSpPr/>
          <p:nvPr/>
        </p:nvSpPr>
        <p:spPr>
          <a:xfrm>
            <a:off x="7477481" y="3444512"/>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Ovale 20">
            <a:extLst>
              <a:ext uri="{FF2B5EF4-FFF2-40B4-BE49-F238E27FC236}">
                <a16:creationId xmlns:a16="http://schemas.microsoft.com/office/drawing/2014/main" id="{FBC0B216-FF77-E966-6A04-571FA75DE025}"/>
              </a:ext>
            </a:extLst>
          </p:cNvPr>
          <p:cNvSpPr/>
          <p:nvPr/>
        </p:nvSpPr>
        <p:spPr>
          <a:xfrm>
            <a:off x="6557433" y="1984023"/>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Rettangolo 21">
            <a:extLst>
              <a:ext uri="{FF2B5EF4-FFF2-40B4-BE49-F238E27FC236}">
                <a16:creationId xmlns:a16="http://schemas.microsoft.com/office/drawing/2014/main" id="{76588F5F-FA84-6CE1-D69C-FBADB9E8C71D}"/>
              </a:ext>
            </a:extLst>
          </p:cNvPr>
          <p:cNvSpPr/>
          <p:nvPr/>
        </p:nvSpPr>
        <p:spPr>
          <a:xfrm>
            <a:off x="5614811" y="2288540"/>
            <a:ext cx="942622" cy="45719"/>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Rettangolo 22">
            <a:extLst>
              <a:ext uri="{FF2B5EF4-FFF2-40B4-BE49-F238E27FC236}">
                <a16:creationId xmlns:a16="http://schemas.microsoft.com/office/drawing/2014/main" id="{CF1C8465-C6E1-2CAB-D722-F1C016F89FCF}"/>
              </a:ext>
            </a:extLst>
          </p:cNvPr>
          <p:cNvSpPr/>
          <p:nvPr/>
        </p:nvSpPr>
        <p:spPr>
          <a:xfrm rot="19538185">
            <a:off x="7081466" y="1833284"/>
            <a:ext cx="942622" cy="45719"/>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ttangolo 23">
            <a:extLst>
              <a:ext uri="{FF2B5EF4-FFF2-40B4-BE49-F238E27FC236}">
                <a16:creationId xmlns:a16="http://schemas.microsoft.com/office/drawing/2014/main" id="{D7BB8198-4968-B8AA-3F4B-6AEE74918298}"/>
              </a:ext>
            </a:extLst>
          </p:cNvPr>
          <p:cNvSpPr/>
          <p:nvPr/>
        </p:nvSpPr>
        <p:spPr>
          <a:xfrm rot="19196128">
            <a:off x="6260147" y="2647072"/>
            <a:ext cx="428693" cy="45719"/>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Rettangolo 24">
            <a:extLst>
              <a:ext uri="{FF2B5EF4-FFF2-40B4-BE49-F238E27FC236}">
                <a16:creationId xmlns:a16="http://schemas.microsoft.com/office/drawing/2014/main" id="{F12CB26A-D70D-5422-CA70-312FC18932A5}"/>
              </a:ext>
            </a:extLst>
          </p:cNvPr>
          <p:cNvSpPr/>
          <p:nvPr/>
        </p:nvSpPr>
        <p:spPr>
          <a:xfrm rot="3511894">
            <a:off x="6824800" y="3005707"/>
            <a:ext cx="1052394" cy="45719"/>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Rettangolo 25">
            <a:extLst>
              <a:ext uri="{FF2B5EF4-FFF2-40B4-BE49-F238E27FC236}">
                <a16:creationId xmlns:a16="http://schemas.microsoft.com/office/drawing/2014/main" id="{2E075BB7-B143-5315-7434-133E6ED4AE46}"/>
              </a:ext>
            </a:extLst>
          </p:cNvPr>
          <p:cNvSpPr/>
          <p:nvPr/>
        </p:nvSpPr>
        <p:spPr>
          <a:xfrm rot="16200000">
            <a:off x="6524977" y="1601329"/>
            <a:ext cx="719668" cy="45719"/>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Rettangolo 26">
            <a:extLst>
              <a:ext uri="{FF2B5EF4-FFF2-40B4-BE49-F238E27FC236}">
                <a16:creationId xmlns:a16="http://schemas.microsoft.com/office/drawing/2014/main" id="{9F63EF4E-2FF6-4D49-6C52-4E7AB4A2BA3C}"/>
              </a:ext>
            </a:extLst>
          </p:cNvPr>
          <p:cNvSpPr/>
          <p:nvPr/>
        </p:nvSpPr>
        <p:spPr>
          <a:xfrm rot="19121857">
            <a:off x="5339854" y="1559730"/>
            <a:ext cx="1445070" cy="57230"/>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Rettangolo 27">
            <a:extLst>
              <a:ext uri="{FF2B5EF4-FFF2-40B4-BE49-F238E27FC236}">
                <a16:creationId xmlns:a16="http://schemas.microsoft.com/office/drawing/2014/main" id="{790A17EB-F361-A445-3020-826C133C4214}"/>
              </a:ext>
            </a:extLst>
          </p:cNvPr>
          <p:cNvSpPr/>
          <p:nvPr/>
        </p:nvSpPr>
        <p:spPr>
          <a:xfrm rot="1369010">
            <a:off x="6255163" y="3414601"/>
            <a:ext cx="1263554" cy="45719"/>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211034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263400" y="474133"/>
            <a:ext cx="4045200" cy="760813"/>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it" sz="3600" dirty="0"/>
              <a:t>PAN </a:t>
            </a:r>
            <a:r>
              <a:rPr lang="it" sz="2400" dirty="0"/>
              <a:t>(Personal Area Network)</a:t>
            </a:r>
            <a:endParaRPr sz="2400" dirty="0"/>
          </a:p>
        </p:txBody>
      </p:sp>
      <p:sp>
        <p:nvSpPr>
          <p:cNvPr id="87" name="Google Shape;87;p16"/>
          <p:cNvSpPr txBox="1">
            <a:spLocks noGrp="1"/>
          </p:cNvSpPr>
          <p:nvPr>
            <p:ph type="subTitle" idx="1"/>
          </p:nvPr>
        </p:nvSpPr>
        <p:spPr>
          <a:xfrm>
            <a:off x="349956" y="1234946"/>
            <a:ext cx="3958644" cy="3434421"/>
          </a:xfrm>
          <a:prstGeom prst="rect">
            <a:avLst/>
          </a:prstGeom>
        </p:spPr>
        <p:txBody>
          <a:bodyPr spcFirstLastPara="1" wrap="square" lIns="91425" tIns="91425" rIns="91425" bIns="91425" anchor="t" anchorCtr="0">
            <a:normAutofit/>
          </a:bodyPr>
          <a:lstStyle/>
          <a:p>
            <a:pPr marL="0" lvl="0" indent="0" algn="just" rtl="0">
              <a:lnSpc>
                <a:spcPct val="115000"/>
              </a:lnSpc>
              <a:spcBef>
                <a:spcPts val="0"/>
              </a:spcBef>
              <a:spcAft>
                <a:spcPts val="1200"/>
              </a:spcAft>
              <a:buNone/>
            </a:pPr>
            <a:r>
              <a:rPr lang="it-IT" sz="1800" dirty="0"/>
              <a:t>Rete personale che collega dispositivi entro una distanza molto limitata (circa 10 metri). Tali dispositivi possono scambiarsi informazioni in modo sincronizzato (esempio tramite </a:t>
            </a:r>
            <a:r>
              <a:rPr lang="it-IT" sz="1800" b="1" dirty="0"/>
              <a:t>Bluetooth</a:t>
            </a:r>
            <a:r>
              <a:rPr lang="it-IT" sz="1800" dirty="0"/>
              <a:t>) o condividere la connessione alla rete internet.</a:t>
            </a:r>
            <a:endParaRPr sz="1800" dirty="0"/>
          </a:p>
        </p:txBody>
      </p:sp>
      <p:pic>
        <p:nvPicPr>
          <p:cNvPr id="5" name="Immagine 4" descr="Immagine che contiene oscurità, nero, bianco e nero, notte&#10;&#10;Descrizione generata automaticamente">
            <a:extLst>
              <a:ext uri="{FF2B5EF4-FFF2-40B4-BE49-F238E27FC236}">
                <a16:creationId xmlns:a16="http://schemas.microsoft.com/office/drawing/2014/main" id="{4C00749F-FB53-52A2-CFE6-A5887F7DD8DC}"/>
              </a:ext>
            </a:extLst>
          </p:cNvPr>
          <p:cNvPicPr>
            <a:picLocks noChangeAspect="1"/>
          </p:cNvPicPr>
          <p:nvPr/>
        </p:nvPicPr>
        <p:blipFill>
          <a:blip r:embed="rId3"/>
          <a:srcRect l="37060" t="27499" r="36433" b="28503"/>
          <a:stretch/>
        </p:blipFill>
        <p:spPr>
          <a:xfrm>
            <a:off x="4572000" y="227383"/>
            <a:ext cx="4572000" cy="4268644"/>
          </a:xfrm>
          <a:prstGeom prst="rect">
            <a:avLst/>
          </a:prstGeom>
        </p:spPr>
      </p:pic>
    </p:spTree>
    <p:extLst>
      <p:ext uri="{BB962C8B-B14F-4D97-AF65-F5344CB8AC3E}">
        <p14:creationId xmlns:p14="http://schemas.microsoft.com/office/powerpoint/2010/main" val="16882865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a:spLocks noGrp="1"/>
          </p:cNvSpPr>
          <p:nvPr>
            <p:ph type="title"/>
          </p:nvPr>
        </p:nvSpPr>
        <p:spPr>
          <a:xfrm>
            <a:off x="0" y="0"/>
            <a:ext cx="4572000" cy="936978"/>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it" dirty="0"/>
              <a:t>TOPOLOGIA A MAGLIA</a:t>
            </a:r>
            <a:endParaRPr dirty="0"/>
          </a:p>
        </p:txBody>
      </p:sp>
      <p:sp>
        <p:nvSpPr>
          <p:cNvPr id="4" name="CasellaDiTesto 3">
            <a:extLst>
              <a:ext uri="{FF2B5EF4-FFF2-40B4-BE49-F238E27FC236}">
                <a16:creationId xmlns:a16="http://schemas.microsoft.com/office/drawing/2014/main" id="{8292C152-3FE1-2665-F610-5E7500ABFB79}"/>
              </a:ext>
            </a:extLst>
          </p:cNvPr>
          <p:cNvSpPr txBox="1"/>
          <p:nvPr/>
        </p:nvSpPr>
        <p:spPr>
          <a:xfrm>
            <a:off x="0" y="936978"/>
            <a:ext cx="4572000" cy="4031873"/>
          </a:xfrm>
          <a:prstGeom prst="rect">
            <a:avLst/>
          </a:prstGeom>
          <a:noFill/>
        </p:spPr>
        <p:txBody>
          <a:bodyPr wrap="square" rtlCol="0">
            <a:spAutoFit/>
          </a:bodyPr>
          <a:lstStyle/>
          <a:p>
            <a:pPr algn="just"/>
            <a:r>
              <a:rPr lang="it-IT"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In una topologia a maglia, ogni dispositivo è collegato a molti (o tutti) gli altri, creando un'interconnessione ridondante.</a:t>
            </a:r>
          </a:p>
          <a:p>
            <a:pPr algn="just"/>
            <a:endParaRPr lang="it-IT"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it-IT" sz="16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Contro:</a:t>
            </a:r>
          </a:p>
          <a:p>
            <a:pPr marL="285750" indent="-285750" algn="just">
              <a:buFont typeface="Arial" panose="020B0604020202020204" pitchFamily="34" charset="0"/>
              <a:buChar char="•"/>
            </a:pPr>
            <a:r>
              <a:rPr lang="it-IT" sz="16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Costi molto elevati: </a:t>
            </a:r>
            <a:r>
              <a:rPr lang="it-IT"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A causa della quantità di cavi e connettori necessari, il costo di implementazione è alto.</a:t>
            </a:r>
          </a:p>
          <a:p>
            <a:pPr marL="285750" indent="-285750" algn="just">
              <a:buFont typeface="Arial" panose="020B0604020202020204" pitchFamily="34" charset="0"/>
              <a:buChar char="•"/>
            </a:pPr>
            <a:r>
              <a:rPr lang="it-IT" sz="16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Configurazione complessa: </a:t>
            </a:r>
            <a:r>
              <a:rPr lang="it-IT"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La configurazione e la gestione possono diventare molto complesse, soprattutto con un grande numero di dispositivi.</a:t>
            </a:r>
          </a:p>
          <a:p>
            <a:pPr marL="285750" indent="-285750" algn="just">
              <a:buFont typeface="Arial" panose="020B0604020202020204" pitchFamily="34" charset="0"/>
              <a:buChar char="•"/>
            </a:pPr>
            <a:r>
              <a:rPr lang="it-IT" sz="16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Difficoltà di scalabilità: </a:t>
            </a:r>
            <a:r>
              <a:rPr lang="it-IT"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Man mano che aumentano i dispositivi, la quantità di connessioni da gestire diventa esponenziale.</a:t>
            </a:r>
          </a:p>
        </p:txBody>
      </p:sp>
      <p:sp>
        <p:nvSpPr>
          <p:cNvPr id="10" name="Ovale 9">
            <a:extLst>
              <a:ext uri="{FF2B5EF4-FFF2-40B4-BE49-F238E27FC236}">
                <a16:creationId xmlns:a16="http://schemas.microsoft.com/office/drawing/2014/main" id="{07EF0C2E-18BF-53B9-ACBC-F37F74B70D5D}"/>
              </a:ext>
            </a:extLst>
          </p:cNvPr>
          <p:cNvSpPr/>
          <p:nvPr/>
        </p:nvSpPr>
        <p:spPr>
          <a:xfrm>
            <a:off x="4960057" y="1984024"/>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Ovale 10">
            <a:extLst>
              <a:ext uri="{FF2B5EF4-FFF2-40B4-BE49-F238E27FC236}">
                <a16:creationId xmlns:a16="http://schemas.microsoft.com/office/drawing/2014/main" id="{01923100-69FC-9515-2BE6-AFE4630F4105}"/>
              </a:ext>
            </a:extLst>
          </p:cNvPr>
          <p:cNvSpPr/>
          <p:nvPr/>
        </p:nvSpPr>
        <p:spPr>
          <a:xfrm>
            <a:off x="6557433" y="609600"/>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Ovale 11">
            <a:extLst>
              <a:ext uri="{FF2B5EF4-FFF2-40B4-BE49-F238E27FC236}">
                <a16:creationId xmlns:a16="http://schemas.microsoft.com/office/drawing/2014/main" id="{44478DC0-6F1E-2959-C9E0-EBF4E70E855A}"/>
              </a:ext>
            </a:extLst>
          </p:cNvPr>
          <p:cNvSpPr/>
          <p:nvPr/>
        </p:nvSpPr>
        <p:spPr>
          <a:xfrm>
            <a:off x="7893366" y="1044233"/>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Ovale 12">
            <a:extLst>
              <a:ext uri="{FF2B5EF4-FFF2-40B4-BE49-F238E27FC236}">
                <a16:creationId xmlns:a16="http://schemas.microsoft.com/office/drawing/2014/main" id="{5D984028-2B13-BBFE-CDC3-8A71C6CE5D7A}"/>
              </a:ext>
            </a:extLst>
          </p:cNvPr>
          <p:cNvSpPr/>
          <p:nvPr/>
        </p:nvSpPr>
        <p:spPr>
          <a:xfrm>
            <a:off x="5707669" y="2701188"/>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Ovale 13">
            <a:extLst>
              <a:ext uri="{FF2B5EF4-FFF2-40B4-BE49-F238E27FC236}">
                <a16:creationId xmlns:a16="http://schemas.microsoft.com/office/drawing/2014/main" id="{BF497835-F6C7-D101-8678-97DAA73B3E88}"/>
              </a:ext>
            </a:extLst>
          </p:cNvPr>
          <p:cNvSpPr/>
          <p:nvPr/>
        </p:nvSpPr>
        <p:spPr>
          <a:xfrm>
            <a:off x="7477481" y="3444512"/>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Ovale 14">
            <a:extLst>
              <a:ext uri="{FF2B5EF4-FFF2-40B4-BE49-F238E27FC236}">
                <a16:creationId xmlns:a16="http://schemas.microsoft.com/office/drawing/2014/main" id="{B283F08B-DB99-6EDB-6F49-282B704DD014}"/>
              </a:ext>
            </a:extLst>
          </p:cNvPr>
          <p:cNvSpPr/>
          <p:nvPr/>
        </p:nvSpPr>
        <p:spPr>
          <a:xfrm>
            <a:off x="6557433" y="1984023"/>
            <a:ext cx="654755" cy="65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Rettangolo 19">
            <a:extLst>
              <a:ext uri="{FF2B5EF4-FFF2-40B4-BE49-F238E27FC236}">
                <a16:creationId xmlns:a16="http://schemas.microsoft.com/office/drawing/2014/main" id="{5BBC9319-E2BA-7801-A317-E2EB100C171F}"/>
              </a:ext>
            </a:extLst>
          </p:cNvPr>
          <p:cNvSpPr/>
          <p:nvPr/>
        </p:nvSpPr>
        <p:spPr>
          <a:xfrm>
            <a:off x="5614811" y="2288540"/>
            <a:ext cx="942622" cy="45719"/>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Rettangolo 20">
            <a:extLst>
              <a:ext uri="{FF2B5EF4-FFF2-40B4-BE49-F238E27FC236}">
                <a16:creationId xmlns:a16="http://schemas.microsoft.com/office/drawing/2014/main" id="{E72C1AE9-BEEC-5678-FDED-3A14387EED1C}"/>
              </a:ext>
            </a:extLst>
          </p:cNvPr>
          <p:cNvSpPr/>
          <p:nvPr/>
        </p:nvSpPr>
        <p:spPr>
          <a:xfrm rot="19538185">
            <a:off x="7081466" y="1833284"/>
            <a:ext cx="942622" cy="45719"/>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Rettangolo 21">
            <a:extLst>
              <a:ext uri="{FF2B5EF4-FFF2-40B4-BE49-F238E27FC236}">
                <a16:creationId xmlns:a16="http://schemas.microsoft.com/office/drawing/2014/main" id="{195C16AE-E132-7529-6CC3-D31BED848B2D}"/>
              </a:ext>
            </a:extLst>
          </p:cNvPr>
          <p:cNvSpPr/>
          <p:nvPr/>
        </p:nvSpPr>
        <p:spPr>
          <a:xfrm rot="19196128">
            <a:off x="6260147" y="2647072"/>
            <a:ext cx="428693" cy="45719"/>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Rettangolo 22">
            <a:extLst>
              <a:ext uri="{FF2B5EF4-FFF2-40B4-BE49-F238E27FC236}">
                <a16:creationId xmlns:a16="http://schemas.microsoft.com/office/drawing/2014/main" id="{D5180110-8067-0C4A-0F22-589CD046F110}"/>
              </a:ext>
            </a:extLst>
          </p:cNvPr>
          <p:cNvSpPr/>
          <p:nvPr/>
        </p:nvSpPr>
        <p:spPr>
          <a:xfrm rot="3511894">
            <a:off x="6824800" y="3005707"/>
            <a:ext cx="1052394" cy="45719"/>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ttangolo 23">
            <a:extLst>
              <a:ext uri="{FF2B5EF4-FFF2-40B4-BE49-F238E27FC236}">
                <a16:creationId xmlns:a16="http://schemas.microsoft.com/office/drawing/2014/main" id="{73EAFDA1-7CC6-86E8-65DF-AA27A218657F}"/>
              </a:ext>
            </a:extLst>
          </p:cNvPr>
          <p:cNvSpPr/>
          <p:nvPr/>
        </p:nvSpPr>
        <p:spPr>
          <a:xfrm rot="16200000">
            <a:off x="6524977" y="1601329"/>
            <a:ext cx="719668" cy="45719"/>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Rettangolo 24">
            <a:extLst>
              <a:ext uri="{FF2B5EF4-FFF2-40B4-BE49-F238E27FC236}">
                <a16:creationId xmlns:a16="http://schemas.microsoft.com/office/drawing/2014/main" id="{45FBC0D8-8A37-0329-FDB7-0C6ACA45FE35}"/>
              </a:ext>
            </a:extLst>
          </p:cNvPr>
          <p:cNvSpPr/>
          <p:nvPr/>
        </p:nvSpPr>
        <p:spPr>
          <a:xfrm rot="19121857">
            <a:off x="5339854" y="1559730"/>
            <a:ext cx="1445070" cy="57230"/>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Rettangolo 25">
            <a:extLst>
              <a:ext uri="{FF2B5EF4-FFF2-40B4-BE49-F238E27FC236}">
                <a16:creationId xmlns:a16="http://schemas.microsoft.com/office/drawing/2014/main" id="{F6ACC734-1ABE-87E3-4B8D-3122038D7709}"/>
              </a:ext>
            </a:extLst>
          </p:cNvPr>
          <p:cNvSpPr/>
          <p:nvPr/>
        </p:nvSpPr>
        <p:spPr>
          <a:xfrm rot="1369010">
            <a:off x="6255163" y="3414601"/>
            <a:ext cx="1263554" cy="45719"/>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050274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263400" y="474133"/>
            <a:ext cx="4045200" cy="760813"/>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it" sz="3600" dirty="0"/>
              <a:t>LAN </a:t>
            </a:r>
            <a:r>
              <a:rPr lang="it" sz="2400" dirty="0"/>
              <a:t>(Local Area Network)</a:t>
            </a:r>
            <a:endParaRPr sz="2400" dirty="0"/>
          </a:p>
        </p:txBody>
      </p:sp>
      <p:sp>
        <p:nvSpPr>
          <p:cNvPr id="87" name="Google Shape;87;p16"/>
          <p:cNvSpPr txBox="1">
            <a:spLocks noGrp="1"/>
          </p:cNvSpPr>
          <p:nvPr>
            <p:ph type="subTitle" idx="1"/>
          </p:nvPr>
        </p:nvSpPr>
        <p:spPr>
          <a:xfrm>
            <a:off x="349956" y="1234946"/>
            <a:ext cx="3958644" cy="3434421"/>
          </a:xfrm>
          <a:prstGeom prst="rect">
            <a:avLst/>
          </a:prstGeom>
        </p:spPr>
        <p:txBody>
          <a:bodyPr spcFirstLastPara="1" wrap="square" lIns="91425" tIns="91425" rIns="91425" bIns="91425" anchor="t" anchorCtr="0">
            <a:normAutofit/>
          </a:bodyPr>
          <a:lstStyle/>
          <a:p>
            <a:pPr marL="0" lvl="0" indent="0" algn="just" rtl="0">
              <a:lnSpc>
                <a:spcPct val="115000"/>
              </a:lnSpc>
              <a:spcBef>
                <a:spcPts val="0"/>
              </a:spcBef>
              <a:spcAft>
                <a:spcPts val="1200"/>
              </a:spcAft>
              <a:buNone/>
            </a:pPr>
            <a:r>
              <a:rPr lang="it-IT" sz="1800" dirty="0"/>
              <a:t>Rete che copre un'area ristretta, come una casa, un ufficio o un edificio (esempio una scuola). I nodi di rete sono connessi tra loro in vari modi che possono essere doppini telefonici, cavi a fibra ottica o cavi coassiali detti anche cavi LAN.</a:t>
            </a:r>
            <a:endParaRPr sz="1800" dirty="0"/>
          </a:p>
        </p:txBody>
      </p:sp>
      <p:pic>
        <p:nvPicPr>
          <p:cNvPr id="3" name="Immagine 2" descr="Immagine che contiene nero, oscurità&#10;&#10;Descrizione generata automaticamente">
            <a:extLst>
              <a:ext uri="{FF2B5EF4-FFF2-40B4-BE49-F238E27FC236}">
                <a16:creationId xmlns:a16="http://schemas.microsoft.com/office/drawing/2014/main" id="{54F7383C-298D-78B9-4356-61EFB556EE09}"/>
              </a:ext>
            </a:extLst>
          </p:cNvPr>
          <p:cNvPicPr>
            <a:picLocks noChangeAspect="1"/>
          </p:cNvPicPr>
          <p:nvPr/>
        </p:nvPicPr>
        <p:blipFill>
          <a:blip r:embed="rId3"/>
          <a:srcRect l="32840" t="24011" r="32469" b="24008"/>
          <a:stretch/>
        </p:blipFill>
        <p:spPr>
          <a:xfrm>
            <a:off x="4572000" y="474132"/>
            <a:ext cx="4572000" cy="3853421"/>
          </a:xfrm>
          <a:prstGeom prst="rect">
            <a:avLst/>
          </a:prstGeom>
        </p:spPr>
      </p:pic>
    </p:spTree>
    <p:extLst>
      <p:ext uri="{BB962C8B-B14F-4D97-AF65-F5344CB8AC3E}">
        <p14:creationId xmlns:p14="http://schemas.microsoft.com/office/powerpoint/2010/main" val="2532446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0" y="474133"/>
            <a:ext cx="4572000" cy="760813"/>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it" sz="4000" dirty="0"/>
              <a:t>WLAN</a:t>
            </a:r>
            <a:r>
              <a:rPr lang="it" sz="3600" dirty="0"/>
              <a:t> </a:t>
            </a:r>
            <a:r>
              <a:rPr lang="it" sz="2700" dirty="0"/>
              <a:t>(Wireless Local Area Network)</a:t>
            </a:r>
            <a:endParaRPr sz="2700" dirty="0"/>
          </a:p>
        </p:txBody>
      </p:sp>
      <p:sp>
        <p:nvSpPr>
          <p:cNvPr id="87" name="Google Shape;87;p16"/>
          <p:cNvSpPr txBox="1">
            <a:spLocks noGrp="1"/>
          </p:cNvSpPr>
          <p:nvPr>
            <p:ph type="subTitle" idx="1"/>
          </p:nvPr>
        </p:nvSpPr>
        <p:spPr>
          <a:xfrm>
            <a:off x="349956" y="1234946"/>
            <a:ext cx="3958644" cy="3434421"/>
          </a:xfrm>
          <a:prstGeom prst="rect">
            <a:avLst/>
          </a:prstGeom>
        </p:spPr>
        <p:txBody>
          <a:bodyPr spcFirstLastPara="1" wrap="square" lIns="91425" tIns="91425" rIns="91425" bIns="91425" anchor="t" anchorCtr="0">
            <a:normAutofit/>
          </a:bodyPr>
          <a:lstStyle/>
          <a:p>
            <a:pPr marL="0" lvl="0" indent="0" algn="just" rtl="0">
              <a:lnSpc>
                <a:spcPct val="115000"/>
              </a:lnSpc>
              <a:spcBef>
                <a:spcPts val="0"/>
              </a:spcBef>
              <a:spcAft>
                <a:spcPts val="1200"/>
              </a:spcAft>
              <a:buNone/>
            </a:pPr>
            <a:r>
              <a:rPr lang="it-IT" sz="1800" dirty="0"/>
              <a:t>Rete locale molto diffusa, spesso identificata come </a:t>
            </a:r>
            <a:r>
              <a:rPr lang="it-IT" sz="1800" b="1" dirty="0"/>
              <a:t>variante della LAN</a:t>
            </a:r>
            <a:r>
              <a:rPr lang="it-IT" sz="1800" dirty="0"/>
              <a:t>, caratterizzata dall’assenza di cavi di collegamento. Tra i nodi la connessione avviene infatti tramite canali </a:t>
            </a:r>
            <a:r>
              <a:rPr lang="it-IT" sz="1800" b="1" dirty="0"/>
              <a:t>wireless</a:t>
            </a:r>
            <a:r>
              <a:rPr lang="it-IT" sz="1800" dirty="0"/>
              <a:t> (come ad esempio </a:t>
            </a:r>
            <a:r>
              <a:rPr lang="it-IT" sz="1800" b="1" dirty="0"/>
              <a:t>Wi-Fi</a:t>
            </a:r>
            <a:r>
              <a:rPr lang="it-IT" sz="1800" dirty="0"/>
              <a:t>.)</a:t>
            </a:r>
            <a:endParaRPr sz="1800" dirty="0"/>
          </a:p>
        </p:txBody>
      </p:sp>
      <p:pic>
        <p:nvPicPr>
          <p:cNvPr id="4" name="Immagine 3" descr="Immagine che contiene oscurità, nero, luna, notte&#10;&#10;Descrizione generata automaticamente">
            <a:extLst>
              <a:ext uri="{FF2B5EF4-FFF2-40B4-BE49-F238E27FC236}">
                <a16:creationId xmlns:a16="http://schemas.microsoft.com/office/drawing/2014/main" id="{AAD39892-D676-1971-E2C5-5AF5BCC5BA4E}"/>
              </a:ext>
            </a:extLst>
          </p:cNvPr>
          <p:cNvPicPr>
            <a:picLocks noChangeAspect="1"/>
          </p:cNvPicPr>
          <p:nvPr/>
        </p:nvPicPr>
        <p:blipFill>
          <a:blip r:embed="rId3"/>
          <a:srcRect l="31481" t="14047" r="31358" b="15062"/>
          <a:stretch/>
        </p:blipFill>
        <p:spPr>
          <a:xfrm>
            <a:off x="4835402" y="198477"/>
            <a:ext cx="4176890" cy="4482179"/>
          </a:xfrm>
          <a:prstGeom prst="rect">
            <a:avLst/>
          </a:prstGeom>
        </p:spPr>
      </p:pic>
      <p:sp>
        <p:nvSpPr>
          <p:cNvPr id="5" name="CasellaDiTesto 4">
            <a:extLst>
              <a:ext uri="{FF2B5EF4-FFF2-40B4-BE49-F238E27FC236}">
                <a16:creationId xmlns:a16="http://schemas.microsoft.com/office/drawing/2014/main" id="{52675878-C2C8-1F7E-99F7-87E7A1BDAFE5}"/>
              </a:ext>
            </a:extLst>
          </p:cNvPr>
          <p:cNvSpPr txBox="1"/>
          <p:nvPr/>
        </p:nvSpPr>
        <p:spPr>
          <a:xfrm>
            <a:off x="7518399" y="1081057"/>
            <a:ext cx="553357" cy="307777"/>
          </a:xfrm>
          <a:prstGeom prst="rect">
            <a:avLst/>
          </a:prstGeom>
          <a:noFill/>
        </p:spPr>
        <p:txBody>
          <a:bodyPr wrap="none" rtlCol="0">
            <a:spAutoFit/>
          </a:bodyPr>
          <a:lstStyle/>
          <a:p>
            <a:r>
              <a:rPr lang="it-IT" b="1" dirty="0">
                <a:solidFill>
                  <a:srgbClr val="FF0000"/>
                </a:solidFill>
              </a:rPr>
              <a:t>LAN</a:t>
            </a:r>
          </a:p>
        </p:txBody>
      </p:sp>
      <p:sp>
        <p:nvSpPr>
          <p:cNvPr id="6" name="CasellaDiTesto 5">
            <a:extLst>
              <a:ext uri="{FF2B5EF4-FFF2-40B4-BE49-F238E27FC236}">
                <a16:creationId xmlns:a16="http://schemas.microsoft.com/office/drawing/2014/main" id="{4E491F1C-35ED-85B3-70BB-ACBFA0F266A0}"/>
              </a:ext>
            </a:extLst>
          </p:cNvPr>
          <p:cNvSpPr txBox="1"/>
          <p:nvPr/>
        </p:nvSpPr>
        <p:spPr>
          <a:xfrm>
            <a:off x="6795124" y="3039679"/>
            <a:ext cx="723275" cy="307777"/>
          </a:xfrm>
          <a:prstGeom prst="rect">
            <a:avLst/>
          </a:prstGeom>
          <a:noFill/>
        </p:spPr>
        <p:txBody>
          <a:bodyPr wrap="none" rtlCol="0">
            <a:spAutoFit/>
          </a:bodyPr>
          <a:lstStyle/>
          <a:p>
            <a:r>
              <a:rPr lang="it-IT" b="1" dirty="0">
                <a:solidFill>
                  <a:srgbClr val="FF0000"/>
                </a:solidFill>
              </a:rPr>
              <a:t>WLAN</a:t>
            </a:r>
          </a:p>
        </p:txBody>
      </p:sp>
    </p:spTree>
    <p:extLst>
      <p:ext uri="{BB962C8B-B14F-4D97-AF65-F5344CB8AC3E}">
        <p14:creationId xmlns:p14="http://schemas.microsoft.com/office/powerpoint/2010/main" val="3746563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0" y="474133"/>
            <a:ext cx="4572000" cy="760813"/>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it" sz="3600" dirty="0"/>
              <a:t>MAN</a:t>
            </a:r>
            <a:r>
              <a:rPr lang="it" sz="2400" dirty="0"/>
              <a:t> (Metropolitan Area Network)</a:t>
            </a:r>
            <a:endParaRPr sz="2400" dirty="0"/>
          </a:p>
        </p:txBody>
      </p:sp>
      <p:sp>
        <p:nvSpPr>
          <p:cNvPr id="87" name="Google Shape;87;p16"/>
          <p:cNvSpPr txBox="1">
            <a:spLocks noGrp="1"/>
          </p:cNvSpPr>
          <p:nvPr>
            <p:ph type="subTitle" idx="1"/>
          </p:nvPr>
        </p:nvSpPr>
        <p:spPr>
          <a:xfrm>
            <a:off x="349956" y="1234946"/>
            <a:ext cx="3958644" cy="3434421"/>
          </a:xfrm>
          <a:prstGeom prst="rect">
            <a:avLst/>
          </a:prstGeom>
        </p:spPr>
        <p:txBody>
          <a:bodyPr spcFirstLastPara="1" wrap="square" lIns="91425" tIns="91425" rIns="91425" bIns="91425" anchor="t" anchorCtr="0">
            <a:normAutofit/>
          </a:bodyPr>
          <a:lstStyle/>
          <a:p>
            <a:pPr marL="0" lvl="0" indent="0" algn="just" rtl="0">
              <a:lnSpc>
                <a:spcPct val="115000"/>
              </a:lnSpc>
              <a:spcBef>
                <a:spcPts val="0"/>
              </a:spcBef>
              <a:spcAft>
                <a:spcPts val="1200"/>
              </a:spcAft>
              <a:buNone/>
            </a:pPr>
            <a:r>
              <a:rPr lang="it-IT" sz="1800" dirty="0"/>
              <a:t>Rete geografica metropolitana che copre un’area urbana o una città. Ad esempio la rete che collega in un’università diversi uffici, facoltà e dipartimenti dislocati nella stessa città, ma in zone differenti.</a:t>
            </a:r>
            <a:endParaRPr sz="1800" dirty="0"/>
          </a:p>
        </p:txBody>
      </p:sp>
      <p:pic>
        <p:nvPicPr>
          <p:cNvPr id="3" name="Immagine 2" descr="Immagine che contiene nero, schermata, design&#10;&#10;Descrizione generata automaticamente">
            <a:extLst>
              <a:ext uri="{FF2B5EF4-FFF2-40B4-BE49-F238E27FC236}">
                <a16:creationId xmlns:a16="http://schemas.microsoft.com/office/drawing/2014/main" id="{F1EB9633-FC33-4F3A-9A86-4729CDE4028E}"/>
              </a:ext>
            </a:extLst>
          </p:cNvPr>
          <p:cNvPicPr>
            <a:picLocks noChangeAspect="1"/>
          </p:cNvPicPr>
          <p:nvPr/>
        </p:nvPicPr>
        <p:blipFill>
          <a:blip r:embed="rId3"/>
          <a:srcRect l="24197" t="5926" r="23827" b="6282"/>
          <a:stretch/>
        </p:blipFill>
        <p:spPr>
          <a:xfrm>
            <a:off x="4492978" y="0"/>
            <a:ext cx="4752622" cy="4515556"/>
          </a:xfrm>
          <a:prstGeom prst="rect">
            <a:avLst/>
          </a:prstGeom>
        </p:spPr>
      </p:pic>
    </p:spTree>
    <p:extLst>
      <p:ext uri="{BB962C8B-B14F-4D97-AF65-F5344CB8AC3E}">
        <p14:creationId xmlns:p14="http://schemas.microsoft.com/office/powerpoint/2010/main" val="1446072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263400" y="474133"/>
            <a:ext cx="4045200" cy="760813"/>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it" sz="3600" dirty="0"/>
              <a:t>WAN </a:t>
            </a:r>
            <a:r>
              <a:rPr lang="it" sz="2400" dirty="0"/>
              <a:t>(Wide Area Network)</a:t>
            </a:r>
            <a:endParaRPr sz="2400" dirty="0"/>
          </a:p>
        </p:txBody>
      </p:sp>
      <p:sp>
        <p:nvSpPr>
          <p:cNvPr id="87" name="Google Shape;87;p16"/>
          <p:cNvSpPr txBox="1">
            <a:spLocks noGrp="1"/>
          </p:cNvSpPr>
          <p:nvPr>
            <p:ph type="subTitle" idx="1"/>
          </p:nvPr>
        </p:nvSpPr>
        <p:spPr>
          <a:xfrm>
            <a:off x="349956" y="1234946"/>
            <a:ext cx="3958644" cy="3434421"/>
          </a:xfrm>
          <a:prstGeom prst="rect">
            <a:avLst/>
          </a:prstGeom>
        </p:spPr>
        <p:txBody>
          <a:bodyPr spcFirstLastPara="1" wrap="square" lIns="91425" tIns="91425" rIns="91425" bIns="91425" anchor="t" anchorCtr="0">
            <a:normAutofit/>
          </a:bodyPr>
          <a:lstStyle/>
          <a:p>
            <a:pPr marL="0" lvl="0" indent="0" algn="just" rtl="0">
              <a:lnSpc>
                <a:spcPct val="115000"/>
              </a:lnSpc>
              <a:spcBef>
                <a:spcPts val="0"/>
              </a:spcBef>
              <a:spcAft>
                <a:spcPts val="1200"/>
              </a:spcAft>
              <a:buNone/>
            </a:pPr>
            <a:r>
              <a:rPr lang="it-IT" sz="1800" dirty="0"/>
              <a:t>Rete di estensione superiore alla rete MAN urbana, che solitamente è utilizzata per il collegamento di molteplici MAN differenti. In questo modo si rende possibile la comunicazione tra nodi di rete appartenenti a centri urbani differenti (esempio la rete di una intera regione o un interno paese).</a:t>
            </a:r>
            <a:endParaRPr sz="1800" dirty="0"/>
          </a:p>
        </p:txBody>
      </p:sp>
      <p:pic>
        <p:nvPicPr>
          <p:cNvPr id="7" name="Immagine 6" descr="Immagine che contiene nero, oscurità&#10;&#10;Descrizione generata automaticamente">
            <a:extLst>
              <a:ext uri="{FF2B5EF4-FFF2-40B4-BE49-F238E27FC236}">
                <a16:creationId xmlns:a16="http://schemas.microsoft.com/office/drawing/2014/main" id="{D6FDE001-672F-2A5C-85B5-5BF5B30147FF}"/>
              </a:ext>
            </a:extLst>
          </p:cNvPr>
          <p:cNvPicPr>
            <a:picLocks noChangeAspect="1"/>
          </p:cNvPicPr>
          <p:nvPr/>
        </p:nvPicPr>
        <p:blipFill>
          <a:blip r:embed="rId3"/>
          <a:srcRect l="25062" t="3951" r="24814" b="2991"/>
          <a:stretch/>
        </p:blipFill>
        <p:spPr>
          <a:xfrm>
            <a:off x="5034844" y="460727"/>
            <a:ext cx="3958644" cy="4134150"/>
          </a:xfrm>
          <a:prstGeom prst="rect">
            <a:avLst/>
          </a:prstGeom>
        </p:spPr>
      </p:pic>
    </p:spTree>
    <p:extLst>
      <p:ext uri="{BB962C8B-B14F-4D97-AF65-F5344CB8AC3E}">
        <p14:creationId xmlns:p14="http://schemas.microsoft.com/office/powerpoint/2010/main" val="813432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263400" y="474133"/>
            <a:ext cx="4045200" cy="760813"/>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it" sz="3600" dirty="0"/>
              <a:t>GAN </a:t>
            </a:r>
            <a:r>
              <a:rPr lang="it" sz="2400" dirty="0"/>
              <a:t>(Global Area Network)</a:t>
            </a:r>
            <a:endParaRPr sz="2400" dirty="0"/>
          </a:p>
        </p:txBody>
      </p:sp>
      <p:sp>
        <p:nvSpPr>
          <p:cNvPr id="87" name="Google Shape;87;p16"/>
          <p:cNvSpPr txBox="1">
            <a:spLocks noGrp="1"/>
          </p:cNvSpPr>
          <p:nvPr>
            <p:ph type="subTitle" idx="1"/>
          </p:nvPr>
        </p:nvSpPr>
        <p:spPr>
          <a:xfrm>
            <a:off x="349956" y="1234946"/>
            <a:ext cx="3958644" cy="3434421"/>
          </a:xfrm>
          <a:prstGeom prst="rect">
            <a:avLst/>
          </a:prstGeom>
        </p:spPr>
        <p:txBody>
          <a:bodyPr spcFirstLastPara="1" wrap="square" lIns="91425" tIns="91425" rIns="91425" bIns="91425" anchor="t" anchorCtr="0">
            <a:normAutofit/>
          </a:bodyPr>
          <a:lstStyle/>
          <a:p>
            <a:pPr marL="0" lvl="0" indent="0" algn="just" rtl="0">
              <a:lnSpc>
                <a:spcPct val="115000"/>
              </a:lnSpc>
              <a:spcBef>
                <a:spcPts val="0"/>
              </a:spcBef>
              <a:spcAft>
                <a:spcPts val="1200"/>
              </a:spcAft>
              <a:buNone/>
            </a:pPr>
            <a:r>
              <a:rPr lang="it-IT" sz="1800" dirty="0"/>
              <a:t>Rete globale che collega diverse reti di dimensione minore, come WAN e MAN, e i cui nodi sono dislocati in tutti i continenti del pianeta. La trasmissione dei dati può avvenire con differenti modalità, sia </a:t>
            </a:r>
            <a:r>
              <a:rPr lang="it-IT" sz="1800" b="1" dirty="0"/>
              <a:t>wired</a:t>
            </a:r>
            <a:r>
              <a:rPr lang="it-IT" sz="1800" dirty="0"/>
              <a:t> che </a:t>
            </a:r>
            <a:r>
              <a:rPr lang="it-IT" sz="1800" b="1" dirty="0"/>
              <a:t>wireless</a:t>
            </a:r>
            <a:r>
              <a:rPr lang="it-IT" sz="1800" dirty="0"/>
              <a:t>. L’esempio più famoso di rete GAN è </a:t>
            </a:r>
            <a:r>
              <a:rPr lang="it-IT" sz="1800" b="1" dirty="0"/>
              <a:t>Internet</a:t>
            </a:r>
            <a:endParaRPr sz="1800" b="1" dirty="0"/>
          </a:p>
        </p:txBody>
      </p:sp>
      <p:pic>
        <p:nvPicPr>
          <p:cNvPr id="3" name="Immagine 2" descr="Immagine che contiene schermata, nero, oscurità&#10;&#10;Descrizione generata automaticamente">
            <a:extLst>
              <a:ext uri="{FF2B5EF4-FFF2-40B4-BE49-F238E27FC236}">
                <a16:creationId xmlns:a16="http://schemas.microsoft.com/office/drawing/2014/main" id="{021B21A1-D5F0-3EFB-7C10-12562E341490}"/>
              </a:ext>
            </a:extLst>
          </p:cNvPr>
          <p:cNvPicPr>
            <a:picLocks noChangeAspect="1"/>
          </p:cNvPicPr>
          <p:nvPr/>
        </p:nvPicPr>
        <p:blipFill>
          <a:blip r:embed="rId3"/>
          <a:stretch>
            <a:fillRect/>
          </a:stretch>
        </p:blipFill>
        <p:spPr>
          <a:xfrm>
            <a:off x="4461817" y="1254886"/>
            <a:ext cx="4813358" cy="2707514"/>
          </a:xfrm>
          <a:prstGeom prst="rect">
            <a:avLst/>
          </a:prstGeom>
        </p:spPr>
      </p:pic>
    </p:spTree>
    <p:extLst>
      <p:ext uri="{BB962C8B-B14F-4D97-AF65-F5344CB8AC3E}">
        <p14:creationId xmlns:p14="http://schemas.microsoft.com/office/powerpoint/2010/main" val="2802884462"/>
      </p:ext>
    </p:extLst>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TotalTime>
  <Words>2527</Words>
  <Application>Microsoft Office PowerPoint</Application>
  <PresentationFormat>Presentazione su schermo (16:9)</PresentationFormat>
  <Paragraphs>236</Paragraphs>
  <Slides>40</Slides>
  <Notes>28</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40</vt:i4>
      </vt:variant>
    </vt:vector>
  </HeadingPairs>
  <TitlesOfParts>
    <vt:vector size="44" baseType="lpstr">
      <vt:lpstr>PT Sans Narrow</vt:lpstr>
      <vt:lpstr>Arial</vt:lpstr>
      <vt:lpstr>Open Sans</vt:lpstr>
      <vt:lpstr>Tropic</vt:lpstr>
      <vt:lpstr>RETI INFORMATICHE</vt:lpstr>
      <vt:lpstr>DEFINIZIONE</vt:lpstr>
      <vt:lpstr>TIPOLOGIE DI RETE</vt:lpstr>
      <vt:lpstr>PAN (Personal Area Network)</vt:lpstr>
      <vt:lpstr>LAN (Local Area Network)</vt:lpstr>
      <vt:lpstr>WLAN (Wireless Local Area Network)</vt:lpstr>
      <vt:lpstr>MAN (Metropolitan Area Network)</vt:lpstr>
      <vt:lpstr>WAN (Wide Area Network)</vt:lpstr>
      <vt:lpstr>GAN (Global Area Network)</vt:lpstr>
      <vt:lpstr>TRASMISSIONE DATI</vt:lpstr>
      <vt:lpstr>MEZZI DI TRASMISSIONE DATI</vt:lpstr>
      <vt:lpstr>TIPOLOGIE DI TRASMISSIONE</vt:lpstr>
      <vt:lpstr>Unidirezionale (Simplex)</vt:lpstr>
      <vt:lpstr>Bidirezionale (Half-Duplex)</vt:lpstr>
      <vt:lpstr>Bidirezionale (Full-Duplex)</vt:lpstr>
      <vt:lpstr>Multidirezionale (Multicast)</vt:lpstr>
      <vt:lpstr>Broadcast</vt:lpstr>
      <vt:lpstr>Anycast</vt:lpstr>
      <vt:lpstr>INTERNET PROTOCOL</vt:lpstr>
      <vt:lpstr>INDIRIZZO IP (Internet Protocol Address)</vt:lpstr>
      <vt:lpstr>INDIRIZZI IP PUBBLICI vs PRIVATI</vt:lpstr>
      <vt:lpstr>INDIRIZZI IP STATICI vs DINAMICI</vt:lpstr>
      <vt:lpstr>DHCP (Dynamic Host Configuration Protocol)</vt:lpstr>
      <vt:lpstr>DNS (Domain Name System)</vt:lpstr>
      <vt:lpstr>RECORD DNS</vt:lpstr>
      <vt:lpstr>DISPOSITIVI DI RETE</vt:lpstr>
      <vt:lpstr>HUB</vt:lpstr>
      <vt:lpstr>BRIDGE</vt:lpstr>
      <vt:lpstr>SWITCH</vt:lpstr>
      <vt:lpstr>ROUTER</vt:lpstr>
      <vt:lpstr>MODEM</vt:lpstr>
      <vt:lpstr>TOPOLOGIE DI RETE</vt:lpstr>
      <vt:lpstr>TOPOLOGIA A STELLA</vt:lpstr>
      <vt:lpstr>TOPOLOGIA A STELLA</vt:lpstr>
      <vt:lpstr>TOPOLOGIA AD ANELLO</vt:lpstr>
      <vt:lpstr>TOPOLOGIA AD ANELLO</vt:lpstr>
      <vt:lpstr>TOPOLOGIA A BUS</vt:lpstr>
      <vt:lpstr>TOPOLOGIA A BUS</vt:lpstr>
      <vt:lpstr>TOPOLOGIA A MAGLIA</vt:lpstr>
      <vt:lpstr>TOPOLOGIA A MAGLIA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RETI INFORMATICHE</dc:title>
  <cp:lastModifiedBy>Gabriele Alessandro Cazzaniga</cp:lastModifiedBy>
  <cp:revision>8</cp:revision>
  <dcterms:modified xsi:type="dcterms:W3CDTF">2024-10-05T16:26:21Z</dcterms:modified>
</cp:coreProperties>
</file>