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71" r:id="rId5"/>
    <p:sldId id="270" r:id="rId6"/>
    <p:sldId id="272" r:id="rId7"/>
    <p:sldId id="274" r:id="rId8"/>
    <p:sldId id="276" r:id="rId9"/>
    <p:sldId id="277" r:id="rId10"/>
    <p:sldId id="278" r:id="rId11"/>
    <p:sldId id="262" r:id="rId12"/>
    <p:sldId id="279" r:id="rId13"/>
    <p:sldId id="261" r:id="rId14"/>
    <p:sldId id="269" r:id="rId15"/>
    <p:sldId id="281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T Sans Narrow" panose="020B050602020302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C91D6-0A62-4E6E-9AE3-0F439D63BB96}">
  <a:tblStyle styleId="{9CBC91D6-0A62-4E6E-9AE3-0F439D63B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3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263f83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263f83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1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6a3a71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96a3a71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6a3a71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96a3a717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263f83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263f83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263f83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263f83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63f83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263f83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796e86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796e86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263f83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263f83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1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4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5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4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web.it/fastweb-plus/digital-magazine/velocita-connessione-internet-c-e-un-nuovo-reco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surainternet.it/misura-speedte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aturazione_di_IPv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INFORMATICHE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reti informatiche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TRASMISSIONE DATI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Wireless e Wired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MEZZI DI TRASMISSIONE DATI</a:t>
            </a:r>
            <a:endParaRPr dirty="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3030465853"/>
              </p:ext>
            </p:extLst>
          </p:nvPr>
        </p:nvGraphicFramePr>
        <p:xfrm>
          <a:off x="311700" y="1157474"/>
          <a:ext cx="8520604" cy="3541001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13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55284148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1165579361"/>
                    </a:ext>
                  </a:extLst>
                </a:gridCol>
              </a:tblGrid>
              <a:tr h="5229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WIRED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WIRELESS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ADSL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0,5 Mbps – 100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Bluetooth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720 Kbps – 2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2734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(Cat5e – Cat6)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1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Satellite (Starlink)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500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(Cat6a, Cat7, Cat8)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40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4G LTE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Mbps – 1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FTTC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(Cabinet)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 Mbps – 300 Mbps</a:t>
                      </a:r>
                      <a:endParaRPr sz="1400" b="1" u="sng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5G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10 Gbps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66712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FTTH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(Home)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Gbps – 10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Wi-Fi (4,5,6)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9,6 Gbps 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8757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E1FD62-33F0-8D34-F11D-F28A4D730C41}"/>
              </a:ext>
            </a:extLst>
          </p:cNvPr>
          <p:cNvSpPr txBox="1"/>
          <p:nvPr/>
        </p:nvSpPr>
        <p:spPr>
          <a:xfrm>
            <a:off x="5451595" y="445023"/>
            <a:ext cx="188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record speed</a:t>
            </a:r>
            <a:r>
              <a:rPr lang="it-IT" sz="3600" dirty="0">
                <a:hlinkClick r:id="rId3"/>
              </a:rPr>
              <a:t>🔝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D21B10-A968-7A82-D7E4-28FB8EF8B13A}"/>
              </a:ext>
            </a:extLst>
          </p:cNvPr>
          <p:cNvSpPr txBox="1"/>
          <p:nvPr/>
        </p:nvSpPr>
        <p:spPr>
          <a:xfrm>
            <a:off x="7202311" y="445024"/>
            <a:ext cx="162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speed test</a:t>
            </a:r>
            <a:r>
              <a:rPr lang="it-IT" sz="3600" dirty="0">
                <a:hlinkClick r:id="rId4"/>
              </a:rPr>
              <a:t>⚡</a:t>
            </a:r>
            <a:endParaRPr lang="it-IT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INTERNET PROTOCOL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Indirizzi IP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(Internet Protocol Address)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</a:t>
            </a:r>
            <a:r>
              <a:rPr lang="it-IT" b="1" dirty="0"/>
              <a:t>Internet </a:t>
            </a:r>
            <a:r>
              <a:rPr lang="it-IT" b="1" dirty="0" err="1"/>
              <a:t>Protocol</a:t>
            </a:r>
            <a:r>
              <a:rPr lang="it-IT" dirty="0"/>
              <a:t> è il protocollo di rete responsabile del trasporto di pacchetti di dati da una sorgente (identificata da un </a:t>
            </a:r>
            <a:r>
              <a:rPr lang="it-IT" b="1" dirty="0"/>
              <a:t>indirizzo IP</a:t>
            </a:r>
            <a:r>
              <a:rPr lang="it-IT" dirty="0"/>
              <a:t>) ad una destinazione (identificata da un altro </a:t>
            </a:r>
            <a:r>
              <a:rPr lang="it-IT" b="1" dirty="0"/>
              <a:t>indirizzo IP</a:t>
            </a:r>
            <a:r>
              <a:rPr lang="it-IT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Un </a:t>
            </a:r>
            <a:r>
              <a:rPr lang="it" b="1" dirty="0"/>
              <a:t>indirizzo IP</a:t>
            </a:r>
            <a:r>
              <a:rPr lang="it" dirty="0"/>
              <a:t> è un numero che identifica univocamente ogni dispositivo collegato a una rete informatica.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 </a:t>
            </a:r>
            <a:r>
              <a:rPr lang="it" b="1" dirty="0"/>
              <a:t>IPv4</a:t>
            </a:r>
            <a:r>
              <a:rPr lang="it" dirty="0"/>
              <a:t> è formato da 4 numeri decimali compresi tra 0 e 255 e separati da un punto, esempio: </a:t>
            </a:r>
            <a:r>
              <a:rPr lang="it" b="1" dirty="0"/>
              <a:t>192.168.0.1 </a:t>
            </a:r>
            <a:r>
              <a:rPr lang="it" dirty="0"/>
              <a:t>(</a:t>
            </a:r>
            <a:r>
              <a:rPr lang="it" dirty="0">
                <a:hlinkClick r:id="rId3"/>
              </a:rPr>
              <a:t>problema della saturazione di IPv4</a:t>
            </a:r>
            <a:r>
              <a:rPr lang="it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</a:t>
            </a:r>
            <a:r>
              <a:rPr lang="it" b="1" dirty="0"/>
              <a:t> IPv6 </a:t>
            </a:r>
            <a:r>
              <a:rPr lang="it-IT" dirty="0"/>
              <a:t>è formato da 8 numeri esadecimali compresi tra 0 e </a:t>
            </a:r>
            <a:r>
              <a:rPr lang="it-IT" dirty="0" err="1"/>
              <a:t>ffff</a:t>
            </a:r>
            <a:r>
              <a:rPr lang="it-IT" dirty="0"/>
              <a:t> e separati da due punti, esempio: </a:t>
            </a:r>
            <a:r>
              <a:rPr lang="it-IT" b="1" dirty="0"/>
              <a:t>2001:0db8:85a3:0000:1319:8a2e:0370:7344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e DNS (Domain Name System)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it-IT" dirty="0"/>
              <a:t>Il </a:t>
            </a:r>
            <a:r>
              <a:rPr lang="it-IT" b="1" dirty="0"/>
              <a:t>Domain Name System </a:t>
            </a:r>
            <a:r>
              <a:rPr lang="it-IT" dirty="0"/>
              <a:t>è un protocollo di rete utilizzato per assegnare nomi testuali ai nodi della rete. L'operazione di conversione da nome a indirizzo IP è detta "</a:t>
            </a:r>
            <a:r>
              <a:rPr lang="it-IT" b="1" dirty="0"/>
              <a:t>risoluzione DNS</a:t>
            </a:r>
            <a:r>
              <a:rPr lang="it-IT" dirty="0"/>
              <a:t>"; la conversione da indirizzo IP a nome testuale è detta "</a:t>
            </a:r>
            <a:r>
              <a:rPr lang="it-IT" b="1" dirty="0"/>
              <a:t>risoluzione inversa</a:t>
            </a:r>
            <a:r>
              <a:rPr lang="it-IT" dirty="0"/>
              <a:t>". I nomi testuali sono utilizzabili al posto degli indirizzi IP originali per facilitare la navigazione in rete da parte dell’utente.</a:t>
            </a:r>
          </a:p>
          <a:p>
            <a:pPr marL="0" lvl="0" indent="0" algn="just">
              <a:buNone/>
            </a:pPr>
            <a:r>
              <a:rPr lang="it-IT" dirty="0"/>
              <a:t>ESERCIZIO:</a:t>
            </a:r>
          </a:p>
          <a:p>
            <a:pPr marL="342900" algn="just">
              <a:buAutoNum type="arabicParenR"/>
            </a:pPr>
            <a:r>
              <a:rPr lang="it-IT" dirty="0"/>
              <a:t>copia </a:t>
            </a:r>
            <a:r>
              <a:rPr lang="it-IT" b="1" dirty="0"/>
              <a:t>l’URL</a:t>
            </a:r>
            <a:r>
              <a:rPr lang="it-IT" dirty="0"/>
              <a:t> (</a:t>
            </a:r>
            <a:r>
              <a:rPr lang="it-IT" dirty="0" err="1"/>
              <a:t>Uniform</a:t>
            </a:r>
            <a:r>
              <a:rPr lang="it-IT" dirty="0"/>
              <a:t> Resource Locator) del sito della scuola</a:t>
            </a:r>
          </a:p>
          <a:p>
            <a:pPr marL="342900" algn="just">
              <a:buAutoNum type="arabicParenR"/>
            </a:pPr>
            <a:r>
              <a:rPr lang="it-IT" dirty="0"/>
              <a:t>Vai sul sito: </a:t>
            </a:r>
            <a:r>
              <a:rPr lang="it-IT" dirty="0">
                <a:hlinkClick r:id="rId3"/>
              </a:rPr>
              <a:t>https://www.whatismyip.com/</a:t>
            </a:r>
            <a:endParaRPr lang="it-IT" dirty="0"/>
          </a:p>
          <a:p>
            <a:pPr marL="342900" algn="just">
              <a:buAutoNum type="arabicParenR"/>
            </a:pPr>
            <a:r>
              <a:rPr lang="it-IT" dirty="0"/>
              <a:t>Trova l’</a:t>
            </a:r>
            <a:r>
              <a:rPr lang="it-IT" b="1" dirty="0"/>
              <a:t>IP</a:t>
            </a:r>
            <a:r>
              <a:rPr lang="it-IT" dirty="0"/>
              <a:t> del sito e analizza le informazioni che si possono ottenere</a:t>
            </a:r>
            <a:endParaRPr lang="it-IT" sz="2300" b="1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76A6A-8D93-42D6-9EAE-C003CF9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RECORD DNS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B05295-A20F-5352-7E78-B8090A72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nslookup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F643BE-423A-6B7C-17A3-CE4267BD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13956"/>
            <a:ext cx="4580064" cy="1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54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DISPOSITIVI DI RETE: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HUB &amp; BRIDGE</a:t>
            </a:r>
            <a:endParaRPr sz="29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L'</a:t>
            </a:r>
            <a:r>
              <a:rPr lang="it" sz="1800" b="1"/>
              <a:t>hub</a:t>
            </a:r>
            <a:r>
              <a:rPr lang="it" sz="1800"/>
              <a:t> non indirizza in maniera precisa la comunicazione al dispositivo destinatario, ma lo inoltra a tutti i dispositivi ad esso collegati.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bridge</a:t>
            </a:r>
            <a:r>
              <a:rPr lang="it" sz="1800"/>
              <a:t>, serve a fare da ponte tra due reti differenti che possono essere fisiche o semplicemente logiche, come due classi di indirizzi IP differenti.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800" y="2203499"/>
            <a:ext cx="3063650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375" y="250247"/>
            <a:ext cx="3063650" cy="171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940"/>
              <a:t>DISPOSITIVI DI RETE: SWITCH &amp; ROUTER/MODEM</a:t>
            </a:r>
            <a:endParaRPr sz="348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Lo </a:t>
            </a:r>
            <a:r>
              <a:rPr lang="it" sz="1800" b="1"/>
              <a:t>switch </a:t>
            </a:r>
            <a:r>
              <a:rPr lang="it" sz="1800"/>
              <a:t>indirizza la comunicazione solo al dispositivo destinatario.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router/modem</a:t>
            </a:r>
            <a:r>
              <a:rPr lang="it" sz="1800"/>
              <a:t> è un dispositivo che serve ad installare una comunicazione di rete, in particolare internet.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50" y="2990903"/>
            <a:ext cx="3565225" cy="19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125" y="128151"/>
            <a:ext cx="3371250" cy="2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TOPOLOGIE DI RETE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ANELLO vs STELLA vs BUS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21450"/>
            <a:ext cx="2615047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1853688"/>
            <a:ext cx="3092305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3485927"/>
            <a:ext cx="2381425" cy="1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AD ANELLO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500"/>
              <a:t>La rete ad anello è un sistema dove i nodi sono disposti a cerchio, creando appunto un anello. Ciascun nodo esamina il messaggio che riceve per decidere se deve acquisirlo o passarlo a sua volta. Il segnale dei dati ricevuti e la trasmissione termina quando il messaggio fa un intero giro e ritorna al nodo trasmittente. Il percorso può avvenire in maniera:</a:t>
            </a:r>
            <a:endParaRPr sz="1500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Unidirezionale: in senso orario o antiorario</a:t>
            </a:r>
            <a:endParaRPr sz="150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Bidirezionale: ciascun nodo può inviare il messaggio sia al nodo precedente che a quello successivo.</a:t>
            </a:r>
            <a:endParaRPr sz="15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25" y="1274250"/>
            <a:ext cx="3826700" cy="2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DEFINIZIONE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Una </a:t>
            </a:r>
            <a:r>
              <a:rPr lang="it-IT" b="1" dirty="0"/>
              <a:t>rete informatica</a:t>
            </a:r>
            <a:r>
              <a:rPr lang="it-IT" dirty="0"/>
              <a:t> è un insieme di dispositivi (come computer, smartphone, tv, stampanti, ecc.) connessi tra loro per condividere risorse e informazioni. La comunicazione tra questi dispositivi avviene attraverso </a:t>
            </a:r>
            <a:r>
              <a:rPr lang="it-IT" b="1" dirty="0"/>
              <a:t>protocolli di rete</a:t>
            </a:r>
            <a:r>
              <a:rPr lang="it-IT" dirty="0"/>
              <a:t>, che stabiliscono le regole per il </a:t>
            </a:r>
            <a:r>
              <a:rPr lang="it-IT" b="1" dirty="0"/>
              <a:t>trasferimento dei dati</a:t>
            </a:r>
            <a:r>
              <a:rPr lang="it-IT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 una rete informatica i dispositivi che inviano, ricevono o instradano dati vengono definiti </a:t>
            </a:r>
            <a:r>
              <a:rPr lang="it" b="1" dirty="0"/>
              <a:t>nodi </a:t>
            </a:r>
            <a:r>
              <a:rPr lang="it" dirty="0"/>
              <a:t>della rete. </a:t>
            </a:r>
            <a:r>
              <a:rPr lang="it-IT" dirty="0"/>
              <a:t>Un nodo rappresenta quindi un'unità funzionale che partecipa attivamente alla comunicazione all'interno della rete.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nodi possono essere </a:t>
            </a:r>
            <a:r>
              <a:rPr lang="it-IT" b="1" dirty="0"/>
              <a:t>dispositivi terminali</a:t>
            </a:r>
            <a:r>
              <a:rPr lang="it-IT" dirty="0"/>
              <a:t> o </a:t>
            </a:r>
            <a:r>
              <a:rPr lang="it-IT" b="1" dirty="0"/>
              <a:t>dispositivi di rete</a:t>
            </a:r>
            <a:r>
              <a:rPr lang="it-IT" dirty="0"/>
              <a:t>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STELLA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topologia di rete a stella ci sono tanti nodi figli, tutti connessi a un nodo padre che si trova appunto al centro della stella e che può essere: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hub cioè un sistema hardware centrale che si limita a inviare lungo tutti i collegamenti un duplicato di ciascun pacchetto, in maniera indistinta.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uno switch, cioè un dispositivo che assicura la comunicazione tra i diversi nodi e conosce i collegamenti dei singoli computer.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pc o nodo stesso della rete che processa i vari messaggi e li indirizza al corretto destinatario.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00" y="1466750"/>
            <a:ext cx="4147500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BUS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44444"/>
                </a:solidFill>
                <a:highlight>
                  <a:srgbClr val="FFFFFF"/>
                </a:highlight>
              </a:rPr>
              <a:t>Nella topologia a bus tutti i computer sono collegati ad un unico cavo, un canale trasmissivo comune detto dorsale o bus. Questo sistema fa sì che i dati che “viaggiano” sul bus siano leggibili da tutti i nodi anche se non ne sono i destinatari. Ciascun nodo “tocca” il bus per esaminare i pacchetti contenuti in esso. Se il nodo è destinatario di quel pacchetto lo acquisisce altrimenti lo ignora se destinato ad altri computer.</a:t>
            </a:r>
            <a:endParaRPr sz="14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1284755"/>
            <a:ext cx="39191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TIPOLOGIE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PAN, LAN, WLAN, MAN, WAN, GAN.</a:t>
            </a:r>
            <a:endParaRPr dirty="0"/>
          </a:p>
        </p:txBody>
      </p:sp>
      <p:pic>
        <p:nvPicPr>
          <p:cNvPr id="2" name="Immagine 1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8CBB26B0-53E9-C770-E63C-2E626F6E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729449" y="0"/>
            <a:ext cx="1623479" cy="1515760"/>
          </a:xfrm>
          <a:prstGeom prst="rect">
            <a:avLst/>
          </a:prstGeom>
        </p:spPr>
      </p:pic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F86F614-E097-82D4-C071-EC310C7B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40" t="24011" r="32469" b="24008"/>
          <a:stretch/>
        </p:blipFill>
        <p:spPr>
          <a:xfrm>
            <a:off x="6981549" y="107818"/>
            <a:ext cx="1988300" cy="1675800"/>
          </a:xfrm>
          <a:prstGeom prst="rect">
            <a:avLst/>
          </a:prstGeom>
        </p:spPr>
      </p:pic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0F96E047-1816-D038-2135-9FA6DA66E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481" t="14047" r="31358" b="15062"/>
          <a:stretch/>
        </p:blipFill>
        <p:spPr>
          <a:xfrm>
            <a:off x="5906601" y="945718"/>
            <a:ext cx="1776114" cy="1905930"/>
          </a:xfrm>
          <a:prstGeom prst="rect">
            <a:avLst/>
          </a:prstGeom>
        </p:spPr>
      </p:pic>
      <p:pic>
        <p:nvPicPr>
          <p:cNvPr id="5" name="Immagine 4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A113304A-C81D-081E-9753-4ABF2F7C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7" t="5926" r="23827" b="6282"/>
          <a:stretch/>
        </p:blipFill>
        <p:spPr>
          <a:xfrm>
            <a:off x="4973103" y="1662345"/>
            <a:ext cx="1029498" cy="978146"/>
          </a:xfrm>
          <a:prstGeom prst="rect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AB8717D-EE95-6F7A-8F02-A9CBD64230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062" t="3951" r="24814" b="2991"/>
          <a:stretch/>
        </p:blipFill>
        <p:spPr>
          <a:xfrm>
            <a:off x="7826878" y="1500932"/>
            <a:ext cx="1317122" cy="1375517"/>
          </a:xfrm>
          <a:prstGeom prst="rect">
            <a:avLst/>
          </a:prstGeom>
        </p:spPr>
      </p:pic>
      <p:pic>
        <p:nvPicPr>
          <p:cNvPr id="7" name="Immagine 6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607FB7F-40D1-ED4D-E8B6-E000C7DB3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905" y="2708597"/>
            <a:ext cx="4093287" cy="230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PAN </a:t>
            </a:r>
            <a:r>
              <a:rPr lang="it" sz="2400" dirty="0"/>
              <a:t>(Personal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personale che collega dispositivi entro una distanza molto limitata (circa 10 metri). Tali dispositivi possono scambiarsi informazioni in modo sincronizzato (esempio tramite </a:t>
            </a:r>
            <a:r>
              <a:rPr lang="it-IT" sz="1800" b="1" dirty="0"/>
              <a:t>Bluetooth</a:t>
            </a:r>
            <a:r>
              <a:rPr lang="it-IT" sz="1800" dirty="0"/>
              <a:t>) o condividere la connessione alla rete internet.</a:t>
            </a:r>
            <a:endParaRPr sz="1800" dirty="0"/>
          </a:p>
        </p:txBody>
      </p:sp>
      <p:pic>
        <p:nvPicPr>
          <p:cNvPr id="5" name="Immagine 4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4C00749F-FB53-52A2-CFE6-A5887F7D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572000" y="227383"/>
            <a:ext cx="4572000" cy="42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LAN </a:t>
            </a:r>
            <a:r>
              <a:rPr lang="it" sz="2400" dirty="0"/>
              <a:t>(Local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che copre un'area ristretta, come una casa, un ufficio o un edificio (esempio una scuola). I nodi di rete sono connessi tra loro in vari modi che possono essere doppini telefonici, cavi a fibra ottica o cavi coassiali detti anche cavi LAN.</a:t>
            </a:r>
            <a:endParaRPr sz="1800"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4F7383C-298D-78B9-4356-61EFB556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40" t="24011" r="32469" b="24008"/>
          <a:stretch/>
        </p:blipFill>
        <p:spPr>
          <a:xfrm>
            <a:off x="4572000" y="474132"/>
            <a:ext cx="4572000" cy="38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/>
              <a:t>WLAN</a:t>
            </a:r>
            <a:r>
              <a:rPr lang="it" sz="3600" dirty="0"/>
              <a:t> </a:t>
            </a:r>
            <a:r>
              <a:rPr lang="it" sz="2700" dirty="0"/>
              <a:t>(Wireless Local Area Network)</a:t>
            </a:r>
            <a:endParaRPr sz="27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locale molto diffusa, spesso identificata come </a:t>
            </a:r>
            <a:r>
              <a:rPr lang="it-IT" sz="1800" b="1" dirty="0"/>
              <a:t>variante della LAN</a:t>
            </a:r>
            <a:r>
              <a:rPr lang="it-IT" sz="1800" dirty="0"/>
              <a:t>, caratterizzata dall’assenza di cavi di collegamento. Tra i nodi la connessione avviene infatti tramite canali </a:t>
            </a:r>
            <a:r>
              <a:rPr lang="it-IT" sz="1800" b="1" dirty="0"/>
              <a:t>wireless</a:t>
            </a:r>
            <a:r>
              <a:rPr lang="it-IT" sz="1800" dirty="0"/>
              <a:t> (come ad esempio </a:t>
            </a:r>
            <a:r>
              <a:rPr lang="it-IT" sz="1800" b="1" dirty="0"/>
              <a:t>Wi-Fi</a:t>
            </a:r>
            <a:r>
              <a:rPr lang="it-IT" sz="1800" dirty="0"/>
              <a:t>.)</a:t>
            </a:r>
            <a:endParaRPr sz="1800" dirty="0"/>
          </a:p>
        </p:txBody>
      </p:sp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AAD39892-D676-1971-E2C5-5AF5BCC5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1" t="14047" r="31358" b="15062"/>
          <a:stretch/>
        </p:blipFill>
        <p:spPr>
          <a:xfrm>
            <a:off x="4835402" y="198477"/>
            <a:ext cx="4176890" cy="44821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75878-C2C8-1F7E-99F7-87E7A1BDAFE5}"/>
              </a:ext>
            </a:extLst>
          </p:cNvPr>
          <p:cNvSpPr txBox="1"/>
          <p:nvPr/>
        </p:nvSpPr>
        <p:spPr>
          <a:xfrm>
            <a:off x="7518399" y="108105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491F1C-35ED-85B3-70BB-ACBFA0F266A0}"/>
              </a:ext>
            </a:extLst>
          </p:cNvPr>
          <p:cNvSpPr txBox="1"/>
          <p:nvPr/>
        </p:nvSpPr>
        <p:spPr>
          <a:xfrm>
            <a:off x="6795124" y="30396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7465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900" dirty="0"/>
              <a:t>MAN</a:t>
            </a:r>
            <a:r>
              <a:rPr lang="it" sz="3600" dirty="0"/>
              <a:t> </a:t>
            </a:r>
            <a:r>
              <a:rPr lang="it" sz="2400" dirty="0"/>
              <a:t>(Metropolitan 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geografica metropolitana che copre un’area urbana o una città. Ad esempio la rete che collega in un’università diversi uffici, facoltà e dipartimenti dislocati nella stessa città, ma in zone differenti.</a:t>
            </a:r>
            <a:endParaRPr sz="1800" dirty="0"/>
          </a:p>
        </p:txBody>
      </p:sp>
      <p:pic>
        <p:nvPicPr>
          <p:cNvPr id="3" name="Immagine 2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F1EB9633-FC33-4F3A-9A86-4729CDE4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7" t="5926" r="23827" b="6282"/>
          <a:stretch/>
        </p:blipFill>
        <p:spPr>
          <a:xfrm>
            <a:off x="4492978" y="0"/>
            <a:ext cx="4752622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WAN </a:t>
            </a:r>
            <a:r>
              <a:rPr lang="it" sz="2400" dirty="0"/>
              <a:t>(Wide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di estensione superiore alla rete MAN urbana, che solitamente è utilizzata per il collegamento di molteplici MAN differenti. In questo modo si rende possibile la comunicazione tra nodi di rete appartenenti a centri urbani differenti (esempio la rete di una intera regione o un interno paese).</a:t>
            </a:r>
            <a:endParaRPr sz="1800" dirty="0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6FDE001-672F-2A5C-85B5-5BF5B301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62" t="3951" r="24814" b="2991"/>
          <a:stretch/>
        </p:blipFill>
        <p:spPr>
          <a:xfrm>
            <a:off x="5034844" y="460727"/>
            <a:ext cx="3958644" cy="41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GAN </a:t>
            </a:r>
            <a:r>
              <a:rPr lang="it" sz="2400" dirty="0"/>
              <a:t>(Global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globale che collega diverse reti di dimensione minore, come WAN e MAN, e i cui nodi sono dislocati in tutti i continenti del pianeta. La trasmissione dei dati può avvenire con differenti modalità, sia </a:t>
            </a:r>
            <a:r>
              <a:rPr lang="it-IT" sz="1800" b="1" dirty="0"/>
              <a:t>wired</a:t>
            </a:r>
            <a:r>
              <a:rPr lang="it-IT" sz="1800" dirty="0"/>
              <a:t> che </a:t>
            </a:r>
            <a:r>
              <a:rPr lang="it-IT" sz="1800" b="1" dirty="0"/>
              <a:t>wireless</a:t>
            </a:r>
            <a:r>
              <a:rPr lang="it-IT" sz="1800" dirty="0"/>
              <a:t>. L’esempio più famoso di rete GAN è </a:t>
            </a:r>
            <a:r>
              <a:rPr lang="it-IT" sz="1800" b="1" dirty="0"/>
              <a:t>Internet</a:t>
            </a:r>
            <a:endParaRPr sz="1800" b="1" dirty="0"/>
          </a:p>
        </p:txBody>
      </p:sp>
      <p:pic>
        <p:nvPicPr>
          <p:cNvPr id="3" name="Immagine 2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21B21A1-D5F0-3EFB-7C10-12562E34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17" y="1254886"/>
            <a:ext cx="4813358" cy="27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6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1146</Words>
  <Application>Microsoft Office PowerPoint</Application>
  <PresentationFormat>Presentazione su schermo (16:9)</PresentationFormat>
  <Paragraphs>93</Paragraphs>
  <Slides>21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PT Sans Narrow</vt:lpstr>
      <vt:lpstr>Open Sans</vt:lpstr>
      <vt:lpstr>Tropic</vt:lpstr>
      <vt:lpstr>RETI INFORMATICHE</vt:lpstr>
      <vt:lpstr>DEFINIZIONE</vt:lpstr>
      <vt:lpstr>TIPOLOGIE DI RETE</vt:lpstr>
      <vt:lpstr>PAN (Personal Area Network)</vt:lpstr>
      <vt:lpstr>LAN (Local Area Network)</vt:lpstr>
      <vt:lpstr>WLAN (Wireless Local Area Network)</vt:lpstr>
      <vt:lpstr>MAN (Metropolitan Local Area Network)</vt:lpstr>
      <vt:lpstr>WAN (Wide Area Network)</vt:lpstr>
      <vt:lpstr>GAN (Global Area Network)</vt:lpstr>
      <vt:lpstr>TRASMISSIONE DATI</vt:lpstr>
      <vt:lpstr>MEZZI DI TRASMISSIONE DATI</vt:lpstr>
      <vt:lpstr>INTERNET PROTOCOL</vt:lpstr>
      <vt:lpstr>INDIRIZZO IP (Internet Protocol Address)</vt:lpstr>
      <vt:lpstr>INDIRIZZO IP e DNS (Domain Name System)</vt:lpstr>
      <vt:lpstr>RECORD DNS</vt:lpstr>
      <vt:lpstr>DISPOSITIVI DI RETE: HUB &amp; BRIDGE</vt:lpstr>
      <vt:lpstr>DISPOSITIVI DI RETE: SWITCH &amp; ROUTER/MODEM</vt:lpstr>
      <vt:lpstr>TOPOLOGIE DI RETE</vt:lpstr>
      <vt:lpstr>TOPOLOGIA AD ANELLO</vt:lpstr>
      <vt:lpstr>TOPOLOGIA A STELLA</vt:lpstr>
      <vt:lpstr>TOPOLOGIA A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INFORMATICHE</dc:title>
  <cp:lastModifiedBy>Gabriele Alessandro Cazzaniga</cp:lastModifiedBy>
  <cp:revision>3</cp:revision>
  <dcterms:modified xsi:type="dcterms:W3CDTF">2024-09-23T16:27:27Z</dcterms:modified>
</cp:coreProperties>
</file>