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0" r:id="rId6"/>
    <p:sldId id="261" r:id="rId7"/>
    <p:sldId id="264" r:id="rId8"/>
    <p:sldId id="263"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varScale="1">
        <p:scale>
          <a:sx n="64" d="100"/>
          <a:sy n="64" d="100"/>
        </p:scale>
        <p:origin x="10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6E2A1C8D-8C8D-472F-B67E-4F35DC0860B6}" type="datetimeFigureOut">
              <a:rPr lang="it-IT" smtClean="0"/>
              <a:t>26/09/2024</a:t>
            </a:fld>
            <a:endParaRPr lang="it-IT"/>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EF734F94-F747-444F-B237-AF8C53CAB245}" type="slidenum">
              <a:rPr lang="it-IT" smtClean="0"/>
              <a:t>‹N›</a:t>
            </a:fld>
            <a:endParaRPr lang="it-IT"/>
          </a:p>
        </p:txBody>
      </p:sp>
    </p:spTree>
    <p:extLst>
      <p:ext uri="{BB962C8B-B14F-4D97-AF65-F5344CB8AC3E}">
        <p14:creationId xmlns:p14="http://schemas.microsoft.com/office/powerpoint/2010/main" val="318487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E2A1C8D-8C8D-472F-B67E-4F35DC0860B6}" type="datetimeFigureOut">
              <a:rPr lang="it-IT" smtClean="0"/>
              <a:t>26/09/2024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EF734F94-F747-444F-B237-AF8C53CAB245}" type="slidenum">
              <a:rPr lang="it-IT" smtClean="0"/>
              <a:t>‹N›</a:t>
            </a:fld>
            <a:endParaRPr lang="it-IT"/>
          </a:p>
        </p:txBody>
      </p:sp>
    </p:spTree>
    <p:extLst>
      <p:ext uri="{BB962C8B-B14F-4D97-AF65-F5344CB8AC3E}">
        <p14:creationId xmlns:p14="http://schemas.microsoft.com/office/powerpoint/2010/main" val="569589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E2A1C8D-8C8D-472F-B67E-4F35DC0860B6}" type="datetimeFigureOut">
              <a:rPr lang="it-IT" smtClean="0"/>
              <a:t>26/09/2024</a:t>
            </a:fld>
            <a:endParaRPr lang="it-IT"/>
          </a:p>
        </p:txBody>
      </p:sp>
      <p:sp>
        <p:nvSpPr>
          <p:cNvPr id="5" name="Footer Placeholder 4"/>
          <p:cNvSpPr>
            <a:spLocks noGrp="1"/>
          </p:cNvSpPr>
          <p:nvPr>
            <p:ph type="ftr" sz="quarter" idx="11"/>
          </p:nvPr>
        </p:nvSpPr>
        <p:spPr>
          <a:xfrm>
            <a:off x="774923" y="5951811"/>
            <a:ext cx="7896279" cy="365125"/>
          </a:xfrm>
        </p:spPr>
        <p:txBody>
          <a:bodyPr/>
          <a:lstStyle/>
          <a:p>
            <a:endParaRPr lang="it-IT"/>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EF734F94-F747-444F-B237-AF8C53CAB245}" type="slidenum">
              <a:rPr lang="it-IT" smtClean="0"/>
              <a:t>‹N›</a:t>
            </a:fld>
            <a:endParaRPr lang="it-IT"/>
          </a:p>
        </p:txBody>
      </p:sp>
    </p:spTree>
    <p:extLst>
      <p:ext uri="{BB962C8B-B14F-4D97-AF65-F5344CB8AC3E}">
        <p14:creationId xmlns:p14="http://schemas.microsoft.com/office/powerpoint/2010/main" val="32682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E2A1C8D-8C8D-472F-B67E-4F35DC0860B6}" type="datetimeFigureOut">
              <a:rPr lang="it-IT" smtClean="0"/>
              <a:t>26/09/2024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10558300" y="5956137"/>
            <a:ext cx="1052508" cy="365125"/>
          </a:xfrm>
        </p:spPr>
        <p:txBody>
          <a:bodyPr/>
          <a:lstStyle/>
          <a:p>
            <a:fld id="{EF734F94-F747-444F-B237-AF8C53CAB245}" type="slidenum">
              <a:rPr lang="it-IT" smtClean="0"/>
              <a:t>‹N›</a:t>
            </a:fld>
            <a:endParaRPr lang="it-IT"/>
          </a:p>
        </p:txBody>
      </p:sp>
    </p:spTree>
    <p:extLst>
      <p:ext uri="{BB962C8B-B14F-4D97-AF65-F5344CB8AC3E}">
        <p14:creationId xmlns:p14="http://schemas.microsoft.com/office/powerpoint/2010/main" val="230725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E2A1C8D-8C8D-472F-B67E-4F35DC0860B6}" type="datetimeFigureOut">
              <a:rPr lang="it-IT" smtClean="0"/>
              <a:t>26/09/2024</a:t>
            </a:fld>
            <a:endParaRPr lang="it-IT"/>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F734F94-F747-444F-B237-AF8C53CAB245}" type="slidenum">
              <a:rPr lang="it-IT" smtClean="0"/>
              <a:t>‹N›</a:t>
            </a:fld>
            <a:endParaRPr lang="it-IT"/>
          </a:p>
        </p:txBody>
      </p:sp>
    </p:spTree>
    <p:extLst>
      <p:ext uri="{BB962C8B-B14F-4D97-AF65-F5344CB8AC3E}">
        <p14:creationId xmlns:p14="http://schemas.microsoft.com/office/powerpoint/2010/main" val="144976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E2A1C8D-8C8D-472F-B67E-4F35DC0860B6}" type="datetimeFigureOut">
              <a:rPr lang="it-IT" smtClean="0"/>
              <a:t>26/09/2024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F734F94-F747-444F-B237-AF8C53CAB245}" type="slidenum">
              <a:rPr lang="it-IT" smtClean="0"/>
              <a:t>‹N›</a:t>
            </a:fld>
            <a:endParaRPr lang="it-IT"/>
          </a:p>
        </p:txBody>
      </p:sp>
    </p:spTree>
    <p:extLst>
      <p:ext uri="{BB962C8B-B14F-4D97-AF65-F5344CB8AC3E}">
        <p14:creationId xmlns:p14="http://schemas.microsoft.com/office/powerpoint/2010/main" val="292047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E2A1C8D-8C8D-472F-B67E-4F35DC0860B6}" type="datetimeFigureOut">
              <a:rPr lang="it-IT" smtClean="0"/>
              <a:t>26/09/2024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EF734F94-F747-444F-B237-AF8C53CAB245}" type="slidenum">
              <a:rPr lang="it-IT" smtClean="0"/>
              <a:t>‹N›</a:t>
            </a:fld>
            <a:endParaRPr lang="it-IT"/>
          </a:p>
        </p:txBody>
      </p:sp>
    </p:spTree>
    <p:extLst>
      <p:ext uri="{BB962C8B-B14F-4D97-AF65-F5344CB8AC3E}">
        <p14:creationId xmlns:p14="http://schemas.microsoft.com/office/powerpoint/2010/main" val="280586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E2A1C8D-8C8D-472F-B67E-4F35DC0860B6}" type="datetimeFigureOut">
              <a:rPr lang="it-IT" smtClean="0"/>
              <a:t>26/09/2024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EF734F94-F747-444F-B237-AF8C53CAB245}" type="slidenum">
              <a:rPr lang="it-IT" smtClean="0"/>
              <a:t>‹N›</a:t>
            </a:fld>
            <a:endParaRPr lang="it-IT"/>
          </a:p>
        </p:txBody>
      </p:sp>
    </p:spTree>
    <p:extLst>
      <p:ext uri="{BB962C8B-B14F-4D97-AF65-F5344CB8AC3E}">
        <p14:creationId xmlns:p14="http://schemas.microsoft.com/office/powerpoint/2010/main" val="167939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A1C8D-8C8D-472F-B67E-4F35DC0860B6}" type="datetimeFigureOut">
              <a:rPr lang="it-IT" smtClean="0"/>
              <a:t>26/09/2024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EF734F94-F747-444F-B237-AF8C53CAB245}" type="slidenum">
              <a:rPr lang="it-IT" smtClean="0"/>
              <a:t>‹N›</a:t>
            </a:fld>
            <a:endParaRPr lang="it-IT"/>
          </a:p>
        </p:txBody>
      </p:sp>
    </p:spTree>
    <p:extLst>
      <p:ext uri="{BB962C8B-B14F-4D97-AF65-F5344CB8AC3E}">
        <p14:creationId xmlns:p14="http://schemas.microsoft.com/office/powerpoint/2010/main" val="367132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E2A1C8D-8C8D-472F-B67E-4F35DC0860B6}" type="datetimeFigureOut">
              <a:rPr lang="it-IT" smtClean="0"/>
              <a:t>26/09/2024</a:t>
            </a:fld>
            <a:endParaRPr lang="it-IT"/>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F734F94-F747-444F-B237-AF8C53CAB245}" type="slidenum">
              <a:rPr lang="it-IT" smtClean="0"/>
              <a:t>‹N›</a:t>
            </a:fld>
            <a:endParaRPr lang="it-IT"/>
          </a:p>
        </p:txBody>
      </p:sp>
    </p:spTree>
    <p:extLst>
      <p:ext uri="{BB962C8B-B14F-4D97-AF65-F5344CB8AC3E}">
        <p14:creationId xmlns:p14="http://schemas.microsoft.com/office/powerpoint/2010/main" val="296574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E2A1C8D-8C8D-472F-B67E-4F35DC0860B6}" type="datetimeFigureOut">
              <a:rPr lang="it-IT" smtClean="0"/>
              <a:t>26/09/2024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EF734F94-F747-444F-B237-AF8C53CAB245}" type="slidenum">
              <a:rPr lang="it-IT" smtClean="0"/>
              <a:t>‹N›</a:t>
            </a:fld>
            <a:endParaRPr lang="it-IT"/>
          </a:p>
        </p:txBody>
      </p:sp>
    </p:spTree>
    <p:extLst>
      <p:ext uri="{BB962C8B-B14F-4D97-AF65-F5344CB8AC3E}">
        <p14:creationId xmlns:p14="http://schemas.microsoft.com/office/powerpoint/2010/main" val="159674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E2A1C8D-8C8D-472F-B67E-4F35DC0860B6}" type="datetimeFigureOut">
              <a:rPr lang="it-IT" smtClean="0"/>
              <a:t>26/09/2024</a:t>
            </a:fld>
            <a:endParaRPr lang="it-IT"/>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it-IT"/>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EF734F94-F747-444F-B237-AF8C53CAB245}" type="slidenum">
              <a:rPr lang="it-IT" smtClean="0"/>
              <a:t>‹N›</a:t>
            </a:fld>
            <a:endParaRPr lang="it-IT"/>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74501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58C535-3AA6-7887-68FF-512D1C41CA4B}"/>
              </a:ext>
            </a:extLst>
          </p:cNvPr>
          <p:cNvSpPr>
            <a:spLocks noGrp="1"/>
          </p:cNvSpPr>
          <p:nvPr>
            <p:ph type="ctrTitle"/>
          </p:nvPr>
        </p:nvSpPr>
        <p:spPr/>
        <p:txBody>
          <a:bodyPr>
            <a:normAutofit/>
          </a:bodyPr>
          <a:lstStyle/>
          <a:p>
            <a:r>
              <a:rPr lang="it-IT" sz="4000" dirty="0"/>
              <a:t>SISTEMI OPERATIVI</a:t>
            </a:r>
          </a:p>
        </p:txBody>
      </p:sp>
      <p:sp>
        <p:nvSpPr>
          <p:cNvPr id="3" name="Sottotitolo 2">
            <a:extLst>
              <a:ext uri="{FF2B5EF4-FFF2-40B4-BE49-F238E27FC236}">
                <a16:creationId xmlns:a16="http://schemas.microsoft.com/office/drawing/2014/main" id="{11844217-1AF7-AE81-15FF-FE27D578E1D2}"/>
              </a:ext>
            </a:extLst>
          </p:cNvPr>
          <p:cNvSpPr>
            <a:spLocks noGrp="1"/>
          </p:cNvSpPr>
          <p:nvPr>
            <p:ph type="subTitle" idx="1"/>
          </p:nvPr>
        </p:nvSpPr>
        <p:spPr/>
        <p:txBody>
          <a:bodyPr>
            <a:normAutofit/>
          </a:bodyPr>
          <a:lstStyle/>
          <a:p>
            <a:r>
              <a:rPr lang="it-IT" sz="2000" dirty="0"/>
              <a:t>STRUTTURA E KERNEL</a:t>
            </a:r>
          </a:p>
        </p:txBody>
      </p:sp>
    </p:spTree>
    <p:extLst>
      <p:ext uri="{BB962C8B-B14F-4D97-AF65-F5344CB8AC3E}">
        <p14:creationId xmlns:p14="http://schemas.microsoft.com/office/powerpoint/2010/main" val="95356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9" name="Rectangle 9228">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1" name="Rectangle 9230">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A3E483FC-7159-7535-D4ED-4FBEEF7BDB4F}"/>
              </a:ext>
            </a:extLst>
          </p:cNvPr>
          <p:cNvSpPr>
            <a:spLocks noGrp="1"/>
          </p:cNvSpPr>
          <p:nvPr>
            <p:ph type="title"/>
          </p:nvPr>
        </p:nvSpPr>
        <p:spPr>
          <a:xfrm>
            <a:off x="762121" y="960723"/>
            <a:ext cx="4968489" cy="1013800"/>
          </a:xfrm>
        </p:spPr>
        <p:txBody>
          <a:bodyPr>
            <a:normAutofit/>
          </a:bodyPr>
          <a:lstStyle/>
          <a:p>
            <a:r>
              <a:rPr lang="it-IT" sz="3600" dirty="0">
                <a:solidFill>
                  <a:srgbClr val="FFFFFF"/>
                </a:solidFill>
              </a:rPr>
              <a:t>KERNEL</a:t>
            </a:r>
          </a:p>
        </p:txBody>
      </p:sp>
      <p:sp>
        <p:nvSpPr>
          <p:cNvPr id="9233" name="Rectangle 9232">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235" name="Rectangle 9234">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3" name="Segnaposto contenuto 2">
            <a:extLst>
              <a:ext uri="{FF2B5EF4-FFF2-40B4-BE49-F238E27FC236}">
                <a16:creationId xmlns:a16="http://schemas.microsoft.com/office/drawing/2014/main" id="{A8745130-C847-6A36-D32E-956848AC75CB}"/>
              </a:ext>
            </a:extLst>
          </p:cNvPr>
          <p:cNvSpPr>
            <a:spLocks noGrp="1"/>
          </p:cNvSpPr>
          <p:nvPr>
            <p:ph idx="1"/>
          </p:nvPr>
        </p:nvSpPr>
        <p:spPr>
          <a:xfrm>
            <a:off x="783387" y="2254102"/>
            <a:ext cx="4947221" cy="3650344"/>
          </a:xfrm>
        </p:spPr>
        <p:txBody>
          <a:bodyPr>
            <a:normAutofit/>
          </a:bodyPr>
          <a:lstStyle/>
          <a:p>
            <a:pPr marL="0" indent="0" algn="just">
              <a:buNone/>
            </a:pPr>
            <a:r>
              <a:rPr lang="it-IT" dirty="0">
                <a:solidFill>
                  <a:srgbClr val="FFFFFF"/>
                </a:solidFill>
              </a:rPr>
              <a:t>In un sistema/dispositivo tipicamente ci sono </a:t>
            </a:r>
            <a:r>
              <a:rPr lang="it-IT" b="1" dirty="0">
                <a:solidFill>
                  <a:srgbClr val="FFFFFF"/>
                </a:solidFill>
              </a:rPr>
              <a:t>MOLTI PIÙ PROCESSI DA SVOLGERE CHE PROCESSORI</a:t>
            </a:r>
            <a:r>
              <a:rPr lang="it-IT" dirty="0">
                <a:solidFill>
                  <a:srgbClr val="FFFFFF"/>
                </a:solidFill>
              </a:rPr>
              <a:t>. </a:t>
            </a:r>
          </a:p>
          <a:p>
            <a:pPr marL="0" indent="0" algn="just">
              <a:buNone/>
            </a:pPr>
            <a:r>
              <a:rPr lang="it-IT" dirty="0">
                <a:solidFill>
                  <a:srgbClr val="FFFFFF"/>
                </a:solidFill>
              </a:rPr>
              <a:t>Il S.O. riesce a fornire all’utente la sensazione che ci siano tanti processori quanti i processi in esecuzione, </a:t>
            </a:r>
            <a:r>
              <a:rPr lang="it-IT" b="1" dirty="0">
                <a:solidFill>
                  <a:srgbClr val="FFFFFF"/>
                </a:solidFill>
              </a:rPr>
              <a:t>VIRTUALIZZANDO LA CPU</a:t>
            </a:r>
            <a:r>
              <a:rPr lang="it-IT" dirty="0">
                <a:solidFill>
                  <a:srgbClr val="FFFFFF"/>
                </a:solidFill>
              </a:rPr>
              <a:t> e rendendo possibile per l’utente utilizzare più programmi «contemporaneamente».</a:t>
            </a:r>
            <a:endParaRPr lang="it-IT" b="1" dirty="0">
              <a:solidFill>
                <a:srgbClr val="FFFFFF"/>
              </a:solidFill>
            </a:endParaRPr>
          </a:p>
        </p:txBody>
      </p:sp>
      <p:grpSp>
        <p:nvGrpSpPr>
          <p:cNvPr id="4" name="Gruppo 3">
            <a:extLst>
              <a:ext uri="{FF2B5EF4-FFF2-40B4-BE49-F238E27FC236}">
                <a16:creationId xmlns:a16="http://schemas.microsoft.com/office/drawing/2014/main" id="{547F73C3-8DA8-E7A5-07D2-89FEBAAA5657}"/>
              </a:ext>
            </a:extLst>
          </p:cNvPr>
          <p:cNvGrpSpPr/>
          <p:nvPr/>
        </p:nvGrpSpPr>
        <p:grpSpPr>
          <a:xfrm>
            <a:off x="6645935" y="1467623"/>
            <a:ext cx="4952474" cy="3530532"/>
            <a:chOff x="5487571" y="3556478"/>
            <a:chExt cx="4083102" cy="2910771"/>
          </a:xfrm>
        </p:grpSpPr>
        <p:pic>
          <p:nvPicPr>
            <p:cNvPr id="9218" name="Picture 2">
              <a:extLst>
                <a:ext uri="{FF2B5EF4-FFF2-40B4-BE49-F238E27FC236}">
                  <a16:creationId xmlns:a16="http://schemas.microsoft.com/office/drawing/2014/main" id="{8A9A0942-43F4-E622-B18F-329DDECF9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571" y="4470697"/>
              <a:ext cx="1939977" cy="193997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Fantacalcio">
              <a:extLst>
                <a:ext uri="{FF2B5EF4-FFF2-40B4-BE49-F238E27FC236}">
                  <a16:creationId xmlns:a16="http://schemas.microsoft.com/office/drawing/2014/main" id="{4FB7E687-8E39-2892-AC98-ECEE66B72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548" y="385859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7D4C16B-9A39-BBF6-36ED-D4CD011FED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0388" y="3556478"/>
              <a:ext cx="2136671" cy="214312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Logo and Brand Assets — Spotify">
              <a:extLst>
                <a:ext uri="{FF2B5EF4-FFF2-40B4-BE49-F238E27FC236}">
                  <a16:creationId xmlns:a16="http://schemas.microsoft.com/office/drawing/2014/main" id="{6F7F8C2D-8732-CEE7-55ED-CB924312BD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8043176">
              <a:off x="7231358" y="5397477"/>
              <a:ext cx="1069152" cy="10703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9326396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483FC-7159-7535-D4ED-4FBEEF7BDB4F}"/>
              </a:ext>
            </a:extLst>
          </p:cNvPr>
          <p:cNvSpPr>
            <a:spLocks noGrp="1"/>
          </p:cNvSpPr>
          <p:nvPr>
            <p:ph type="title"/>
          </p:nvPr>
        </p:nvSpPr>
        <p:spPr/>
        <p:txBody>
          <a:bodyPr>
            <a:normAutofit/>
          </a:bodyPr>
          <a:lstStyle/>
          <a:p>
            <a:r>
              <a:rPr lang="it-IT" sz="3600" dirty="0"/>
              <a:t>KERNEL</a:t>
            </a:r>
          </a:p>
        </p:txBody>
      </p:sp>
      <p:sp>
        <p:nvSpPr>
          <p:cNvPr id="3" name="Segnaposto contenuto 2">
            <a:extLst>
              <a:ext uri="{FF2B5EF4-FFF2-40B4-BE49-F238E27FC236}">
                <a16:creationId xmlns:a16="http://schemas.microsoft.com/office/drawing/2014/main" id="{A8745130-C847-6A36-D32E-956848AC75CB}"/>
              </a:ext>
            </a:extLst>
          </p:cNvPr>
          <p:cNvSpPr>
            <a:spLocks noGrp="1"/>
          </p:cNvSpPr>
          <p:nvPr>
            <p:ph idx="1"/>
          </p:nvPr>
        </p:nvSpPr>
        <p:spPr>
          <a:xfrm>
            <a:off x="581192" y="2180496"/>
            <a:ext cx="11029616" cy="4295255"/>
          </a:xfrm>
        </p:spPr>
        <p:txBody>
          <a:bodyPr anchor="t">
            <a:normAutofit/>
          </a:bodyPr>
          <a:lstStyle/>
          <a:p>
            <a:pPr marL="0" indent="0" algn="just">
              <a:buNone/>
            </a:pPr>
            <a:r>
              <a:rPr lang="it-IT" sz="2000" dirty="0"/>
              <a:t>I</a:t>
            </a:r>
            <a:r>
              <a:rPr lang="it-IT" sz="2000" b="0" i="0" dirty="0">
                <a:effectLst/>
              </a:rPr>
              <a:t>l </a:t>
            </a:r>
            <a:r>
              <a:rPr lang="it-IT" sz="2000" b="1" i="0" dirty="0">
                <a:effectLst/>
              </a:rPr>
              <a:t>KERNEL</a:t>
            </a:r>
            <a:r>
              <a:rPr lang="it-IT" sz="2000" b="0" i="0" dirty="0">
                <a:effectLst/>
              </a:rPr>
              <a:t> è in grado </a:t>
            </a:r>
            <a:r>
              <a:rPr lang="it-IT" sz="2000" dirty="0"/>
              <a:t>di </a:t>
            </a:r>
            <a:r>
              <a:rPr lang="it-IT" sz="2000" b="1" i="0" dirty="0">
                <a:effectLst/>
              </a:rPr>
              <a:t>VIRTUALIZZARE LA CPU</a:t>
            </a:r>
            <a:r>
              <a:rPr lang="it-IT" sz="2000" b="0" i="0" dirty="0">
                <a:effectLst/>
              </a:rPr>
              <a:t> principalmente attraverso due operazioni fondamentali:</a:t>
            </a:r>
            <a:endParaRPr lang="it-IT" sz="2000" b="1" dirty="0"/>
          </a:p>
          <a:p>
            <a:pPr algn="just"/>
            <a:r>
              <a:rPr lang="it-IT" sz="2000" b="1" dirty="0">
                <a:solidFill>
                  <a:srgbClr val="C00000"/>
                </a:solidFill>
              </a:rPr>
              <a:t>TIME SHARING</a:t>
            </a:r>
            <a:r>
              <a:rPr lang="it-IT" sz="2000" dirty="0">
                <a:solidFill>
                  <a:schemeClr val="tx1"/>
                </a:solidFill>
              </a:rPr>
              <a:t>:</a:t>
            </a:r>
            <a:r>
              <a:rPr lang="it-IT" sz="2000" b="1" dirty="0">
                <a:solidFill>
                  <a:srgbClr val="C00000"/>
                </a:solidFill>
              </a:rPr>
              <a:t> </a:t>
            </a:r>
            <a:r>
              <a:rPr lang="it-IT" sz="2000" dirty="0"/>
              <a:t>ad ogni processo viene dedicato uno slot di tempo durante il quale può essere processato dalla CPU fisica. Si riescono quindi ad eseguire più processi su un unico processore.</a:t>
            </a:r>
            <a:endParaRPr lang="it-IT" sz="2000" dirty="0">
              <a:solidFill>
                <a:schemeClr val="tx1"/>
              </a:solidFill>
            </a:endParaRPr>
          </a:p>
          <a:p>
            <a:pPr algn="just"/>
            <a:r>
              <a:rPr lang="it-IT" sz="2000" b="1" dirty="0">
                <a:solidFill>
                  <a:srgbClr val="C00000"/>
                </a:solidFill>
              </a:rPr>
              <a:t>CONTEXT SWITCH</a:t>
            </a:r>
            <a:r>
              <a:rPr lang="it-IT" sz="2000" dirty="0">
                <a:solidFill>
                  <a:schemeClr val="tx1"/>
                </a:solidFill>
              </a:rPr>
              <a:t>:</a:t>
            </a:r>
            <a:r>
              <a:rPr lang="it-IT" sz="2000" b="1" dirty="0">
                <a:solidFill>
                  <a:srgbClr val="C00000"/>
                </a:solidFill>
              </a:rPr>
              <a:t> </a:t>
            </a:r>
            <a:r>
              <a:rPr lang="it-IT" sz="2000" dirty="0"/>
              <a:t>capacità del Sistema Operativo di interrompere un processo per lasciare spazio ad un altro processo, per poi riprenderlo in un secondo momento.</a:t>
            </a:r>
          </a:p>
          <a:p>
            <a:pPr marL="0" indent="0" algn="just">
              <a:buNone/>
            </a:pPr>
            <a:r>
              <a:rPr lang="it-IT" sz="2000" dirty="0"/>
              <a:t>I processi sono completamente ignari del lavoro che compie il sistema operativo attraverso il Kernel, pensano di star utilizzando tutta la CPU per tutta la durata della loro vita. Proprio per questo motivo si parla di VIRTUALIZZAZIONE DELLA CPU poiché ogni processo pensa di utilizzare un processore fisico personale, ma in verità tutti i processi stanno condividendo lo stesso processore fisico.</a:t>
            </a:r>
          </a:p>
          <a:p>
            <a:pPr algn="just"/>
            <a:endParaRPr lang="it-IT" sz="2000" dirty="0"/>
          </a:p>
        </p:txBody>
      </p:sp>
    </p:spTree>
    <p:extLst>
      <p:ext uri="{BB962C8B-B14F-4D97-AF65-F5344CB8AC3E}">
        <p14:creationId xmlns:p14="http://schemas.microsoft.com/office/powerpoint/2010/main" val="9503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483FC-7159-7535-D4ED-4FBEEF7BDB4F}"/>
              </a:ext>
            </a:extLst>
          </p:cNvPr>
          <p:cNvSpPr>
            <a:spLocks noGrp="1"/>
          </p:cNvSpPr>
          <p:nvPr>
            <p:ph type="title"/>
          </p:nvPr>
        </p:nvSpPr>
        <p:spPr/>
        <p:txBody>
          <a:bodyPr>
            <a:normAutofit/>
          </a:bodyPr>
          <a:lstStyle/>
          <a:p>
            <a:r>
              <a:rPr lang="it-IT" sz="3600" dirty="0"/>
              <a:t>SISTEMA OPERATIVO</a:t>
            </a:r>
          </a:p>
        </p:txBody>
      </p:sp>
      <p:sp>
        <p:nvSpPr>
          <p:cNvPr id="3" name="Segnaposto contenuto 2">
            <a:extLst>
              <a:ext uri="{FF2B5EF4-FFF2-40B4-BE49-F238E27FC236}">
                <a16:creationId xmlns:a16="http://schemas.microsoft.com/office/drawing/2014/main" id="{A8745130-C847-6A36-D32E-956848AC75CB}"/>
              </a:ext>
            </a:extLst>
          </p:cNvPr>
          <p:cNvSpPr>
            <a:spLocks noGrp="1"/>
          </p:cNvSpPr>
          <p:nvPr>
            <p:ph idx="1"/>
          </p:nvPr>
        </p:nvSpPr>
        <p:spPr>
          <a:xfrm>
            <a:off x="581193" y="2180496"/>
            <a:ext cx="6314282" cy="4295255"/>
          </a:xfrm>
        </p:spPr>
        <p:txBody>
          <a:bodyPr anchor="t">
            <a:normAutofit/>
          </a:bodyPr>
          <a:lstStyle/>
          <a:p>
            <a:pPr algn="just"/>
            <a:r>
              <a:rPr lang="it-IT" sz="2000" dirty="0"/>
              <a:t>Il </a:t>
            </a:r>
            <a:r>
              <a:rPr lang="it-IT" sz="2000" b="1" dirty="0"/>
              <a:t>Sistema Operativo </a:t>
            </a:r>
            <a:r>
              <a:rPr lang="it-IT" sz="2000" dirty="0"/>
              <a:t>è formato da un insieme di programmi organizzati tra loro in modo tale che ciascuno di essi si occupi di un compito specifico, secondo uno schema detto «</a:t>
            </a:r>
            <a:r>
              <a:rPr lang="it-IT" sz="2000" b="1" dirty="0"/>
              <a:t>a buccia di cipolla</a:t>
            </a:r>
            <a:r>
              <a:rPr lang="it-IT" sz="2000" dirty="0"/>
              <a:t>» (</a:t>
            </a:r>
            <a:r>
              <a:rPr lang="it-IT" sz="2000" dirty="0" err="1"/>
              <a:t>onion</a:t>
            </a:r>
            <a:r>
              <a:rPr lang="it-IT" sz="2000" dirty="0"/>
              <a:t> </a:t>
            </a:r>
            <a:r>
              <a:rPr lang="it-IT" sz="2000" dirty="0" err="1"/>
              <a:t>skin</a:t>
            </a:r>
            <a:r>
              <a:rPr lang="it-IT" sz="2000" dirty="0"/>
              <a:t>).</a:t>
            </a:r>
          </a:p>
          <a:p>
            <a:pPr algn="just"/>
            <a:r>
              <a:rPr lang="it-IT" sz="2000" dirty="0"/>
              <a:t>I </a:t>
            </a:r>
            <a:r>
              <a:rPr lang="it-IT" sz="2000" b="1" dirty="0"/>
              <a:t>programmi</a:t>
            </a:r>
            <a:r>
              <a:rPr lang="it-IT" sz="2000" dirty="0"/>
              <a:t> che occupano una posizione più </a:t>
            </a:r>
            <a:r>
              <a:rPr lang="it-IT" sz="2000" b="1" dirty="0"/>
              <a:t>interna</a:t>
            </a:r>
            <a:r>
              <a:rPr lang="it-IT" sz="2000" dirty="0"/>
              <a:t> interagiscono maggiormente con </a:t>
            </a:r>
            <a:r>
              <a:rPr lang="it-IT" sz="2000" b="1" dirty="0"/>
              <a:t>l’hardware</a:t>
            </a:r>
          </a:p>
          <a:p>
            <a:pPr algn="just"/>
            <a:r>
              <a:rPr lang="it-IT" sz="2000" dirty="0"/>
              <a:t>i </a:t>
            </a:r>
            <a:r>
              <a:rPr lang="it-IT" sz="2000" b="1" dirty="0"/>
              <a:t>programmi</a:t>
            </a:r>
            <a:r>
              <a:rPr lang="it-IT" sz="2000" dirty="0"/>
              <a:t> che occupano una posizione più </a:t>
            </a:r>
            <a:r>
              <a:rPr lang="it-IT" sz="2000" b="1" dirty="0"/>
              <a:t>esterna</a:t>
            </a:r>
            <a:r>
              <a:rPr lang="it-IT" sz="2000" dirty="0"/>
              <a:t> interagiscono maggiormente con </a:t>
            </a:r>
            <a:r>
              <a:rPr lang="it-IT" sz="2000" b="1" dirty="0"/>
              <a:t>l’utente</a:t>
            </a:r>
            <a:r>
              <a:rPr lang="it-IT" sz="2000" dirty="0"/>
              <a:t>.</a:t>
            </a:r>
          </a:p>
          <a:p>
            <a:pPr algn="just"/>
            <a:r>
              <a:rPr lang="it-IT" sz="2000" dirty="0"/>
              <a:t>Il cuore/nucleo del Sistema Operativo è chiamato </a:t>
            </a:r>
            <a:r>
              <a:rPr lang="it-IT" sz="2000" b="1" dirty="0">
                <a:solidFill>
                  <a:srgbClr val="C00000"/>
                </a:solidFill>
              </a:rPr>
              <a:t>KERNEL</a:t>
            </a:r>
          </a:p>
        </p:txBody>
      </p:sp>
      <p:pic>
        <p:nvPicPr>
          <p:cNvPr id="6" name="Immagine 5" descr="Immagine che contiene verdura, cipolla, prodotto, Cibo naturale&#10;&#10;Descrizione generata automaticamente">
            <a:extLst>
              <a:ext uri="{FF2B5EF4-FFF2-40B4-BE49-F238E27FC236}">
                <a16:creationId xmlns:a16="http://schemas.microsoft.com/office/drawing/2014/main" id="{FE0A516D-D8A3-DCD1-99E3-C0F66B3C7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5710" y="2180496"/>
            <a:ext cx="3800579" cy="3800579"/>
          </a:xfrm>
          <a:prstGeom prst="rect">
            <a:avLst/>
          </a:prstGeom>
        </p:spPr>
      </p:pic>
    </p:spTree>
    <p:extLst>
      <p:ext uri="{BB962C8B-B14F-4D97-AF65-F5344CB8AC3E}">
        <p14:creationId xmlns:p14="http://schemas.microsoft.com/office/powerpoint/2010/main" val="55921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483FC-7159-7535-D4ED-4FBEEF7BDB4F}"/>
              </a:ext>
            </a:extLst>
          </p:cNvPr>
          <p:cNvSpPr>
            <a:spLocks noGrp="1"/>
          </p:cNvSpPr>
          <p:nvPr>
            <p:ph type="title"/>
          </p:nvPr>
        </p:nvSpPr>
        <p:spPr/>
        <p:txBody>
          <a:bodyPr>
            <a:normAutofit/>
          </a:bodyPr>
          <a:lstStyle/>
          <a:p>
            <a:r>
              <a:rPr lang="it-IT" sz="3600" dirty="0"/>
              <a:t>SISTEMA OPERATIVO</a:t>
            </a:r>
          </a:p>
        </p:txBody>
      </p:sp>
      <p:sp>
        <p:nvSpPr>
          <p:cNvPr id="3" name="Segnaposto contenuto 2">
            <a:extLst>
              <a:ext uri="{FF2B5EF4-FFF2-40B4-BE49-F238E27FC236}">
                <a16:creationId xmlns:a16="http://schemas.microsoft.com/office/drawing/2014/main" id="{A8745130-C847-6A36-D32E-956848AC75CB}"/>
              </a:ext>
            </a:extLst>
          </p:cNvPr>
          <p:cNvSpPr>
            <a:spLocks noGrp="1"/>
          </p:cNvSpPr>
          <p:nvPr>
            <p:ph idx="1"/>
          </p:nvPr>
        </p:nvSpPr>
        <p:spPr>
          <a:xfrm>
            <a:off x="581193" y="2180496"/>
            <a:ext cx="6314282" cy="4295255"/>
          </a:xfrm>
        </p:spPr>
        <p:txBody>
          <a:bodyPr anchor="t">
            <a:normAutofit/>
          </a:bodyPr>
          <a:lstStyle/>
          <a:p>
            <a:pPr algn="just"/>
            <a:r>
              <a:rPr lang="it-IT" sz="2000" dirty="0"/>
              <a:t>Il </a:t>
            </a:r>
            <a:r>
              <a:rPr lang="it-IT" sz="2000" b="1" dirty="0"/>
              <a:t>Sistema Operativo </a:t>
            </a:r>
            <a:r>
              <a:rPr lang="it-IT" sz="2000" dirty="0"/>
              <a:t>è formato da un insieme di programmi organizzati tra loro in modo tale che ciascuno di essi si occupi di un compito specifico, secondo uno schema detto «</a:t>
            </a:r>
            <a:r>
              <a:rPr lang="it-IT" sz="2000" b="1" dirty="0"/>
              <a:t>a buccia di cipolla</a:t>
            </a:r>
            <a:r>
              <a:rPr lang="it-IT" sz="2000" dirty="0"/>
              <a:t>» (</a:t>
            </a:r>
            <a:r>
              <a:rPr lang="it-IT" sz="2000" dirty="0" err="1"/>
              <a:t>onion</a:t>
            </a:r>
            <a:r>
              <a:rPr lang="it-IT" sz="2000" dirty="0"/>
              <a:t> </a:t>
            </a:r>
            <a:r>
              <a:rPr lang="it-IT" sz="2000" dirty="0" err="1"/>
              <a:t>skin</a:t>
            </a:r>
            <a:r>
              <a:rPr lang="it-IT" sz="2000" dirty="0"/>
              <a:t>).</a:t>
            </a:r>
          </a:p>
          <a:p>
            <a:pPr algn="just"/>
            <a:r>
              <a:rPr lang="it-IT" sz="2000" dirty="0"/>
              <a:t>I </a:t>
            </a:r>
            <a:r>
              <a:rPr lang="it-IT" sz="2000" b="1" dirty="0"/>
              <a:t>programmi</a:t>
            </a:r>
            <a:r>
              <a:rPr lang="it-IT" sz="2000" dirty="0"/>
              <a:t> che occupano una posizione più </a:t>
            </a:r>
            <a:r>
              <a:rPr lang="it-IT" sz="2000" b="1" dirty="0"/>
              <a:t>interna</a:t>
            </a:r>
            <a:r>
              <a:rPr lang="it-IT" sz="2000" dirty="0"/>
              <a:t> interagiscono maggiormente con </a:t>
            </a:r>
            <a:r>
              <a:rPr lang="it-IT" sz="2000" b="1" dirty="0"/>
              <a:t>l’hardware</a:t>
            </a:r>
          </a:p>
          <a:p>
            <a:pPr algn="just"/>
            <a:r>
              <a:rPr lang="it-IT" sz="2000" dirty="0"/>
              <a:t>i </a:t>
            </a:r>
            <a:r>
              <a:rPr lang="it-IT" sz="2000" b="1" dirty="0"/>
              <a:t>programmi</a:t>
            </a:r>
            <a:r>
              <a:rPr lang="it-IT" sz="2000" dirty="0"/>
              <a:t> che occupano una posizione più </a:t>
            </a:r>
            <a:r>
              <a:rPr lang="it-IT" sz="2000" b="1" dirty="0"/>
              <a:t>esterna</a:t>
            </a:r>
            <a:r>
              <a:rPr lang="it-IT" sz="2000" dirty="0"/>
              <a:t> interagiscono maggiormente con </a:t>
            </a:r>
            <a:r>
              <a:rPr lang="it-IT" sz="2000" b="1" dirty="0"/>
              <a:t>l’utente</a:t>
            </a:r>
            <a:r>
              <a:rPr lang="it-IT" sz="2000" dirty="0"/>
              <a:t>.</a:t>
            </a:r>
          </a:p>
          <a:p>
            <a:pPr algn="just"/>
            <a:r>
              <a:rPr lang="it-IT" sz="2000" dirty="0"/>
              <a:t>Il cuore/nucleo del Sistema Operativo è chiamato </a:t>
            </a:r>
            <a:r>
              <a:rPr lang="it-IT" sz="2000" b="1" dirty="0">
                <a:solidFill>
                  <a:srgbClr val="C00000"/>
                </a:solidFill>
              </a:rPr>
              <a:t>KERNEL</a:t>
            </a:r>
          </a:p>
        </p:txBody>
      </p:sp>
      <p:pic>
        <p:nvPicPr>
          <p:cNvPr id="6" name="Immagine 5" descr="Immagine che contiene verdura, cipolla, prodotto, Cibo naturale&#10;&#10;Descrizione generata automaticamente">
            <a:extLst>
              <a:ext uri="{FF2B5EF4-FFF2-40B4-BE49-F238E27FC236}">
                <a16:creationId xmlns:a16="http://schemas.microsoft.com/office/drawing/2014/main" id="{FE0A516D-D8A3-DCD1-99E3-C0F66B3C7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5710" y="2180496"/>
            <a:ext cx="3800579" cy="3800579"/>
          </a:xfrm>
          <a:prstGeom prst="rect">
            <a:avLst/>
          </a:prstGeom>
        </p:spPr>
      </p:pic>
      <p:cxnSp>
        <p:nvCxnSpPr>
          <p:cNvPr id="5" name="Connettore 2 4">
            <a:extLst>
              <a:ext uri="{FF2B5EF4-FFF2-40B4-BE49-F238E27FC236}">
                <a16:creationId xmlns:a16="http://schemas.microsoft.com/office/drawing/2014/main" id="{AABC277C-F19C-5184-E284-ECEE6B998A9F}"/>
              </a:ext>
            </a:extLst>
          </p:cNvPr>
          <p:cNvCxnSpPr/>
          <p:nvPr/>
        </p:nvCxnSpPr>
        <p:spPr>
          <a:xfrm>
            <a:off x="8274570" y="2578308"/>
            <a:ext cx="1034322" cy="97436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C23E6260-D8E9-DCE4-96F6-9EB67E565CC2}"/>
              </a:ext>
            </a:extLst>
          </p:cNvPr>
          <p:cNvSpPr txBox="1"/>
          <p:nvPr/>
        </p:nvSpPr>
        <p:spPr>
          <a:xfrm>
            <a:off x="7653246" y="2195641"/>
            <a:ext cx="1242648" cy="400110"/>
          </a:xfrm>
          <a:prstGeom prst="rect">
            <a:avLst/>
          </a:prstGeom>
          <a:noFill/>
        </p:spPr>
        <p:txBody>
          <a:bodyPr wrap="none" rtlCol="0">
            <a:spAutoFit/>
          </a:bodyPr>
          <a:lstStyle/>
          <a:p>
            <a:r>
              <a:rPr lang="it-IT" sz="2000" b="1" dirty="0">
                <a:solidFill>
                  <a:srgbClr val="C00000"/>
                </a:solidFill>
              </a:rPr>
              <a:t>KERNEL</a:t>
            </a:r>
          </a:p>
        </p:txBody>
      </p:sp>
    </p:spTree>
    <p:extLst>
      <p:ext uri="{BB962C8B-B14F-4D97-AF65-F5344CB8AC3E}">
        <p14:creationId xmlns:p14="http://schemas.microsoft.com/office/powerpoint/2010/main" val="347592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9" name="Rectangle 9228">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1" name="Rectangle 9230">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233" name="Rectangle 9232">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235" name="Rectangle 9234">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9" name="Titolo 1">
            <a:extLst>
              <a:ext uri="{FF2B5EF4-FFF2-40B4-BE49-F238E27FC236}">
                <a16:creationId xmlns:a16="http://schemas.microsoft.com/office/drawing/2014/main" id="{A3E9E43C-DF4E-6C72-D799-3CB6B185ACA1}"/>
              </a:ext>
            </a:extLst>
          </p:cNvPr>
          <p:cNvSpPr>
            <a:spLocks noGrp="1"/>
          </p:cNvSpPr>
          <p:nvPr>
            <p:ph type="title"/>
          </p:nvPr>
        </p:nvSpPr>
        <p:spPr>
          <a:xfrm>
            <a:off x="442377" y="631822"/>
            <a:ext cx="5609967" cy="5594358"/>
          </a:xfrm>
        </p:spPr>
        <p:txBody>
          <a:bodyPr anchor="ctr">
            <a:normAutofit/>
          </a:bodyPr>
          <a:lstStyle/>
          <a:p>
            <a:pPr algn="ctr"/>
            <a:r>
              <a:rPr lang="it-IT" sz="3200" dirty="0">
                <a:solidFill>
                  <a:srgbClr val="FFFFFF"/>
                </a:solidFill>
              </a:rPr>
              <a:t>SISTEMA OPERATIVO</a:t>
            </a:r>
            <a:br>
              <a:rPr lang="it-IT" sz="3200" dirty="0">
                <a:solidFill>
                  <a:srgbClr val="FFFFFF"/>
                </a:solidFill>
              </a:rPr>
            </a:br>
            <a:r>
              <a:rPr lang="it-IT" sz="3200" dirty="0">
                <a:solidFill>
                  <a:srgbClr val="FFFFFF"/>
                </a:solidFill>
              </a:rPr>
              <a:t>(LIVELLI)</a:t>
            </a:r>
          </a:p>
        </p:txBody>
      </p:sp>
      <p:sp>
        <p:nvSpPr>
          <p:cNvPr id="10" name="Segnaposto contenuto 2">
            <a:extLst>
              <a:ext uri="{FF2B5EF4-FFF2-40B4-BE49-F238E27FC236}">
                <a16:creationId xmlns:a16="http://schemas.microsoft.com/office/drawing/2014/main" id="{3D8C24F9-9ADF-2FEB-63DF-8AD7F3F7B680}"/>
              </a:ext>
            </a:extLst>
          </p:cNvPr>
          <p:cNvSpPr>
            <a:spLocks noGrp="1"/>
          </p:cNvSpPr>
          <p:nvPr>
            <p:ph idx="1"/>
          </p:nvPr>
        </p:nvSpPr>
        <p:spPr>
          <a:xfrm>
            <a:off x="6494720" y="631821"/>
            <a:ext cx="5249605" cy="5594358"/>
          </a:xfrm>
        </p:spPr>
        <p:txBody>
          <a:bodyPr anchor="ctr">
            <a:normAutofit/>
          </a:bodyPr>
          <a:lstStyle/>
          <a:p>
            <a:pPr marL="457200" indent="-457200">
              <a:buFont typeface="+mj-lt"/>
              <a:buAutoNum type="arabicPeriod"/>
            </a:pPr>
            <a:r>
              <a:rPr lang="it-IT" sz="2000" dirty="0">
                <a:solidFill>
                  <a:schemeClr val="bg2"/>
                </a:solidFill>
              </a:rPr>
              <a:t>livello: gestore della</a:t>
            </a:r>
            <a:r>
              <a:rPr lang="it-IT" sz="2000" b="1" dirty="0">
                <a:solidFill>
                  <a:schemeClr val="bg2"/>
                </a:solidFill>
              </a:rPr>
              <a:t> CPU: KERNEL</a:t>
            </a:r>
          </a:p>
          <a:p>
            <a:pPr marL="457200" indent="-457200">
              <a:buFont typeface="+mj-lt"/>
              <a:buAutoNum type="arabicPeriod"/>
            </a:pPr>
            <a:r>
              <a:rPr lang="it-IT" sz="2000" dirty="0">
                <a:solidFill>
                  <a:schemeClr val="bg2"/>
                </a:solidFill>
              </a:rPr>
              <a:t>livello: gestore della</a:t>
            </a:r>
            <a:r>
              <a:rPr lang="it-IT" sz="2000" b="1" dirty="0">
                <a:solidFill>
                  <a:schemeClr val="bg2"/>
                </a:solidFill>
              </a:rPr>
              <a:t> MEMORIA CENTRALE</a:t>
            </a:r>
          </a:p>
          <a:p>
            <a:pPr marL="457200" indent="-457200">
              <a:buFont typeface="+mj-lt"/>
              <a:buAutoNum type="arabicPeriod"/>
            </a:pPr>
            <a:r>
              <a:rPr lang="it-IT" sz="2000" dirty="0">
                <a:solidFill>
                  <a:schemeClr val="bg2"/>
                </a:solidFill>
              </a:rPr>
              <a:t>livello: gestore delle</a:t>
            </a:r>
            <a:r>
              <a:rPr lang="it-IT" sz="2000" b="1" dirty="0">
                <a:solidFill>
                  <a:schemeClr val="bg2"/>
                </a:solidFill>
              </a:rPr>
              <a:t> PERIFERICHE</a:t>
            </a:r>
          </a:p>
          <a:p>
            <a:pPr marL="457200" indent="-457200">
              <a:buFont typeface="+mj-lt"/>
              <a:buAutoNum type="arabicPeriod"/>
            </a:pPr>
            <a:r>
              <a:rPr lang="it-IT" sz="2000" dirty="0">
                <a:solidFill>
                  <a:schemeClr val="bg2"/>
                </a:solidFill>
              </a:rPr>
              <a:t>livello: </a:t>
            </a:r>
            <a:r>
              <a:rPr lang="it-IT" sz="2000" b="1" dirty="0">
                <a:solidFill>
                  <a:schemeClr val="bg2"/>
                </a:solidFill>
              </a:rPr>
              <a:t>FILE SYSTEM</a:t>
            </a:r>
          </a:p>
          <a:p>
            <a:pPr marL="457200" indent="-457200">
              <a:buFont typeface="+mj-lt"/>
              <a:buAutoNum type="arabicPeriod"/>
            </a:pPr>
            <a:r>
              <a:rPr lang="it-IT" sz="2000" dirty="0">
                <a:solidFill>
                  <a:schemeClr val="bg2"/>
                </a:solidFill>
              </a:rPr>
              <a:t>livello: gestore dell’</a:t>
            </a:r>
            <a:r>
              <a:rPr lang="it-IT" sz="2000" b="1" dirty="0">
                <a:solidFill>
                  <a:schemeClr val="bg2"/>
                </a:solidFill>
              </a:rPr>
              <a:t>INTERFACCIA </a:t>
            </a:r>
            <a:r>
              <a:rPr lang="it-IT" sz="2000" dirty="0">
                <a:solidFill>
                  <a:schemeClr val="bg2"/>
                </a:solidFill>
              </a:rPr>
              <a:t>con l’utente</a:t>
            </a:r>
          </a:p>
          <a:p>
            <a:pPr marL="457200" indent="-457200">
              <a:buFont typeface="+mj-lt"/>
              <a:buAutoNum type="arabicPeriod"/>
            </a:pPr>
            <a:r>
              <a:rPr lang="it-IT" sz="2000" dirty="0">
                <a:solidFill>
                  <a:schemeClr val="bg2"/>
                </a:solidFill>
              </a:rPr>
              <a:t>livello:</a:t>
            </a:r>
            <a:r>
              <a:rPr lang="it-IT" sz="2000" b="1" dirty="0">
                <a:solidFill>
                  <a:schemeClr val="bg2"/>
                </a:solidFill>
              </a:rPr>
              <a:t> PROGRAMMI APPLICATIVI</a:t>
            </a:r>
          </a:p>
        </p:txBody>
      </p:sp>
    </p:spTree>
    <p:extLst>
      <p:ext uri="{BB962C8B-B14F-4D97-AF65-F5344CB8AC3E}">
        <p14:creationId xmlns:p14="http://schemas.microsoft.com/office/powerpoint/2010/main" val="27494925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483FC-7159-7535-D4ED-4FBEEF7BDB4F}"/>
              </a:ext>
            </a:extLst>
          </p:cNvPr>
          <p:cNvSpPr>
            <a:spLocks noGrp="1"/>
          </p:cNvSpPr>
          <p:nvPr>
            <p:ph type="title"/>
          </p:nvPr>
        </p:nvSpPr>
        <p:spPr/>
        <p:txBody>
          <a:bodyPr>
            <a:normAutofit/>
          </a:bodyPr>
          <a:lstStyle/>
          <a:p>
            <a:r>
              <a:rPr lang="it-IT" sz="3600" dirty="0"/>
              <a:t>SISTEMA OPERATIVO (SYSTEM CALLS)</a:t>
            </a:r>
          </a:p>
        </p:txBody>
      </p:sp>
      <p:sp>
        <p:nvSpPr>
          <p:cNvPr id="4" name="Segnaposto contenuto 2">
            <a:extLst>
              <a:ext uri="{FF2B5EF4-FFF2-40B4-BE49-F238E27FC236}">
                <a16:creationId xmlns:a16="http://schemas.microsoft.com/office/drawing/2014/main" id="{89B9EFA5-7EEE-863E-6589-AEC951C7C4D9}"/>
              </a:ext>
            </a:extLst>
          </p:cNvPr>
          <p:cNvSpPr>
            <a:spLocks noGrp="1"/>
          </p:cNvSpPr>
          <p:nvPr>
            <p:ph idx="1"/>
          </p:nvPr>
        </p:nvSpPr>
        <p:spPr>
          <a:xfrm>
            <a:off x="581192" y="2180496"/>
            <a:ext cx="11029615" cy="4295255"/>
          </a:xfrm>
        </p:spPr>
        <p:txBody>
          <a:bodyPr anchor="t">
            <a:normAutofit/>
          </a:bodyPr>
          <a:lstStyle/>
          <a:p>
            <a:pPr marL="0" indent="0" algn="just">
              <a:buNone/>
            </a:pPr>
            <a:r>
              <a:rPr lang="it-IT" sz="2000" dirty="0"/>
              <a:t>L’insieme dei livelli definisce un </a:t>
            </a:r>
            <a:r>
              <a:rPr lang="it-IT" sz="2000" b="1" dirty="0"/>
              <a:t>sistema centralizzato </a:t>
            </a:r>
            <a:r>
              <a:rPr lang="it-IT" sz="2000" dirty="0"/>
              <a:t>nella quale ogni programma per poter funzionare e utilizzare risorse deve passare obbligatoriamente attraverso il </a:t>
            </a:r>
            <a:r>
              <a:rPr lang="it-IT" sz="2000" b="1" dirty="0"/>
              <a:t>Sistema Operativo</a:t>
            </a:r>
            <a:r>
              <a:rPr lang="it-IT" sz="2000" dirty="0"/>
              <a:t>.</a:t>
            </a:r>
          </a:p>
          <a:p>
            <a:pPr marL="0" indent="0" algn="just">
              <a:buNone/>
            </a:pPr>
            <a:r>
              <a:rPr lang="it-IT" sz="2000" dirty="0"/>
              <a:t>Il </a:t>
            </a:r>
            <a:r>
              <a:rPr lang="it-IT" sz="2000" b="1" dirty="0"/>
              <a:t>S.O.</a:t>
            </a:r>
            <a:r>
              <a:rPr lang="it-IT" sz="2000" dirty="0"/>
              <a:t> quindi si frappone tra l’utente (i programmi che esso utilizza) e l’hardware sottostante. </a:t>
            </a:r>
          </a:p>
          <a:p>
            <a:pPr marL="0" indent="0" algn="just">
              <a:buNone/>
            </a:pPr>
            <a:r>
              <a:rPr lang="it-IT" sz="2000" dirty="0"/>
              <a:t>I programmi non sono liberi di poter utilizzare le risorse hardware presenti nel dispositivo a proprio piacimento. Per effettuare una qualsiasi operazione sulle risorse è necessario chiedere al sistema operativo di effettuarla attraverso delle operazioni speciali dette </a:t>
            </a:r>
            <a:r>
              <a:rPr lang="it-IT" sz="2000" b="1" dirty="0">
                <a:solidFill>
                  <a:srgbClr val="C00000"/>
                </a:solidFill>
              </a:rPr>
              <a:t>SYSTEM CALLS</a:t>
            </a:r>
          </a:p>
        </p:txBody>
      </p:sp>
      <p:pic>
        <p:nvPicPr>
          <p:cNvPr id="5" name="Immagine 4">
            <a:extLst>
              <a:ext uri="{FF2B5EF4-FFF2-40B4-BE49-F238E27FC236}">
                <a16:creationId xmlns:a16="http://schemas.microsoft.com/office/drawing/2014/main" id="{5A000724-2CA3-D693-2BDA-9F36B39CBAEA}"/>
              </a:ext>
            </a:extLst>
          </p:cNvPr>
          <p:cNvPicPr>
            <a:picLocks noChangeAspect="1"/>
          </p:cNvPicPr>
          <p:nvPr/>
        </p:nvPicPr>
        <p:blipFill>
          <a:blip r:embed="rId2"/>
          <a:stretch>
            <a:fillRect/>
          </a:stretch>
        </p:blipFill>
        <p:spPr>
          <a:xfrm>
            <a:off x="1990151" y="5041780"/>
            <a:ext cx="8211696" cy="971686"/>
          </a:xfrm>
          <a:prstGeom prst="rect">
            <a:avLst/>
          </a:prstGeom>
        </p:spPr>
      </p:pic>
    </p:spTree>
    <p:extLst>
      <p:ext uri="{BB962C8B-B14F-4D97-AF65-F5344CB8AC3E}">
        <p14:creationId xmlns:p14="http://schemas.microsoft.com/office/powerpoint/2010/main" val="159993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483FC-7159-7535-D4ED-4FBEEF7BDB4F}"/>
              </a:ext>
            </a:extLst>
          </p:cNvPr>
          <p:cNvSpPr>
            <a:spLocks noGrp="1"/>
          </p:cNvSpPr>
          <p:nvPr>
            <p:ph type="title"/>
          </p:nvPr>
        </p:nvSpPr>
        <p:spPr/>
        <p:txBody>
          <a:bodyPr>
            <a:normAutofit/>
          </a:bodyPr>
          <a:lstStyle/>
          <a:p>
            <a:r>
              <a:rPr lang="it-IT" sz="3600" dirty="0"/>
              <a:t>Esempio : scrivere sullo schermo</a:t>
            </a:r>
          </a:p>
        </p:txBody>
      </p:sp>
      <p:sp>
        <p:nvSpPr>
          <p:cNvPr id="3" name="Segnaposto contenuto 2">
            <a:extLst>
              <a:ext uri="{FF2B5EF4-FFF2-40B4-BE49-F238E27FC236}">
                <a16:creationId xmlns:a16="http://schemas.microsoft.com/office/drawing/2014/main" id="{D510785B-DDC7-5C5B-CE5B-A2D4FDC29473}"/>
              </a:ext>
            </a:extLst>
          </p:cNvPr>
          <p:cNvSpPr>
            <a:spLocks noGrp="1"/>
          </p:cNvSpPr>
          <p:nvPr>
            <p:ph idx="1"/>
          </p:nvPr>
        </p:nvSpPr>
        <p:spPr>
          <a:xfrm>
            <a:off x="581192" y="2180496"/>
            <a:ext cx="11029615" cy="4295255"/>
          </a:xfrm>
        </p:spPr>
        <p:txBody>
          <a:bodyPr anchor="t">
            <a:normAutofit lnSpcReduction="10000"/>
          </a:bodyPr>
          <a:lstStyle/>
          <a:p>
            <a:pPr marL="457200" indent="-457200" algn="just">
              <a:buFont typeface="+mj-lt"/>
              <a:buAutoNum type="arabicPeriod"/>
            </a:pPr>
            <a:r>
              <a:rPr lang="it-IT" sz="2000" b="1" dirty="0"/>
              <a:t>L'utente chiede</a:t>
            </a:r>
            <a:r>
              <a:rPr lang="it-IT" sz="2000" dirty="0"/>
              <a:t>: il programma vuole mostrare il messaggio «Hello World!» sullo schermo. Il programma esegue quindi una richiesta (system call) al sistema operativo chiedendogli di scrivere il messaggio a video.</a:t>
            </a:r>
          </a:p>
          <a:p>
            <a:pPr marL="457200" indent="-457200" algn="just">
              <a:buFont typeface="+mj-lt"/>
              <a:buAutoNum type="arabicPeriod"/>
            </a:pPr>
            <a:r>
              <a:rPr lang="it-IT" sz="2000" b="1" dirty="0"/>
              <a:t>Il sistema operativo risponde</a:t>
            </a:r>
            <a:r>
              <a:rPr lang="it-IT" sz="2000" dirty="0"/>
              <a:t>: il sistema operativo riceve la richiesta e la gestisce utilizzando i programmi opportuni per interagire con l'hardware sottostante. Il kernel verifica se la richiesta è valida (cioè se è possibile scrivere sullo schermo) e se tutto va a buon fine, la accetta.</a:t>
            </a:r>
          </a:p>
          <a:p>
            <a:pPr marL="457200" indent="-457200" algn="just">
              <a:buFont typeface="+mj-lt"/>
              <a:buAutoNum type="arabicPeriod"/>
            </a:pPr>
            <a:r>
              <a:rPr lang="it-IT" sz="2000" b="1" dirty="0"/>
              <a:t>Il messaggio viene inviato all'hardware</a:t>
            </a:r>
            <a:r>
              <a:rPr lang="it-IT" sz="2000" dirty="0"/>
              <a:t>: dopo aver approvato la richiesta, il sistema operativo invia il messaggio al monitor attraverso l'hardware, come la scheda video.</a:t>
            </a:r>
          </a:p>
          <a:p>
            <a:pPr marL="457200" indent="-457200" algn="just">
              <a:buFont typeface="+mj-lt"/>
              <a:buAutoNum type="arabicPeriod"/>
            </a:pPr>
            <a:r>
              <a:rPr lang="it-IT" sz="2000" b="1" dirty="0"/>
              <a:t>Il risultato appare</a:t>
            </a:r>
            <a:r>
              <a:rPr lang="it-IT" sz="2000" dirty="0"/>
              <a:t>: infine, il messaggio «Hello World!» appare sullo schermo, esattamente come voleva il programma.</a:t>
            </a:r>
          </a:p>
          <a:p>
            <a:pPr marL="0" indent="0" algn="just">
              <a:buNone/>
            </a:pPr>
            <a:r>
              <a:rPr lang="it-IT" sz="2000" dirty="0"/>
              <a:t>In questo modo, il programma non deve preoccuparsi di come funziona lo schermo o l'hardware, ma si limita a «chiedere» al sistema operativo di gestirlo.</a:t>
            </a:r>
          </a:p>
        </p:txBody>
      </p:sp>
    </p:spTree>
    <p:extLst>
      <p:ext uri="{BB962C8B-B14F-4D97-AF65-F5344CB8AC3E}">
        <p14:creationId xmlns:p14="http://schemas.microsoft.com/office/powerpoint/2010/main" val="36676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483FC-7159-7535-D4ED-4FBEEF7BDB4F}"/>
              </a:ext>
            </a:extLst>
          </p:cNvPr>
          <p:cNvSpPr>
            <a:spLocks noGrp="1"/>
          </p:cNvSpPr>
          <p:nvPr>
            <p:ph type="title"/>
          </p:nvPr>
        </p:nvSpPr>
        <p:spPr/>
        <p:txBody>
          <a:bodyPr>
            <a:normAutofit/>
          </a:bodyPr>
          <a:lstStyle/>
          <a:p>
            <a:r>
              <a:rPr lang="it-IT" sz="3600" dirty="0"/>
              <a:t>SISTEMA OPERATIVO</a:t>
            </a:r>
          </a:p>
        </p:txBody>
      </p:sp>
      <p:sp>
        <p:nvSpPr>
          <p:cNvPr id="3" name="Segnaposto contenuto 2">
            <a:extLst>
              <a:ext uri="{FF2B5EF4-FFF2-40B4-BE49-F238E27FC236}">
                <a16:creationId xmlns:a16="http://schemas.microsoft.com/office/drawing/2014/main" id="{A8745130-C847-6A36-D32E-956848AC75CB}"/>
              </a:ext>
            </a:extLst>
          </p:cNvPr>
          <p:cNvSpPr>
            <a:spLocks noGrp="1"/>
          </p:cNvSpPr>
          <p:nvPr>
            <p:ph idx="1"/>
          </p:nvPr>
        </p:nvSpPr>
        <p:spPr>
          <a:xfrm>
            <a:off x="581192" y="2180496"/>
            <a:ext cx="11029616" cy="4295255"/>
          </a:xfrm>
        </p:spPr>
        <p:txBody>
          <a:bodyPr anchor="t">
            <a:normAutofit/>
          </a:bodyPr>
          <a:lstStyle/>
          <a:p>
            <a:pPr marL="0" indent="0" algn="just">
              <a:buNone/>
            </a:pPr>
            <a:r>
              <a:rPr lang="it-IT" sz="2000" dirty="0"/>
              <a:t>Il </a:t>
            </a:r>
            <a:r>
              <a:rPr lang="it-IT" sz="2000" b="1" dirty="0"/>
              <a:t>Sistema Operativo </a:t>
            </a:r>
            <a:r>
              <a:rPr lang="it-IT" sz="2000" dirty="0"/>
              <a:t>è un </a:t>
            </a:r>
            <a:r>
              <a:rPr lang="it-IT" sz="2000" b="1" dirty="0"/>
              <a:t>PROGRAMMA</a:t>
            </a:r>
          </a:p>
          <a:p>
            <a:pPr algn="just"/>
            <a:r>
              <a:rPr lang="it-IT" sz="2000" b="1" dirty="0">
                <a:solidFill>
                  <a:srgbClr val="C00000"/>
                </a:solidFill>
              </a:rPr>
              <a:t>Che cos’è un PROGRAMMA? </a:t>
            </a:r>
            <a:r>
              <a:rPr lang="it-IT" sz="2000" dirty="0"/>
              <a:t>È un’entità che consuma solo risorse di memoria, in quanto risiede su disco (memoria di massa), è statico e senza vita. Sostanzialmente è un semplice </a:t>
            </a:r>
            <a:r>
              <a:rPr lang="it-IT" sz="2000" b="1" dirty="0"/>
              <a:t>INSIEME DI BIT</a:t>
            </a:r>
            <a:r>
              <a:rPr lang="it-IT" sz="2000" dirty="0"/>
              <a:t> (1010010101…) </a:t>
            </a:r>
          </a:p>
        </p:txBody>
      </p:sp>
    </p:spTree>
    <p:extLst>
      <p:ext uri="{BB962C8B-B14F-4D97-AF65-F5344CB8AC3E}">
        <p14:creationId xmlns:p14="http://schemas.microsoft.com/office/powerpoint/2010/main" val="423688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un processo grafico in bianco e nero che nasce, cresce e muore">
            <a:extLst>
              <a:ext uri="{FF2B5EF4-FFF2-40B4-BE49-F238E27FC236}">
                <a16:creationId xmlns:a16="http://schemas.microsoft.com/office/drawing/2014/main" id="{C68E410F-8768-9B19-C773-BF57E372FACA}"/>
              </a:ext>
            </a:extLst>
          </p:cNvPr>
          <p:cNvPicPr>
            <a:picLocks noChangeAspect="1" noChangeArrowheads="1"/>
          </p:cNvPicPr>
          <p:nvPr/>
        </p:nvPicPr>
        <p:blipFill rotWithShape="1">
          <a:blip r:embed="rId2">
            <a:alphaModFix amt="10000"/>
            <a:extLst>
              <a:ext uri="{28A0092B-C50C-407E-A947-70E740481C1C}">
                <a14:useLocalDpi xmlns:a14="http://schemas.microsoft.com/office/drawing/2010/main" val="0"/>
              </a:ext>
            </a:extLst>
          </a:blip>
          <a:srcRect l="2193" t="36543" r="2193" b="9675"/>
          <a:stretch/>
        </p:blipFill>
        <p:spPr bwMode="auto">
          <a:xfrm>
            <a:off x="0" y="-2998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Rettangolo 3">
            <a:extLst>
              <a:ext uri="{FF2B5EF4-FFF2-40B4-BE49-F238E27FC236}">
                <a16:creationId xmlns:a16="http://schemas.microsoft.com/office/drawing/2014/main" id="{6FEBD589-F8DA-D761-0967-30E135E00914}"/>
              </a:ext>
            </a:extLst>
          </p:cNvPr>
          <p:cNvSpPr/>
          <p:nvPr/>
        </p:nvSpPr>
        <p:spPr>
          <a:xfrm>
            <a:off x="449942" y="628651"/>
            <a:ext cx="11284857" cy="11695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3E483FC-7159-7535-D4ED-4FBEEF7BDB4F}"/>
              </a:ext>
            </a:extLst>
          </p:cNvPr>
          <p:cNvSpPr>
            <a:spLocks noGrp="1"/>
          </p:cNvSpPr>
          <p:nvPr>
            <p:ph type="title"/>
          </p:nvPr>
        </p:nvSpPr>
        <p:spPr/>
        <p:txBody>
          <a:bodyPr>
            <a:normAutofit/>
          </a:bodyPr>
          <a:lstStyle/>
          <a:p>
            <a:r>
              <a:rPr lang="it-IT" sz="3600" dirty="0"/>
              <a:t>SISTEMA OPERATIVO</a:t>
            </a:r>
          </a:p>
        </p:txBody>
      </p:sp>
      <p:sp>
        <p:nvSpPr>
          <p:cNvPr id="3" name="Segnaposto contenuto 2">
            <a:extLst>
              <a:ext uri="{FF2B5EF4-FFF2-40B4-BE49-F238E27FC236}">
                <a16:creationId xmlns:a16="http://schemas.microsoft.com/office/drawing/2014/main" id="{A8745130-C847-6A36-D32E-956848AC75CB}"/>
              </a:ext>
            </a:extLst>
          </p:cNvPr>
          <p:cNvSpPr>
            <a:spLocks noGrp="1"/>
          </p:cNvSpPr>
          <p:nvPr>
            <p:ph idx="1"/>
          </p:nvPr>
        </p:nvSpPr>
        <p:spPr>
          <a:xfrm>
            <a:off x="581192" y="2180496"/>
            <a:ext cx="11029616" cy="4295255"/>
          </a:xfrm>
        </p:spPr>
        <p:txBody>
          <a:bodyPr anchor="t">
            <a:normAutofit/>
          </a:bodyPr>
          <a:lstStyle/>
          <a:p>
            <a:pPr marL="0" indent="0" algn="just">
              <a:buNone/>
            </a:pPr>
            <a:r>
              <a:rPr lang="it-IT" sz="2000" dirty="0"/>
              <a:t>Il </a:t>
            </a:r>
            <a:r>
              <a:rPr lang="it-IT" sz="2000" b="1" dirty="0"/>
              <a:t>Sistema Operativo </a:t>
            </a:r>
            <a:r>
              <a:rPr lang="it-IT" sz="2000" dirty="0"/>
              <a:t>è un </a:t>
            </a:r>
            <a:r>
              <a:rPr lang="it-IT" sz="2000" b="1" dirty="0"/>
              <a:t>PROGRAMMA</a:t>
            </a:r>
          </a:p>
          <a:p>
            <a:pPr algn="just"/>
            <a:r>
              <a:rPr lang="it-IT" sz="2000" b="1" dirty="0">
                <a:solidFill>
                  <a:srgbClr val="C00000"/>
                </a:solidFill>
              </a:rPr>
              <a:t>Che cos’è un PROGRAMMA? </a:t>
            </a:r>
            <a:r>
              <a:rPr lang="it-IT" sz="2000" dirty="0"/>
              <a:t>È un’entità che consuma solo risorse di memoria, in quanto risiede su disco (memoria di massa), è statico e senza vita. Sostanzialmente è un semplice </a:t>
            </a:r>
            <a:r>
              <a:rPr lang="it-IT" sz="2000" b="1" dirty="0"/>
              <a:t>INSIEME DI BIT</a:t>
            </a:r>
            <a:r>
              <a:rPr lang="it-IT" sz="2000" dirty="0"/>
              <a:t> (1010010101…) </a:t>
            </a:r>
          </a:p>
          <a:p>
            <a:pPr algn="just"/>
            <a:r>
              <a:rPr lang="it-IT" sz="2000" b="1" dirty="0">
                <a:solidFill>
                  <a:srgbClr val="C00000"/>
                </a:solidFill>
              </a:rPr>
              <a:t>PROCESSO</a:t>
            </a:r>
            <a:r>
              <a:rPr lang="it-IT" sz="2000" dirty="0"/>
              <a:t>: È un concetto astratto utilizzato per definire un </a:t>
            </a:r>
            <a:r>
              <a:rPr lang="it-IT" sz="2000" b="1" dirty="0"/>
              <a:t>PROGRAMMA IN ESECUZIONE</a:t>
            </a:r>
            <a:r>
              <a:rPr lang="it-IT" sz="2000" dirty="0"/>
              <a:t>, è quindi dinamico e pieno di vita. Quando un </a:t>
            </a:r>
            <a:r>
              <a:rPr lang="it-IT" sz="2000" b="1" dirty="0"/>
              <a:t>PROGRAMMA</a:t>
            </a:r>
            <a:r>
              <a:rPr lang="it-IT" sz="2000" dirty="0"/>
              <a:t> da oggetto presente nella sola memoria di massa, viene trasferito in memoria centrale e inizia ad utilizzare la </a:t>
            </a:r>
            <a:r>
              <a:rPr lang="it-IT" sz="2000" b="1" dirty="0"/>
              <a:t>CPU</a:t>
            </a:r>
            <a:r>
              <a:rPr lang="it-IT" sz="2000" dirty="0"/>
              <a:t>, diventa dinamico e quindi </a:t>
            </a:r>
            <a:r>
              <a:rPr lang="it-IT" sz="2000" b="1" dirty="0"/>
              <a:t>PROCESSO</a:t>
            </a:r>
            <a:r>
              <a:rPr lang="it-IT" sz="2000" dirty="0"/>
              <a:t>. Un processo: </a:t>
            </a:r>
            <a:r>
              <a:rPr lang="it-IT" sz="2000" b="1" dirty="0"/>
              <a:t>NASCE</a:t>
            </a:r>
            <a:r>
              <a:rPr lang="it-IT" sz="2000" dirty="0"/>
              <a:t>, </a:t>
            </a:r>
            <a:r>
              <a:rPr lang="it-IT" sz="2000" b="1" dirty="0"/>
              <a:t>CRESCE</a:t>
            </a:r>
            <a:r>
              <a:rPr lang="it-IT" sz="2000" dirty="0"/>
              <a:t>, </a:t>
            </a:r>
            <a:r>
              <a:rPr lang="it-IT" sz="2000" b="1" dirty="0"/>
              <a:t>MUORE</a:t>
            </a:r>
            <a:r>
              <a:rPr lang="it-IT" sz="2000" dirty="0"/>
              <a:t>.</a:t>
            </a:r>
          </a:p>
          <a:p>
            <a:pPr marL="0" indent="0" algn="just">
              <a:buNone/>
            </a:pPr>
            <a:endParaRPr lang="it-IT" sz="2000" dirty="0"/>
          </a:p>
        </p:txBody>
      </p:sp>
    </p:spTree>
    <p:extLst>
      <p:ext uri="{BB962C8B-B14F-4D97-AF65-F5344CB8AC3E}">
        <p14:creationId xmlns:p14="http://schemas.microsoft.com/office/powerpoint/2010/main" val="463165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58C535-3AA6-7887-68FF-512D1C41CA4B}"/>
              </a:ext>
            </a:extLst>
          </p:cNvPr>
          <p:cNvSpPr>
            <a:spLocks noGrp="1"/>
          </p:cNvSpPr>
          <p:nvPr>
            <p:ph type="ctrTitle"/>
          </p:nvPr>
        </p:nvSpPr>
        <p:spPr/>
        <p:txBody>
          <a:bodyPr>
            <a:normAutofit/>
          </a:bodyPr>
          <a:lstStyle/>
          <a:p>
            <a:r>
              <a:rPr lang="it-IT" sz="4000" dirty="0"/>
              <a:t>IL KERNEL</a:t>
            </a:r>
          </a:p>
        </p:txBody>
      </p:sp>
      <p:sp>
        <p:nvSpPr>
          <p:cNvPr id="3" name="Sottotitolo 2">
            <a:extLst>
              <a:ext uri="{FF2B5EF4-FFF2-40B4-BE49-F238E27FC236}">
                <a16:creationId xmlns:a16="http://schemas.microsoft.com/office/drawing/2014/main" id="{11844217-1AF7-AE81-15FF-FE27D578E1D2}"/>
              </a:ext>
            </a:extLst>
          </p:cNvPr>
          <p:cNvSpPr>
            <a:spLocks noGrp="1"/>
          </p:cNvSpPr>
          <p:nvPr>
            <p:ph type="subTitle" idx="1"/>
          </p:nvPr>
        </p:nvSpPr>
        <p:spPr/>
        <p:txBody>
          <a:bodyPr>
            <a:normAutofit/>
          </a:bodyPr>
          <a:lstStyle/>
          <a:p>
            <a:r>
              <a:rPr lang="it-IT" sz="2000" dirty="0"/>
              <a:t>I° LIVELLO DEL SISTEMA OPERATIVO</a:t>
            </a:r>
          </a:p>
        </p:txBody>
      </p:sp>
    </p:spTree>
    <p:extLst>
      <p:ext uri="{BB962C8B-B14F-4D97-AF65-F5344CB8AC3E}">
        <p14:creationId xmlns:p14="http://schemas.microsoft.com/office/powerpoint/2010/main" val="4128472047"/>
      </p:ext>
    </p:extLst>
  </p:cSld>
  <p:clrMapOvr>
    <a:masterClrMapping/>
  </p:clrMapOvr>
</p:sld>
</file>

<file path=ppt/theme/theme1.xml><?xml version="1.0" encoding="utf-8"?>
<a:theme xmlns:a="http://schemas.openxmlformats.org/drawingml/2006/main" name="Dividendi">
  <a:themeElements>
    <a:clrScheme name="Dividendi">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i">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i">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TM03457464[[fn=Dividendi]]</Template>
  <TotalTime>84</TotalTime>
  <Words>826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Gill Sans MT</vt:lpstr>
      <vt:lpstr>Wingdings 2</vt:lpstr>
      <vt:lpstr>Dividendi</vt:lpstr>
      <vt:lpstr>SISTEMI OPERATIVI</vt:lpstr>
      <vt:lpstr>SISTEMA OPERATIVO</vt:lpstr>
      <vt:lpstr>SISTEMA OPERATIVO</vt:lpstr>
      <vt:lpstr>SISTEMA OPERATIVO (LIVELLI)</vt:lpstr>
      <vt:lpstr>SISTEMA OPERATIVO (SYSTEM CALLS)</vt:lpstr>
      <vt:lpstr>Esempio : scrivere sullo schermo</vt:lpstr>
      <vt:lpstr>SISTEMA OPERATIVO</vt:lpstr>
      <vt:lpstr>SISTEMA OPERATIVO</vt:lpstr>
      <vt:lpstr>IL KERNEL</vt:lpstr>
      <vt:lpstr>KERNEL</vt:lpstr>
      <vt:lpstr>KERNEL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Gabriele Alessandro Cazzaniga</dc:creator>
  <cp:lastModifiedBy>Gabriele Alessandro Cazzaniga</cp:lastModifiedBy>
  <cp:revision>9</cp:revision>
  <dcterms:created xsi:type="dcterms:W3CDTF">2024-09-26T14:31:08Z</dcterms:created>
  <dcterms:modified xsi:type="dcterms:W3CDTF">2024-09-26T15:55:50Z</dcterms:modified>
</cp:coreProperties>
</file>