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62" r:id="rId9"/>
    <p:sldId id="263" r:id="rId10"/>
    <p:sldId id="264" r:id="rId11"/>
    <p:sldId id="265" r:id="rId12"/>
    <p:sldId id="266" r:id="rId13"/>
    <p:sldId id="267" r:id="rId14"/>
    <p:sldId id="268" r:id="rId15"/>
  </p:sldIdLst>
  <p:sldSz cx="9144000" cy="5143500" type="screen16x9"/>
  <p:notesSz cx="6858000" cy="9144000"/>
  <p:embeddedFontLst>
    <p:embeddedFont>
      <p:font typeface="PT Sans Narrow" charset="0"/>
      <p:regular r:id="rId17"/>
      <p:bold r:id="rId18"/>
    </p:embeddedFont>
    <p:embeddedFont>
      <p:font typeface="Open Sans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CBC91D6-0A62-4E6E-9AE3-0F439D63BB96}">
  <a:tblStyle styleId="{9CBC91D6-0A62-4E6E-9AE3-0F439D63BB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-96" y="-19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696a3a717b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696a3a717b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169263f8374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169263f8374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169263f837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169263f837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169263f8374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169263f8374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69263f8374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169263f8374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161796e86f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161796e86f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169263f8374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169263f8374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161796e86f2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161796e86f2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69263f8374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169263f8374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796e86f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796e86f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61796e86f2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161796e86f2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169263f8374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169263f8374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1696a3a717b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1696a3a717b_0_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hatismyip.com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RETI INFORMATICHE</a:t>
            </a:r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Introduzione alle reti informatiche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1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it" sz="2940"/>
              <a:t>DISPOSITIVI DI RETE: SWITCH &amp; ROUTER/MODEM</a:t>
            </a:r>
            <a:endParaRPr sz="3480"/>
          </a:p>
        </p:txBody>
      </p:sp>
      <p:sp>
        <p:nvSpPr>
          <p:cNvPr id="121" name="Google Shape;121;p21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Lo </a:t>
            </a:r>
            <a:r>
              <a:rPr lang="it" sz="1800" b="1"/>
              <a:t>switch </a:t>
            </a:r>
            <a:r>
              <a:rPr lang="it" sz="1800"/>
              <a:t>indirizza la comunicazione solo al dispositivo destinatario.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Il </a:t>
            </a:r>
            <a:r>
              <a:rPr lang="it" sz="1800" b="1"/>
              <a:t>router/modem</a:t>
            </a:r>
            <a:r>
              <a:rPr lang="it" sz="1800"/>
              <a:t> è un dispositivo che serve ad installare una comunicazione di rete, in particolare internet.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9150" y="2990903"/>
            <a:ext cx="3565225" cy="1922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3125" y="128151"/>
            <a:ext cx="3371250" cy="2623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TOPOLOGIE DI RETE</a:t>
            </a:r>
            <a:endParaRPr/>
          </a:p>
        </p:txBody>
      </p:sp>
      <p:sp>
        <p:nvSpPr>
          <p:cNvPr id="129" name="Google Shape;129;p22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ANELLO vs STELLA vs BUS</a:t>
            </a:r>
            <a:endParaRPr/>
          </a:p>
        </p:txBody>
      </p:sp>
      <p:pic>
        <p:nvPicPr>
          <p:cNvPr id="130" name="Google Shape;13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94813" y="221450"/>
            <a:ext cx="2615047" cy="1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01375" y="1853688"/>
            <a:ext cx="3092305" cy="141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94825" y="3485927"/>
            <a:ext cx="2381425" cy="141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3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AD ANELLO</a:t>
            </a:r>
            <a:endParaRPr/>
          </a:p>
        </p:txBody>
      </p:sp>
      <p:sp>
        <p:nvSpPr>
          <p:cNvPr id="138" name="Google Shape;138;p23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r>
              <a:rPr lang="it" sz="1500"/>
              <a:t>La rete ad anello è un sistema dove i nodi sono disposti a cerchio, creando appunto un anello. Ciascun nodo esamina il messaggio che riceve per decidere se deve acquisirlo o passarlo a sua volta. Il segnale dei dati ricevuti e la trasmissione termina quando il messaggio fa un intero giro e ritorna al nodo trasmittente. Il percorso può avvenire in maniera:</a:t>
            </a:r>
            <a:endParaRPr sz="1500"/>
          </a:p>
          <a:p>
            <a:pPr marL="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23"/>
              <a:buNone/>
            </a:pPr>
            <a:endParaRPr sz="1500"/>
          </a:p>
          <a:p>
            <a:pPr marL="457200" lvl="0" indent="-3238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Unidirezionale: in senso orario o antiorario</a:t>
            </a:r>
            <a:endParaRPr sz="1500"/>
          </a:p>
          <a:p>
            <a:pPr marL="457200" lvl="0" indent="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500"/>
          </a:p>
          <a:p>
            <a:pPr marL="457200" lvl="0" indent="-323850" algn="just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it" sz="1500"/>
              <a:t>Bidirezionale: ciascun nodo può inviare il messaggio sia al nodo precedente che a quello successivo.</a:t>
            </a:r>
            <a:endParaRPr sz="1500"/>
          </a:p>
        </p:txBody>
      </p:sp>
      <p:pic>
        <p:nvPicPr>
          <p:cNvPr id="139" name="Google Shape;13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9425" y="1274250"/>
            <a:ext cx="3826700" cy="20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 STELLA</a:t>
            </a:r>
            <a:endParaRPr/>
          </a:p>
        </p:txBody>
      </p:sp>
      <p:sp>
        <p:nvSpPr>
          <p:cNvPr id="145" name="Google Shape;145;p24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Nella topologia di rete a stella ci sono tanti nodi figli, tutti connessi a un nodo padre che si trova appunto al centro della stella e che può essere: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hub cioè un sistema hardware centrale che si limita a inviare lungo tutti i collegamenti un duplicato di ciascun pacchetto, in maniera indistinta.</a:t>
            </a: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uno switch, cioè un dispositivo che assicura la comunicazione tra i diversi nodi e conosce i collegamenti dei singoli computer.</a:t>
            </a:r>
            <a:endParaRPr/>
          </a:p>
          <a:p>
            <a:pPr marL="457200" lvl="0" indent="-321945" algn="just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it"/>
              <a:t>un pc o nodo stesso della rete che processa i vari messaggi e li indirizza al corretto destinatario.</a:t>
            </a:r>
            <a:endParaRPr/>
          </a:p>
        </p:txBody>
      </p:sp>
      <p:pic>
        <p:nvPicPr>
          <p:cNvPr id="146" name="Google Shape;14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08200" y="1466750"/>
            <a:ext cx="4147500" cy="189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TOPOLOGIA A BUS</a:t>
            </a:r>
            <a:endParaRPr/>
          </a:p>
        </p:txBody>
      </p:sp>
      <p:sp>
        <p:nvSpPr>
          <p:cNvPr id="152" name="Google Shape;152;p25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1450">
                <a:solidFill>
                  <a:srgbClr val="444444"/>
                </a:solidFill>
                <a:highlight>
                  <a:srgbClr val="FFFFFF"/>
                </a:highlight>
              </a:rPr>
              <a:t>Nella topologia a bus tutti i computer sono collegati ad un unico cavo, un canale trasmissivo comune detto dorsale o bus. Questo sistema fa sì che i dati che “viaggiano” sul bus siano leggibili da tutti i nodi anche se non ne sono i destinatari. Ciascun nodo “tocca” il bus per esaminare i pacchetti contenuti in esso. Se il nodo è destinatario di quel pacchetto lo acquisisce altrimenti lo ignora se destinato ad altri computer.</a:t>
            </a:r>
            <a:endParaRPr sz="145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153" name="Google Shape;15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7750" y="1284755"/>
            <a:ext cx="3919150" cy="232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DEFINIZIONE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Una </a:t>
            </a:r>
            <a:r>
              <a:rPr lang="it" b="1"/>
              <a:t>rete informatica</a:t>
            </a:r>
            <a:r>
              <a:rPr lang="it"/>
              <a:t> è un insieme di dispositivi collegati l’un l’altro che, attraverso appositi canali di comunicazione, permettono di scambiarsi risorse, dati o informazioni.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In una rete di computer i dispositivi che generano, instradano e terminano i dati sono chiamati </a:t>
            </a:r>
            <a:r>
              <a:rPr lang="it" b="1"/>
              <a:t>nodi </a:t>
            </a:r>
            <a:r>
              <a:rPr lang="it"/>
              <a:t>della rete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TIPOLOGIE DI RETE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LAN vs WAN</a:t>
            </a:r>
            <a:endParaRPr/>
          </a:p>
        </p:txBody>
      </p:sp>
      <p:pic>
        <p:nvPicPr>
          <p:cNvPr id="80" name="Google Shape;8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450" y="966200"/>
            <a:ext cx="1838800" cy="1429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Google Shape;8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85025" y="2110501"/>
            <a:ext cx="2403800" cy="20958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RETE LOCALE (LAN)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6"/>
          <p:cNvSpPr txBox="1">
            <a:spLocks noGrp="1"/>
          </p:cNvSpPr>
          <p:nvPr>
            <p:ph type="subTitle" idx="1"/>
          </p:nvPr>
        </p:nvSpPr>
        <p:spPr>
          <a:xfrm>
            <a:off x="265500" y="2273525"/>
            <a:ext cx="4045200" cy="22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Una </a:t>
            </a:r>
            <a:r>
              <a:rPr lang="it" sz="1800" b="1"/>
              <a:t>Local Area Network</a:t>
            </a:r>
            <a:r>
              <a:rPr lang="it" sz="1800"/>
              <a:t> (LAN) indica una rete informatica di collegamento tra più dispositivi che copre un'area limitata, come un'abitazione, una scuola, un'azienda o un complesso di edifici adiacenti.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5449" y="966200"/>
            <a:ext cx="3691100" cy="286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3600"/>
              <a:t>RETE GLOBALE (WAN)</a:t>
            </a:r>
            <a:endParaRPr sz="36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600"/>
          </a:p>
        </p:txBody>
      </p:sp>
      <p:sp>
        <p:nvSpPr>
          <p:cNvPr id="94" name="Google Shape;94;p17"/>
          <p:cNvSpPr txBox="1">
            <a:spLocks noGrp="1"/>
          </p:cNvSpPr>
          <p:nvPr>
            <p:ph type="subTitle" idx="1"/>
          </p:nvPr>
        </p:nvSpPr>
        <p:spPr>
          <a:xfrm>
            <a:off x="265500" y="2286175"/>
            <a:ext cx="4045200" cy="227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800"/>
              <a:t>Una </a:t>
            </a:r>
            <a:r>
              <a:rPr lang="it" sz="1800" b="1"/>
              <a:t>Wide Area Network</a:t>
            </a:r>
            <a:r>
              <a:rPr lang="it" sz="1800"/>
              <a:t> (WAN) è una rete informatica che si estende su una grande distanza geografica. Per definizione, la WAN è una rete che attraversa regioni, paesi o addirittura il mondo. </a:t>
            </a:r>
            <a:r>
              <a:rPr lang="it" sz="1800" b="1"/>
              <a:t>Internet</a:t>
            </a:r>
            <a:r>
              <a:rPr lang="it" sz="1800"/>
              <a:t> è l’esempio di WAN più estesa e conosciuta al mondo.</a:t>
            </a:r>
            <a:endParaRPr sz="1800"/>
          </a:p>
        </p:txBody>
      </p:sp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900" y="783802"/>
            <a:ext cx="3721300" cy="32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INDIRIZZO IP (Internet Protocol Address)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Un </a:t>
            </a:r>
            <a:r>
              <a:rPr lang="it" b="1"/>
              <a:t>indirizzo IP</a:t>
            </a:r>
            <a:r>
              <a:rPr lang="it"/>
              <a:t> è un numero che identifica univocamente ogni dispositivo (host),</a:t>
            </a:r>
            <a:r>
              <a:rPr lang="it" b="1"/>
              <a:t> </a:t>
            </a:r>
            <a:r>
              <a:rPr lang="it"/>
              <a:t>collegato a una rete informatica. L’indirizzo IP viene assegnato ad ogni host di rete che può essere un personal computer, un tablet, uno smartphone, un router o anche un elettrodomestico.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L’indirizzo IP è formato da 4 cifre comprese tra 0 e 255 separate da un punto.</a:t>
            </a:r>
            <a:endParaRPr/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it"/>
              <a:t>Esempio: </a:t>
            </a:r>
            <a:r>
              <a:rPr lang="it" sz="2300" b="1"/>
              <a:t>97.24.1.89</a:t>
            </a:r>
            <a:endParaRPr sz="2300" b="1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INDIRIZZO IP </a:t>
            </a:r>
            <a:r>
              <a:rPr lang="it" dirty="0" smtClean="0"/>
              <a:t>e DNS (Domain Name System)</a:t>
            </a:r>
            <a:endParaRPr/>
          </a:p>
        </p:txBody>
      </p:sp>
      <p:sp>
        <p:nvSpPr>
          <p:cNvPr id="101" name="Google Shape;101;p18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just">
              <a:buNone/>
            </a:pPr>
            <a:r>
              <a:rPr lang="it-IT" dirty="0" smtClean="0"/>
              <a:t>Il </a:t>
            </a:r>
            <a:r>
              <a:rPr lang="it-IT" b="1" dirty="0" smtClean="0"/>
              <a:t>DNS </a:t>
            </a:r>
            <a:r>
              <a:rPr lang="it-IT" dirty="0" smtClean="0"/>
              <a:t>è </a:t>
            </a:r>
            <a:r>
              <a:rPr lang="it-IT" dirty="0" smtClean="0"/>
              <a:t>la "guida telefonica" di Internet. Le persone accedono alle informazioni online tramite dei nomi di dominio, come ad esempio </a:t>
            </a:r>
            <a:r>
              <a:rPr lang="it-IT" dirty="0" smtClean="0"/>
              <a:t>netflix.com o </a:t>
            </a:r>
            <a:r>
              <a:rPr lang="it-IT" dirty="0" err="1" smtClean="0"/>
              <a:t>wikipedia.org</a:t>
            </a:r>
            <a:r>
              <a:rPr lang="it-IT" dirty="0" smtClean="0"/>
              <a:t>, ma i Browser per poter raggiungere le destinazioni desiderate hanno bisogno di conoscerne gli indirizzi </a:t>
            </a:r>
            <a:r>
              <a:rPr lang="it-IT" b="1" dirty="0" smtClean="0"/>
              <a:t>IP</a:t>
            </a:r>
            <a:r>
              <a:rPr lang="it-IT" dirty="0" smtClean="0"/>
              <a:t>.</a:t>
            </a:r>
          </a:p>
          <a:p>
            <a:pPr marL="0" lvl="0" indent="0" algn="just">
              <a:buNone/>
            </a:pPr>
            <a:r>
              <a:rPr lang="it-IT" u="sng" dirty="0" smtClean="0"/>
              <a:t>Il </a:t>
            </a:r>
            <a:r>
              <a:rPr lang="it-IT" u="sng" dirty="0" smtClean="0"/>
              <a:t>DNS traduce i nomi di dominio in indirizzi IP</a:t>
            </a:r>
            <a:r>
              <a:rPr lang="it-IT" dirty="0" smtClean="0"/>
              <a:t>, in modo che i browser possano caricare le risorse Internet</a:t>
            </a:r>
            <a:r>
              <a:rPr lang="it-IT" dirty="0" smtClean="0"/>
              <a:t>.</a:t>
            </a:r>
          </a:p>
          <a:p>
            <a:pPr marL="0" indent="0" algn="just">
              <a:buNone/>
            </a:pPr>
            <a:r>
              <a:rPr lang="it" dirty="0" smtClean="0"/>
              <a:t>Esempio:</a:t>
            </a:r>
          </a:p>
          <a:p>
            <a:pPr marL="342900" algn="just">
              <a:buAutoNum type="arabicParenR"/>
            </a:pPr>
            <a:r>
              <a:rPr lang="it" dirty="0" smtClean="0"/>
              <a:t>copia </a:t>
            </a:r>
            <a:r>
              <a:rPr lang="it" b="1" dirty="0" smtClean="0"/>
              <a:t>l’URL</a:t>
            </a:r>
            <a:r>
              <a:rPr lang="it" dirty="0" smtClean="0"/>
              <a:t> (</a:t>
            </a:r>
            <a:r>
              <a:rPr lang="it-IT" dirty="0" err="1" smtClean="0"/>
              <a:t>Uniform</a:t>
            </a:r>
            <a:r>
              <a:rPr lang="it-IT" dirty="0" smtClean="0"/>
              <a:t> </a:t>
            </a:r>
            <a:r>
              <a:rPr lang="it-IT" dirty="0" err="1" smtClean="0"/>
              <a:t>Resource</a:t>
            </a:r>
            <a:r>
              <a:rPr lang="it-IT" dirty="0" smtClean="0"/>
              <a:t> </a:t>
            </a:r>
            <a:r>
              <a:rPr lang="it-IT" dirty="0" err="1" smtClean="0"/>
              <a:t>Locator</a:t>
            </a:r>
            <a:r>
              <a:rPr lang="it-IT" dirty="0" smtClean="0"/>
              <a:t>) del sito della scuola</a:t>
            </a:r>
          </a:p>
          <a:p>
            <a:pPr marL="342900" algn="just">
              <a:buAutoNum type="arabicParenR"/>
            </a:pPr>
            <a:r>
              <a:rPr lang="it-IT" dirty="0" smtClean="0"/>
              <a:t>Vai sul sito: </a:t>
            </a:r>
            <a:r>
              <a:rPr lang="it-IT" dirty="0" smtClean="0">
                <a:hlinkClick r:id="rId3"/>
              </a:rPr>
              <a:t>https://www.whatismyip.com</a:t>
            </a:r>
            <a:r>
              <a:rPr lang="it-IT" dirty="0" smtClean="0">
                <a:hlinkClick r:id="rId3"/>
              </a:rPr>
              <a:t>/</a:t>
            </a:r>
            <a:endParaRPr lang="it-IT" dirty="0" smtClean="0"/>
          </a:p>
          <a:p>
            <a:pPr marL="342900" algn="just">
              <a:buAutoNum type="arabicParenR"/>
            </a:pPr>
            <a:r>
              <a:rPr lang="it-IT" dirty="0" smtClean="0"/>
              <a:t>Trova l’IP del sito e analizza le informazioni che si possono ottenere</a:t>
            </a:r>
            <a:endParaRPr sz="2300" b="1"/>
          </a:p>
          <a:p>
            <a:pPr marL="0" lvl="0" indent="0" algn="just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CLASSIFICA MEZZI DI TRASMISSIONE DATI</a:t>
            </a:r>
            <a:endParaRPr/>
          </a:p>
        </p:txBody>
      </p:sp>
      <p:graphicFrame>
        <p:nvGraphicFramePr>
          <p:cNvPr id="107" name="Google Shape;107;p19"/>
          <p:cNvGraphicFramePr/>
          <p:nvPr/>
        </p:nvGraphicFramePr>
        <p:xfrm>
          <a:off x="895775" y="1466450"/>
          <a:ext cx="7352450" cy="2798100"/>
        </p:xfrm>
        <a:graphic>
          <a:graphicData uri="http://schemas.openxmlformats.org/drawingml/2006/table">
            <a:tbl>
              <a:tblPr>
                <a:noFill/>
                <a:tableStyleId>{9CBC91D6-0A62-4E6E-9AE3-0F439D63BB96}</a:tableStyleId>
              </a:tblPr>
              <a:tblGrid>
                <a:gridCol w="2885600"/>
                <a:gridCol w="2022725"/>
                <a:gridCol w="2444125"/>
              </a:tblGrid>
              <a:tr h="699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200" b="1"/>
                        <a:t>Mezzi trasmissivi tipici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200" b="1"/>
                        <a:t>Larghezza di banda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200" b="1"/>
                        <a:t>Massima distanza fisica</a:t>
                      </a:r>
                      <a:endParaRPr sz="1200" b="1"/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9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200"/>
                        <a:t>Cavo ethernet (LAN)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200"/>
                        <a:t>10 - 100 Mbps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200"/>
                        <a:t>185 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9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200"/>
                        <a:t>Wireless (Wi-Fi)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200"/>
                        <a:t>11 Mbps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200"/>
                        <a:t>100-500 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995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200"/>
                        <a:t>Fibra ottica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200"/>
                        <a:t>1000 Mbps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" sz="1200"/>
                        <a:t>3000 m</a:t>
                      </a:r>
                      <a:endParaRPr sz="1200"/>
                    </a:p>
                  </a:txBody>
                  <a:tcPr marL="91425" marR="91425" marT="91425" marB="91425">
                    <a:lnL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80808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265500" y="0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/>
              <a:t>DISPOSITIVI DI RETE:</a:t>
            </a:r>
            <a:endParaRPr sz="29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2900"/>
              <a:t>HUB &amp; BRIDGE</a:t>
            </a:r>
            <a:endParaRPr sz="2900"/>
          </a:p>
        </p:txBody>
      </p:sp>
      <p:sp>
        <p:nvSpPr>
          <p:cNvPr id="113" name="Google Shape;113;p20"/>
          <p:cNvSpPr txBox="1">
            <a:spLocks noGrp="1"/>
          </p:cNvSpPr>
          <p:nvPr>
            <p:ph type="subTitle" idx="1"/>
          </p:nvPr>
        </p:nvSpPr>
        <p:spPr>
          <a:xfrm>
            <a:off x="265500" y="1675800"/>
            <a:ext cx="4045200" cy="34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800"/>
              <a:t>L'</a:t>
            </a:r>
            <a:r>
              <a:rPr lang="it" sz="1800" b="1"/>
              <a:t>hub</a:t>
            </a:r>
            <a:r>
              <a:rPr lang="it" sz="1800"/>
              <a:t> non indirizza in maniera precisa la comunicazione al dispositivo destinatario, ma lo inoltra a tutti i dispositivi ad esso collegati.</a:t>
            </a:r>
            <a:endParaRPr sz="180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800"/>
              <a:t>Il </a:t>
            </a:r>
            <a:r>
              <a:rPr lang="it" sz="1800" b="1"/>
              <a:t>bridge</a:t>
            </a:r>
            <a:r>
              <a:rPr lang="it" sz="1800"/>
              <a:t>, serve a fare da ponte tra due reti differenti che possono essere fisiche o semplicemente logiche, come due classi di indirizzi IP differenti.</a:t>
            </a:r>
            <a:endParaRPr/>
          </a:p>
        </p:txBody>
      </p:sp>
      <p:pic>
        <p:nvPicPr>
          <p:cNvPr id="114" name="Google Shape;114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05800" y="2203499"/>
            <a:ext cx="3063650" cy="2750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83375" y="250247"/>
            <a:ext cx="3063650" cy="17140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765</Words>
  <PresentationFormat>Presentazione su schermo (16:9)</PresentationFormat>
  <Paragraphs>58</Paragraphs>
  <Slides>14</Slides>
  <Notes>14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8" baseType="lpstr">
      <vt:lpstr>Arial</vt:lpstr>
      <vt:lpstr>PT Sans Narrow</vt:lpstr>
      <vt:lpstr>Open Sans</vt:lpstr>
      <vt:lpstr>Tropic</vt:lpstr>
      <vt:lpstr>RETI INFORMATICHE</vt:lpstr>
      <vt:lpstr>DEFINIZIONE</vt:lpstr>
      <vt:lpstr>TIPOLOGIE DI RETE</vt:lpstr>
      <vt:lpstr>RETE LOCALE (LAN) </vt:lpstr>
      <vt:lpstr>RETE GLOBALE (WAN) </vt:lpstr>
      <vt:lpstr>INDIRIZZO IP (Internet Protocol Address)</vt:lpstr>
      <vt:lpstr>INDIRIZZO IP e DNS (Domain Name System)</vt:lpstr>
      <vt:lpstr>CLASSIFICA MEZZI DI TRASMISSIONE DATI</vt:lpstr>
      <vt:lpstr>DISPOSITIVI DI RETE: HUB &amp; BRIDGE</vt:lpstr>
      <vt:lpstr>DISPOSITIVI DI RETE: SWITCH &amp; ROUTER/MODEM</vt:lpstr>
      <vt:lpstr>TOPOLOGIE DI RETE</vt:lpstr>
      <vt:lpstr>TOPOLOGIA AD ANELLO</vt:lpstr>
      <vt:lpstr>TOPOLOGIA A STELLA</vt:lpstr>
      <vt:lpstr>TOPOLOGIA A BUS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RETI INFORMATICHE</dc:title>
  <cp:lastModifiedBy>cazzaniga.gabriele</cp:lastModifiedBy>
  <cp:revision>1</cp:revision>
  <dcterms:modified xsi:type="dcterms:W3CDTF">2023-09-23T07:00:33Z</dcterms:modified>
</cp:coreProperties>
</file>