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Source Code Pro"/>
      <p:regular r:id="rId30"/>
      <p:bold r:id="rId31"/>
      <p:italic r:id="rId32"/>
      <p:boldItalic r:id="rId33"/>
    </p:embeddedFont>
    <p:embeddedFont>
      <p:font typeface="Oswald"/>
      <p:regular r:id="rId34"/>
      <p:bold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A7F0F1-1BED-4EC7-9077-2806EBDAE60E}">
  <a:tblStyle styleId="{E7A7F0F1-1BED-4EC7-9077-2806EBDAE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5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4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7.xml"/><Relationship Id="rId35" Type="http://schemas.openxmlformats.org/officeDocument/2006/relationships/font" Target="fonts/Oswald-bold.fntdata"/><Relationship Id="rId12" Type="http://schemas.openxmlformats.org/officeDocument/2006/relationships/slide" Target="slides/slide6.xml"/><Relationship Id="rId34" Type="http://schemas.openxmlformats.org/officeDocument/2006/relationships/font" Target="fonts/Oswald-regular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5e3951de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5e3951de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e3951dec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e3951dec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e3951dec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e3951dec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e3951deca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e3951deca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e3951deca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e3951deca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e3951dec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e3951dec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5e3951deca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5e3951deca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5e3951deca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5e3951deca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5e3951deca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5e3951deca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e3951de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e3951de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409d15797f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409d15797f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e3951de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5e3951de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5e3951deca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5e3951deca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5e3951dec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5e3951dec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5e3951dec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5e3951dec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409d15797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409d15797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409d15797f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409d15797f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409d15797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409d15797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5d96cd555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5d96cd555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d96cd555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d96cd555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5e3951dec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5e3951dec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e3951dec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5e3951dec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edutecnica.it/sistemi/retix/1.ht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edutecnica.it/sistemi/retix/2.ht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edutecnica.it/sistemi/retix/4.ht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edutecnica.it/sistemi/retix/5.ht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www.edutecnica.it/sistemi/retix/10.htm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PROTOCOLLO DI RETE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Internet Protocol (IP)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CIDR (Classless Inter Domain Routing)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r>
              <a:rPr lang="it"/>
              <a:t>a rigida suddivisione delle reti in classi può essere superata modificando opportunamente la maschera di rete e adottando tecniche di routing che tengano conto di quest'ultima piuttosto che del primo byte dell'indirizzo:</a:t>
            </a:r>
            <a:endParaRPr/>
          </a:p>
          <a:p>
            <a:pPr indent="-334327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it" u="sng"/>
              <a:t>SUBNETTING</a:t>
            </a:r>
            <a:r>
              <a:rPr lang="it"/>
              <a:t>: Se gli host da connettere alla rete sono in numero limitato, la subnet mask viene modificata rispetto a quella originale, aumentando i bit dedicati all'indirizzo di rete, in modo da poter suddividere ulteriormente la rete in sottoreti</a:t>
            </a:r>
            <a:endParaRPr/>
          </a:p>
          <a:p>
            <a:pPr indent="-334327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it" u="sng"/>
              <a:t>SUPERNETTING</a:t>
            </a:r>
            <a:r>
              <a:rPr lang="it"/>
              <a:t>: </a:t>
            </a:r>
            <a:r>
              <a:rPr lang="it"/>
              <a:t>Se gli host da connettere alla rete sono più di quelli disponibili, è </a:t>
            </a:r>
            <a:r>
              <a:rPr lang="it"/>
              <a:t>possibile modificare la maschera di rete dedicando qualche bit in meno all'indirizzo di rete in modo da averne di più per quello degli host.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CIDR (Classless Inter Domain Routing)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Una maschera di sottorete si applica come un timbro sull’indirizzo IP e determina gli host. Nel formato CIDR questa informazione fa parte direttamente dell’indirizzo IP, reso sotto forma di suffisso. Il principio di base rimane però lo stesso: il suffisso informa quali posizioni (</a:t>
            </a:r>
            <a:r>
              <a:rPr b="1" lang="it"/>
              <a:t>bits</a:t>
            </a:r>
            <a:r>
              <a:rPr lang="it"/>
              <a:t>) dell’indirizzo IP rappresentano il </a:t>
            </a:r>
            <a:r>
              <a:rPr b="1" lang="it"/>
              <a:t>network ID</a:t>
            </a:r>
            <a:r>
              <a:rPr lang="it"/>
              <a:t> e dunque automaticamente quali bit costituiscono la sezione relativa dell’host ID.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CIDR (Classless Inter Domain Routing)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255.255.255</a:t>
            </a:r>
            <a:r>
              <a:rPr lang="it">
                <a:solidFill>
                  <a:srgbClr val="38761D"/>
                </a:solidFill>
              </a:rPr>
              <a:t>.0</a:t>
            </a:r>
            <a:r>
              <a:rPr lang="it"/>
              <a:t> = </a:t>
            </a:r>
            <a:r>
              <a:rPr lang="it">
                <a:solidFill>
                  <a:srgbClr val="FF0000"/>
                </a:solidFill>
              </a:rPr>
              <a:t>11111111 11111111 11111111</a:t>
            </a:r>
            <a:r>
              <a:rPr lang="it"/>
              <a:t> </a:t>
            </a:r>
            <a:r>
              <a:rPr lang="it">
                <a:solidFill>
                  <a:srgbClr val="38761D"/>
                </a:solidFill>
              </a:rPr>
              <a:t>00000000</a:t>
            </a:r>
            <a:endParaRPr>
              <a:solidFill>
                <a:srgbClr val="38761D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Nella notazione CIDR questa maschera di sottorete (di classe C) sarebbe </a:t>
            </a:r>
            <a:r>
              <a:rPr b="1" lang="it"/>
              <a:t>/24</a:t>
            </a:r>
            <a:r>
              <a:rPr lang="it"/>
              <a:t>, poiché i primi 24 bit indicano la parte della rete dell’indirizzo IP. Inoltre gli ottetti non devono necessariamente essere composti da zero e uno ma, grazie a </a:t>
            </a:r>
            <a:r>
              <a:rPr b="1" lang="it"/>
              <a:t>VLSM (Viable Length Subnet Mask)</a:t>
            </a:r>
            <a:r>
              <a:rPr lang="it"/>
              <a:t>, creare anche sottoreti flessibili. </a:t>
            </a:r>
            <a:r>
              <a:rPr i="1" lang="it" u="sng"/>
              <a:t>Ad esempio la maschera /25 corrisponde al valore binario 11111111 11111111 11111111 10000000 e questo a sua volta a 255.255.255.128</a:t>
            </a:r>
            <a:r>
              <a:rPr lang="it"/>
              <a:t> (notazione decimale puntata).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CIDR (Classless Inter Domain Routing)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>
                <a:solidFill>
                  <a:srgbClr val="000000"/>
                </a:solidFill>
              </a:rPr>
              <a:t>Esempio: 201.105.7.34</a:t>
            </a:r>
            <a:r>
              <a:rPr b="1" lang="it">
                <a:solidFill>
                  <a:srgbClr val="000000"/>
                </a:solidFill>
              </a:rPr>
              <a:t>/24</a:t>
            </a:r>
            <a:r>
              <a:rPr lang="it">
                <a:solidFill>
                  <a:srgbClr val="000000"/>
                </a:solidFill>
              </a:rPr>
              <a:t> si trova nella stessa rete di 201.105.7.1</a:t>
            </a:r>
            <a:r>
              <a:rPr b="1" lang="it">
                <a:solidFill>
                  <a:srgbClr val="000000"/>
                </a:solidFill>
              </a:rPr>
              <a:t>/24</a:t>
            </a:r>
            <a:r>
              <a:rPr lang="it">
                <a:solidFill>
                  <a:srgbClr val="000000"/>
                </a:solidFill>
              </a:rPr>
              <a:t>. Il suffisso segnala che </a:t>
            </a:r>
            <a:r>
              <a:rPr lang="it" u="sng">
                <a:solidFill>
                  <a:srgbClr val="000000"/>
                </a:solidFill>
              </a:rPr>
              <a:t>solamente i primi 24 bit vengono calcolati nella parte di rete</a:t>
            </a:r>
            <a:r>
              <a:rPr lang="it">
                <a:solidFill>
                  <a:srgbClr val="000000"/>
                </a:solidFill>
              </a:rPr>
              <a:t>.I bit rimanenti sono riservati perciò alla sezione dell’host. </a:t>
            </a:r>
            <a:r>
              <a:rPr b="1" lang="it">
                <a:solidFill>
                  <a:srgbClr val="000000"/>
                </a:solidFill>
              </a:rPr>
              <a:t>Il numero dei bit che si vede nel formato CIDR dopo la barra obliqua indica il numero delle posizioni (da sinistra verso destra) che appartengono alla parte di rete dell’indirizzo IP</a:t>
            </a:r>
            <a:endParaRPr b="1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1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Trasforma i seguenti indirizzi IP dalla notazione binaria alla notazione dotted-decimal: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10000001 00001011 00001011 11101111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11000001 10000011 00011011 11111111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11100111 11011011 10001011 01101111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11111001 10011011 11111011 00001111</a:t>
            </a:r>
            <a:endParaRPr b="1" sz="2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2</a:t>
            </a:r>
            <a:endParaRPr/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Cambia i seguenti indirizzi IP dalla notazione dotted-decimal a quella binaria: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111.56.45.78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221.34.7.82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241.8.56.12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75.45.34.78</a:t>
            </a:r>
            <a:endParaRPr b="1" sz="2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3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</a:t>
            </a:r>
            <a:r>
              <a:rPr lang="it"/>
              <a:t>ndividua la CLASSE dei seguenti indirizzi IP: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00000001 00001011 00001011 11101111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11000001 10000011 00011011 11111111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10100111 11011011 10001011 01101111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11110011 10011011 11111011 00001111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4</a:t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Quale dei seguenti può essere l’indirizzo di un host su una rete con massimo 256 indirizzi?</a:t>
            </a:r>
            <a:endParaRPr/>
          </a:p>
          <a:p>
            <a:pPr indent="-387350" lvl="0" marL="457200" rtl="0" algn="l">
              <a:spcBef>
                <a:spcPts val="120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205.16.37.32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190.16.42.0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17.17.32.0</a:t>
            </a:r>
            <a:endParaRPr b="1"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AutoNum type="arabicParenR"/>
            </a:pPr>
            <a:r>
              <a:rPr b="1" lang="it" sz="2500"/>
              <a:t>123.45.24.52</a:t>
            </a:r>
            <a:endParaRPr b="1" sz="2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5</a:t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Dato l’ indirizzo </a:t>
            </a:r>
            <a:r>
              <a:rPr b="1" lang="it" sz="2500"/>
              <a:t>132.21.0.0</a:t>
            </a:r>
            <a:r>
              <a:rPr lang="it"/>
              <a:t>, individua la CLASSE ed il RANGE di indirizzi utilizzabili.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Dato il seguente indirizzo </a:t>
            </a:r>
            <a:r>
              <a:rPr b="1" lang="it" sz="2500"/>
              <a:t>220.34.76.0</a:t>
            </a:r>
            <a:r>
              <a:rPr lang="it"/>
              <a:t>, individua la CLASSE ed il RANGE di indirizzi utilizzabili.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Dato il seguente indirizzo </a:t>
            </a:r>
            <a:r>
              <a:rPr b="1" lang="it" sz="2500"/>
              <a:t>132.6.17.85</a:t>
            </a:r>
            <a:r>
              <a:rPr lang="it"/>
              <a:t>, trova il network address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6 (</a:t>
            </a:r>
            <a:r>
              <a:rPr lang="it" sz="2700"/>
              <a:t>soluzione: </a:t>
            </a:r>
            <a:r>
              <a:rPr lang="it" sz="1511" u="sng">
                <a:solidFill>
                  <a:schemeClr val="hlink"/>
                </a:solidFill>
                <a:hlinkClick r:id="rId3"/>
              </a:rPr>
              <a:t>http://www.edutecnica.it/sistemi/retix/1.htm</a:t>
            </a:r>
            <a:r>
              <a:rPr lang="it"/>
              <a:t>)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Dato l'indirizzo IP </a:t>
            </a:r>
            <a:r>
              <a:rPr b="1" lang="it" sz="2500"/>
              <a:t>200.110.12.0</a:t>
            </a:r>
            <a:r>
              <a:rPr lang="it"/>
              <a:t> con maschera di sottorete </a:t>
            </a:r>
            <a:r>
              <a:rPr b="1" lang="it" sz="2500"/>
              <a:t>255.255.255.224</a:t>
            </a:r>
            <a:r>
              <a:rPr lang="it"/>
              <a:t>, specificare quante sottoreti e quanti host per sottorete si possono ottenere.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INDIRIZZO IP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indirizzo IP è un numero a 32 bit che identifica in modo univoco un host (computer o altro dispositivo, ad esempio una stampante o un router) in una rete TCP/IP.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esempio: </a:t>
            </a:r>
            <a:r>
              <a:rPr b="1" lang="it"/>
              <a:t>56.17.0.32</a:t>
            </a:r>
            <a:r>
              <a:rPr lang="it"/>
              <a:t> = </a:t>
            </a:r>
            <a:r>
              <a:rPr b="1" lang="it"/>
              <a:t>00111000 00010001 00000000 00100000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7 (</a:t>
            </a:r>
            <a:r>
              <a:rPr lang="it" sz="2700"/>
              <a:t>soluzione: </a:t>
            </a:r>
            <a:r>
              <a:rPr lang="it" sz="1511" u="sng">
                <a:solidFill>
                  <a:schemeClr val="hlink"/>
                </a:solidFill>
                <a:hlinkClick r:id="rId3"/>
              </a:rPr>
              <a:t>http://www.edutecnica.it/sistemi/retix/2.htm</a:t>
            </a:r>
            <a:r>
              <a:rPr lang="it"/>
              <a:t>)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Dato l'indirizzo IP </a:t>
            </a:r>
            <a:r>
              <a:rPr b="1" lang="it" sz="2500"/>
              <a:t>200.110.12.0</a:t>
            </a:r>
            <a:r>
              <a:rPr lang="it"/>
              <a:t> partizionare la rete da esso individuata in 12 sottoreti specificando il numero di host che appartengono a ciascuna sottorete e indicare l'indirizzo ip del terzo host appartenente alla settima sottorete.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8 (</a:t>
            </a:r>
            <a:r>
              <a:rPr lang="it" sz="2700"/>
              <a:t>soluzione: </a:t>
            </a:r>
            <a:r>
              <a:rPr lang="it" sz="1511" u="sng">
                <a:solidFill>
                  <a:schemeClr val="hlink"/>
                </a:solidFill>
                <a:hlinkClick r:id="rId3"/>
              </a:rPr>
              <a:t>http://www.edutecnica.it/sistemi/retix/4.htm</a:t>
            </a:r>
            <a:r>
              <a:rPr lang="it"/>
              <a:t>)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Determinare l'indirizzo di rete, la maschera di sottorete e l'indirizzo di broadcast del seguente blocco di indirizzi IP </a:t>
            </a:r>
            <a:r>
              <a:rPr b="1" lang="it" sz="2500"/>
              <a:t>130.1.10.32/20</a:t>
            </a:r>
            <a:r>
              <a:rPr lang="it"/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9 (</a:t>
            </a:r>
            <a:r>
              <a:rPr lang="it" sz="2700"/>
              <a:t>soluzione: </a:t>
            </a:r>
            <a:r>
              <a:rPr lang="it" sz="1511" u="sng">
                <a:solidFill>
                  <a:schemeClr val="hlink"/>
                </a:solidFill>
                <a:hlinkClick r:id="rId3"/>
              </a:rPr>
              <a:t>http://www.edutecnica.it/sistemi/retix/5.htm</a:t>
            </a:r>
            <a:r>
              <a:rPr lang="it"/>
              <a:t>)</a:t>
            </a:r>
            <a:endParaRPr/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it" sz="2500"/>
              <a:t>192.168.23.87/26</a:t>
            </a:r>
            <a:r>
              <a:rPr lang="it"/>
              <a:t> e </a:t>
            </a:r>
            <a:r>
              <a:rPr b="1" lang="it" sz="2500"/>
              <a:t>192.168.23.67/26</a:t>
            </a:r>
            <a:r>
              <a:rPr lang="it"/>
              <a:t> appartengono alla stessa rete?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ESERCIZIO 10 (</a:t>
            </a:r>
            <a:r>
              <a:rPr lang="it" sz="2700"/>
              <a:t>soluzione: </a:t>
            </a:r>
            <a:r>
              <a:rPr lang="it" sz="1511" u="sng">
                <a:solidFill>
                  <a:schemeClr val="hlink"/>
                </a:solidFill>
                <a:hlinkClick r:id="rId3"/>
              </a:rPr>
              <a:t>http://www.edutecnica.it/sistemi/retix/10.htm</a:t>
            </a:r>
            <a:r>
              <a:rPr lang="it"/>
              <a:t>)</a:t>
            </a:r>
            <a:endParaRPr/>
          </a:p>
        </p:txBody>
      </p:sp>
      <p:pic>
        <p:nvPicPr>
          <p:cNvPr id="196" name="Google Shape;196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900" y="1410800"/>
            <a:ext cx="7682181" cy="373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INDIRIZZO IP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L’</a:t>
            </a:r>
            <a:r>
              <a:rPr lang="it"/>
              <a:t>indirizzo IP è costituito da due parti: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La prima parte di un indirizzo IP viene utilizzata come indirizzo di rete</a:t>
            </a:r>
            <a:endParaRPr/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it"/>
              <a:t>l'ultima parte come indirizzo host.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Se si prende come esempio l'indirizzo </a:t>
            </a:r>
            <a:r>
              <a:rPr lang="it">
                <a:solidFill>
                  <a:srgbClr val="FF0000"/>
                </a:solidFill>
              </a:rPr>
              <a:t>192.168.123</a:t>
            </a:r>
            <a:r>
              <a:rPr lang="it">
                <a:solidFill>
                  <a:srgbClr val="00FF00"/>
                </a:solidFill>
              </a:rPr>
              <a:t>.132</a:t>
            </a:r>
            <a:r>
              <a:rPr lang="it"/>
              <a:t> e lo si divide in due parti, si ottiene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>
                <a:solidFill>
                  <a:srgbClr val="FF0000"/>
                </a:solidFill>
              </a:rPr>
              <a:t>192.168.123. Rete</a:t>
            </a:r>
            <a:r>
              <a:rPr lang="it"/>
              <a:t> </a:t>
            </a:r>
            <a:r>
              <a:rPr lang="it">
                <a:solidFill>
                  <a:srgbClr val="00FF00"/>
                </a:solidFill>
              </a:rPr>
              <a:t>.132 Host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SUBNET </a:t>
            </a:r>
            <a:r>
              <a:rPr lang="it"/>
              <a:t>MASK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</a:t>
            </a:r>
            <a:r>
              <a:rPr lang="it"/>
              <a:t>e parti dell'indirizzo IP utilizzate come indirizzi di rete e host non sono fisse, non è quindi possibile determinare gli indirizzi di rete e host a priori. Queste informazioni vengono fornite in un altro numero a 32 bit denominato subnet mask.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questo esempio: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la subnet mask è 255.255.255.0 = 11111111.11111111.11111111.00000000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Se si allinea l'indirizzo IP e la subnet mask, le porzioni dell'indirizzo relative alla rete e all'host possono essere suddivise: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indirizzo IP: </a:t>
            </a:r>
            <a:r>
              <a:rPr b="1" lang="it"/>
              <a:t>192.168.123.132</a:t>
            </a:r>
            <a:r>
              <a:rPr lang="it"/>
              <a:t> = </a:t>
            </a:r>
            <a:r>
              <a:rPr b="1" lang="it">
                <a:solidFill>
                  <a:srgbClr val="FF0000"/>
                </a:solidFill>
              </a:rPr>
              <a:t>11000000.10101000.01111011</a:t>
            </a:r>
            <a:r>
              <a:rPr b="1" lang="it">
                <a:solidFill>
                  <a:srgbClr val="38761D"/>
                </a:solidFill>
              </a:rPr>
              <a:t>.10000100</a:t>
            </a:r>
            <a:endParaRPr>
              <a:solidFill>
                <a:srgbClr val="38761D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subnet mask:  </a:t>
            </a:r>
            <a:r>
              <a:rPr b="1" lang="it"/>
              <a:t>255.255.255.0 </a:t>
            </a:r>
            <a:r>
              <a:rPr lang="it"/>
              <a:t>  = </a:t>
            </a:r>
            <a:r>
              <a:rPr b="1" lang="it">
                <a:solidFill>
                  <a:srgbClr val="FF0000"/>
                </a:solidFill>
              </a:rPr>
              <a:t>11111111.11111111.11111111</a:t>
            </a:r>
            <a:r>
              <a:rPr b="1" lang="it">
                <a:solidFill>
                  <a:srgbClr val="38761D"/>
                </a:solidFill>
              </a:rPr>
              <a:t>.00000000</a:t>
            </a:r>
            <a:r>
              <a:rPr lang="it"/>
              <a:t>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Le reti </a:t>
            </a:r>
            <a:r>
              <a:rPr lang="it"/>
              <a:t>sono classificate in tre classi principali </a:t>
            </a:r>
            <a:r>
              <a:rPr lang="it"/>
              <a:t>c</a:t>
            </a:r>
            <a:r>
              <a:rPr lang="it"/>
              <a:t>on</a:t>
            </a:r>
            <a:r>
              <a:rPr lang="it"/>
              <a:t> </a:t>
            </a:r>
            <a:r>
              <a:rPr lang="it"/>
              <a:t>dimensioni predefinite.</a:t>
            </a:r>
            <a:endParaRPr/>
          </a:p>
          <a:p>
            <a:pPr indent="-325755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lphaUcParenR"/>
            </a:pPr>
            <a:r>
              <a:rPr b="1" lang="it" u="sng"/>
              <a:t>Le reti di classe A</a:t>
            </a:r>
            <a:r>
              <a:rPr lang="it"/>
              <a:t> utilizzano una subnet mask predefinita di </a:t>
            </a:r>
            <a:r>
              <a:rPr lang="it">
                <a:solidFill>
                  <a:srgbClr val="FF0000"/>
                </a:solidFill>
              </a:rPr>
              <a:t>255</a:t>
            </a:r>
            <a:r>
              <a:rPr lang="it">
                <a:solidFill>
                  <a:srgbClr val="38761D"/>
                </a:solidFill>
              </a:rPr>
              <a:t>.0.0.0</a:t>
            </a:r>
            <a:r>
              <a:rPr lang="it"/>
              <a:t> e hanno i numeri da </a:t>
            </a:r>
            <a:r>
              <a:rPr b="1" lang="it"/>
              <a:t>0 a 127</a:t>
            </a:r>
            <a:r>
              <a:rPr lang="it"/>
              <a:t> come primo ottetto. L'indirizzo 10.52.36.11 è un indirizzo di classe A. Il primo ottetto è 10 ed è compreso tra i numeri 1 e 126 inclusi.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b="1" lang="it" u="sng"/>
              <a:t>Le reti di classe B</a:t>
            </a:r>
            <a:r>
              <a:rPr lang="it"/>
              <a:t> utilizzano una subnet mask predefinita di </a:t>
            </a:r>
            <a:r>
              <a:rPr lang="it">
                <a:solidFill>
                  <a:srgbClr val="FF0000"/>
                </a:solidFill>
              </a:rPr>
              <a:t>255.255</a:t>
            </a:r>
            <a:r>
              <a:rPr lang="it">
                <a:solidFill>
                  <a:srgbClr val="38761D"/>
                </a:solidFill>
              </a:rPr>
              <a:t>.0.0</a:t>
            </a:r>
            <a:r>
              <a:rPr lang="it"/>
              <a:t> e hanno i numeri da </a:t>
            </a:r>
            <a:r>
              <a:rPr b="1" lang="it"/>
              <a:t>128 a 191</a:t>
            </a:r>
            <a:r>
              <a:rPr lang="it"/>
              <a:t> come primo ottetto. L'indirizzo 172.16.52.63 è un indirizzo di classe B. Il primo ottetto è 172 ed è compreso tra i numeri 128 e 191 inclusi.</a:t>
            </a:r>
            <a:endParaRPr/>
          </a:p>
          <a:p>
            <a:pPr indent="-325755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lphaUcParenR"/>
            </a:pPr>
            <a:r>
              <a:rPr b="1" lang="it" u="sng"/>
              <a:t>Le reti di classe C</a:t>
            </a:r>
            <a:r>
              <a:rPr lang="it"/>
              <a:t> utilizzano una subnet mask predefinita di </a:t>
            </a:r>
            <a:r>
              <a:rPr lang="it">
                <a:solidFill>
                  <a:srgbClr val="FF0000"/>
                </a:solidFill>
              </a:rPr>
              <a:t>255.255.255</a:t>
            </a:r>
            <a:r>
              <a:rPr lang="it">
                <a:solidFill>
                  <a:srgbClr val="38761D"/>
                </a:solidFill>
              </a:rPr>
              <a:t>.0</a:t>
            </a:r>
            <a:r>
              <a:rPr lang="it"/>
              <a:t> e hanno i numeri da </a:t>
            </a:r>
            <a:r>
              <a:rPr b="1" lang="it"/>
              <a:t>192 a 223</a:t>
            </a:r>
            <a:r>
              <a:rPr lang="it"/>
              <a:t> come primo ottetto. L'indirizzo 192.168.123.132 è un indirizzo di classe C. Il primo ottetto è 192 ed è compreso tra i numeri 192 e 223 inclusi.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Esistono altre due tipologie</a:t>
            </a:r>
            <a:r>
              <a:rPr lang="it"/>
              <a:t> di classi definite speciali con dimensioni predefinite.</a:t>
            </a:r>
            <a:endParaRPr/>
          </a:p>
          <a:p>
            <a:pPr indent="-308610" lvl="0" marL="457200" rtl="0" algn="just">
              <a:spcBef>
                <a:spcPts val="1200"/>
              </a:spcBef>
              <a:spcAft>
                <a:spcPts val="0"/>
              </a:spcAft>
              <a:buSzPct val="100000"/>
              <a:buAutoNum type="alphaUcParenR" startAt="4"/>
            </a:pPr>
            <a:r>
              <a:rPr b="1" lang="it" u="sng"/>
              <a:t>Le reti di classe D</a:t>
            </a:r>
            <a:r>
              <a:rPr lang="it"/>
              <a:t> non utilizzano una subnet mask e hanno i numeri da </a:t>
            </a:r>
            <a:r>
              <a:rPr b="1" lang="it"/>
              <a:t>224 a 239</a:t>
            </a:r>
            <a:r>
              <a:rPr lang="it"/>
              <a:t> come primo ottetto. L’indirizzo 238.112.45.3 è un indirizzo di classe D. Il primo ottetto è 238 ed è compreso tra i numeri 224 e 239 inclusi. Queste reti sono riservate agli indirizzi multicast, tutti e 32 i bit dell'indirizzo sono quindi utilizzati per indicare un gruppo, non un singolo host.</a:t>
            </a:r>
            <a:endParaRPr/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SzPct val="100000"/>
              <a:buAutoNum type="alphaUcParenR" startAt="4"/>
            </a:pPr>
            <a:r>
              <a:rPr b="1" lang="it" u="sng"/>
              <a:t>Le reti di classe E</a:t>
            </a:r>
            <a:r>
              <a:rPr lang="it"/>
              <a:t> non utilizzano una subnet mask e hanno i numeri da </a:t>
            </a:r>
            <a:r>
              <a:rPr b="1" lang="it"/>
              <a:t>240 a 255</a:t>
            </a:r>
            <a:r>
              <a:rPr lang="it"/>
              <a:t> come primo ottetto. L’indirizzo 250.10.458.1 è un indirizzo di classe E. Il primo ottetto è 250 ed è compreso tra i numeri 240 e 255 inclusi. Queste reti sono riservate ad usi futuri, a sviluppatori o esperimenti sulle reti.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>
                <a:solidFill>
                  <a:srgbClr val="FF0000"/>
                </a:solidFill>
              </a:rPr>
              <a:t>NOTA: Per ogni rete, il primo e l’ultimo indirizzo IP disponibili sono riservati e non utilizzabili come indirizzi IP host:</a:t>
            </a:r>
            <a:endParaRPr b="1">
              <a:solidFill>
                <a:srgbClr val="FF0000"/>
              </a:solidFill>
            </a:endParaRPr>
          </a:p>
          <a:p>
            <a:pPr indent="-308610" lvl="0" marL="457200" rtl="0" algn="just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b="1" lang="it">
                <a:solidFill>
                  <a:srgbClr val="FF0000"/>
                </a:solidFill>
              </a:rPr>
              <a:t>il primo identifica il nome della rete (NETWORK ADDRESS)</a:t>
            </a:r>
            <a:endParaRPr b="1">
              <a:solidFill>
                <a:srgbClr val="FF0000"/>
              </a:solidFill>
            </a:endParaRPr>
          </a:p>
          <a:p>
            <a:pPr indent="-308610" lvl="0" marL="457200" rtl="0" algn="just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b="1" lang="it">
                <a:solidFill>
                  <a:srgbClr val="FF0000"/>
                </a:solidFill>
              </a:rPr>
              <a:t>l’ultimo è riservato per comunicazioni broadcast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RIEPILOGO</a:t>
            </a:r>
            <a:endParaRPr/>
          </a:p>
        </p:txBody>
      </p:sp>
      <p:graphicFrame>
        <p:nvGraphicFramePr>
          <p:cNvPr id="99" name="Google Shape;99;p19"/>
          <p:cNvGraphicFramePr/>
          <p:nvPr/>
        </p:nvGraphicFramePr>
        <p:xfrm>
          <a:off x="311713" y="13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{E7A7F0F1-1BED-4EC7-9077-2806EBDAE60E}</a:tableStyleId>
              </a:tblPr>
              <a:tblGrid>
                <a:gridCol w="922250"/>
                <a:gridCol w="2669975"/>
                <a:gridCol w="1657125"/>
                <a:gridCol w="1466350"/>
                <a:gridCol w="18048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CLASSE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INDIRIZZO DI RETE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PRIMO OTTETTO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SUBNET MASK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N° MAX HOST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0000"/>
                          </a:solidFill>
                        </a:rPr>
                        <a:t>0</a:t>
                      </a:r>
                      <a:r>
                        <a:rPr lang="it">
                          <a:solidFill>
                            <a:srgbClr val="FF0000"/>
                          </a:solidFill>
                        </a:rPr>
                        <a:t>*******</a:t>
                      </a:r>
                      <a:r>
                        <a:rPr lang="it"/>
                        <a:t> </a:t>
                      </a:r>
                      <a:r>
                        <a:rPr lang="it">
                          <a:solidFill>
                            <a:srgbClr val="38761D"/>
                          </a:solidFill>
                        </a:rPr>
                        <a:t>******** </a:t>
                      </a:r>
                      <a:r>
                        <a:rPr lang="it">
                          <a:solidFill>
                            <a:srgbClr val="38761D"/>
                          </a:solidFill>
                        </a:rPr>
                        <a:t>******** ********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0 - 127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255.0.0.0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r>
                        <a:rPr baseline="30000" lang="it"/>
                        <a:t>24</a:t>
                      </a:r>
                      <a:r>
                        <a:rPr lang="it"/>
                        <a:t> - 2 = 16.777.214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B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it">
                          <a:solidFill>
                            <a:srgbClr val="FF0000"/>
                          </a:solidFill>
                        </a:rPr>
                        <a:t>****** </a:t>
                      </a:r>
                      <a:r>
                        <a:rPr lang="it">
                          <a:solidFill>
                            <a:srgbClr val="FF0000"/>
                          </a:solidFill>
                        </a:rPr>
                        <a:t>********</a:t>
                      </a:r>
                      <a:r>
                        <a:rPr lang="it"/>
                        <a:t> </a:t>
                      </a:r>
                      <a:r>
                        <a:rPr lang="it">
                          <a:solidFill>
                            <a:srgbClr val="38761D"/>
                          </a:solidFill>
                        </a:rPr>
                        <a:t>******** ********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128 - 191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255.255.0.0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r>
                        <a:rPr baseline="30000" lang="it"/>
                        <a:t>16</a:t>
                      </a:r>
                      <a:r>
                        <a:rPr lang="it"/>
                        <a:t> - 2 = 65.534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>
                          <a:solidFill>
                            <a:srgbClr val="FF0000"/>
                          </a:solidFill>
                        </a:rPr>
                        <a:t>110</a:t>
                      </a:r>
                      <a:r>
                        <a:rPr lang="it">
                          <a:solidFill>
                            <a:srgbClr val="FF0000"/>
                          </a:solidFill>
                        </a:rPr>
                        <a:t>***** </a:t>
                      </a:r>
                      <a:r>
                        <a:rPr lang="it">
                          <a:solidFill>
                            <a:srgbClr val="FF0000"/>
                          </a:solidFill>
                        </a:rPr>
                        <a:t>********</a:t>
                      </a:r>
                      <a:r>
                        <a:rPr lang="it"/>
                        <a:t> </a:t>
                      </a:r>
                      <a:r>
                        <a:rPr lang="it">
                          <a:solidFill>
                            <a:srgbClr val="FF0000"/>
                          </a:solidFill>
                        </a:rPr>
                        <a:t>********</a:t>
                      </a:r>
                      <a:r>
                        <a:rPr lang="it">
                          <a:solidFill>
                            <a:srgbClr val="38761D"/>
                          </a:solidFill>
                        </a:rPr>
                        <a:t> ********</a:t>
                      </a:r>
                      <a:endParaRPr>
                        <a:solidFill>
                          <a:srgbClr val="38761D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192 - 223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255.255.255.0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</a:t>
                      </a:r>
                      <a:r>
                        <a:rPr baseline="30000" lang="it"/>
                        <a:t>8</a:t>
                      </a:r>
                      <a:r>
                        <a:rPr lang="it"/>
                        <a:t> - 2 = 254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/>
                        <a:t>D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1110</a:t>
                      </a:r>
                      <a:r>
                        <a:rPr lang="it"/>
                        <a:t>**** </a:t>
                      </a:r>
                      <a:r>
                        <a:rPr lang="it"/>
                        <a:t>******** ******** ********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224 - 239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i="1" lang="it"/>
                        <a:t>E</a:t>
                      </a:r>
                      <a:endParaRPr i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t"/>
                        <a:t>1111*</a:t>
                      </a:r>
                      <a:r>
                        <a:rPr lang="it"/>
                        <a:t>*** </a:t>
                      </a:r>
                      <a:r>
                        <a:rPr lang="it"/>
                        <a:t>******** ******** ********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239 - 255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0" name="Google Shape;100;p19"/>
          <p:cNvSpPr txBox="1"/>
          <p:nvPr/>
        </p:nvSpPr>
        <p:spPr>
          <a:xfrm>
            <a:off x="311725" y="3760375"/>
            <a:ext cx="8520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In verità alcuni indirizzi sono convenzionalmente riservati, per esempio, esistono degli indirizzi di rete riservati alle reti locali: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la rete 10.0.0.0 è una rete locale di classe A.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dal 172.16.0.0 al 172.31.0.0 → reti locali di classe B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latin typeface="Source Code Pro"/>
                <a:ea typeface="Source Code Pro"/>
                <a:cs typeface="Source Code Pro"/>
                <a:sym typeface="Source Code Pro"/>
              </a:rPr>
              <a:t>dal 192.168.0.0 al 192.168.255.0 → reti locali di classe C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OTTIMIZZAZIONE IP</a:t>
            </a:r>
            <a:endParaRPr/>
          </a:p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it"/>
              <a:t>La rigida classificazione degli indirizzi di rete ha fatto sì che questi ultimi venissero ben presto a scarseggiare: infatti anche se con 32 bit si possono creare più di 4 miliardi di combinazioni e quindi di indirizzi diversi, quando si tratta di definire una nuova rete ci si trova ben presto alle strette: le 127 reti di classe A sono da tempo esaurite e anche quelle di classe B e di classe C non copriranno a lungo il fabbisogno mondiale: per questo motivo si sta passando ad una nuova versione del protocollo </a:t>
            </a:r>
            <a:r>
              <a:rPr b="1" lang="it"/>
              <a:t>IPv6</a:t>
            </a:r>
            <a:r>
              <a:rPr lang="it"/>
              <a:t> che prevede indirizzi a 6 byte.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OTTIMIZZAZIONE IP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468825"/>
            <a:ext cx="8520600" cy="3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 frattempo, vengono utilizzate diverse procedure per sfruttare al meglio gli indirizzi rimasti. La prima è quella dell' indirizzamento dinamico:  ai client, che non hanno bisogno di essere rintracciati sulla rete, il numero IP viene assegnato al momento della connessione, e poi viene nuovamente liberato: in questo modo si possono collegare contemporaneamente solo un certo numero di computer, però potenzialmente i computer possono essere di più: ogni volta che uno si disconnette, si libera un posto.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