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60" r:id="rId5"/>
    <p:sldId id="262" r:id="rId6"/>
    <p:sldId id="261" r:id="rId7"/>
    <p:sldId id="263" r:id="rId8"/>
    <p:sldId id="264" r:id="rId9"/>
    <p:sldId id="265" r:id="rId10"/>
    <p:sldId id="267" r:id="rId11"/>
    <p:sldId id="268" r:id="rId12"/>
    <p:sldId id="269" r:id="rId13"/>
    <p:sldId id="270" r:id="rId14"/>
    <p:sldId id="271" r:id="rId15"/>
    <p:sldId id="273" r:id="rId16"/>
    <p:sldId id="281" r:id="rId17"/>
    <p:sldId id="276" r:id="rId18"/>
    <p:sldId id="274" r:id="rId19"/>
    <p:sldId id="278" r:id="rId20"/>
    <p:sldId id="277" r:id="rId2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66" d="100"/>
          <a:sy n="66" d="100"/>
        </p:scale>
        <p:origin x="87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11/4/2024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‹N›</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92785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11/4/2024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645473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11/4/2024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‹N›</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923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11/4/2024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252339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11/4/2024</a:t>
            </a:fld>
            <a:endParaRPr lang="en-US" dirty="0"/>
          </a:p>
        </p:txBody>
      </p:sp>
    </p:spTree>
    <p:extLst>
      <p:ext uri="{BB962C8B-B14F-4D97-AF65-F5344CB8AC3E}">
        <p14:creationId xmlns:p14="http://schemas.microsoft.com/office/powerpoint/2010/main" val="299671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11/4/2024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179145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11/4/2024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3280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11/4/2024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319646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11/4/2024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4081020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11/4/2024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695787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11/4/2024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‹N›</a:t>
            </a:fld>
            <a:endParaRPr lang="en-US" dirty="0"/>
          </a:p>
        </p:txBody>
      </p:sp>
    </p:spTree>
    <p:extLst>
      <p:ext uri="{BB962C8B-B14F-4D97-AF65-F5344CB8AC3E}">
        <p14:creationId xmlns:p14="http://schemas.microsoft.com/office/powerpoint/2010/main" val="2607412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11/4/2024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‹N›</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9378367"/>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01"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olo 1">
            <a:extLst>
              <a:ext uri="{FF2B5EF4-FFF2-40B4-BE49-F238E27FC236}">
                <a16:creationId xmlns:a16="http://schemas.microsoft.com/office/drawing/2014/main" id="{61BC44D2-92D5-E25F-09B0-3695462329D1}"/>
              </a:ext>
            </a:extLst>
          </p:cNvPr>
          <p:cNvSpPr>
            <a:spLocks noGrp="1"/>
          </p:cNvSpPr>
          <p:nvPr>
            <p:ph type="ctrTitle"/>
          </p:nvPr>
        </p:nvSpPr>
        <p:spPr>
          <a:xfrm>
            <a:off x="6090045" y="1346200"/>
            <a:ext cx="5624118" cy="3284538"/>
          </a:xfrm>
        </p:spPr>
        <p:txBody>
          <a:bodyPr anchor="b">
            <a:normAutofit/>
          </a:bodyPr>
          <a:lstStyle/>
          <a:p>
            <a:r>
              <a:rPr lang="it-IT" dirty="0"/>
              <a:t>BASE DI DATI</a:t>
            </a:r>
          </a:p>
        </p:txBody>
      </p:sp>
      <p:sp>
        <p:nvSpPr>
          <p:cNvPr id="3" name="Sottotitolo 2">
            <a:extLst>
              <a:ext uri="{FF2B5EF4-FFF2-40B4-BE49-F238E27FC236}">
                <a16:creationId xmlns:a16="http://schemas.microsoft.com/office/drawing/2014/main" id="{F206A5E9-2386-7296-2CF4-729805309AE9}"/>
              </a:ext>
            </a:extLst>
          </p:cNvPr>
          <p:cNvSpPr>
            <a:spLocks noGrp="1"/>
          </p:cNvSpPr>
          <p:nvPr>
            <p:ph type="subTitle" idx="1"/>
          </p:nvPr>
        </p:nvSpPr>
        <p:spPr>
          <a:xfrm>
            <a:off x="6096369" y="4630738"/>
            <a:ext cx="5617794" cy="1150937"/>
          </a:xfrm>
        </p:spPr>
        <p:txBody>
          <a:bodyPr anchor="t">
            <a:normAutofit/>
          </a:bodyPr>
          <a:lstStyle/>
          <a:p>
            <a:r>
              <a:rPr lang="it-IT" dirty="0"/>
              <a:t>PROGETTAZIONE CONCETTUALE</a:t>
            </a:r>
          </a:p>
        </p:txBody>
      </p:sp>
      <p:sp>
        <p:nvSpPr>
          <p:cNvPr id="11" name="Freeform: Shape 10">
            <a:extLst>
              <a:ext uri="{FF2B5EF4-FFF2-40B4-BE49-F238E27FC236}">
                <a16:creationId xmlns:a16="http://schemas.microsoft.com/office/drawing/2014/main" id="{96CB0275-66F1-4491-93B8-121D0C717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4"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18D32C3D-8F76-4E99-BE56-0836CC38C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8493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A27C4B34-DF1A-55A8-B649-35E9B37F96E2}"/>
              </a:ext>
            </a:extLst>
          </p:cNvPr>
          <p:cNvPicPr>
            <a:picLocks noChangeAspect="1"/>
          </p:cNvPicPr>
          <p:nvPr/>
        </p:nvPicPr>
        <p:blipFill>
          <a:blip r:embed="rId2"/>
          <a:srcRect l="18881" r="37270" b="2"/>
          <a:stretch/>
        </p:blipFill>
        <p:spPr>
          <a:xfrm>
            <a:off x="153" y="10"/>
            <a:ext cx="5033023" cy="6857990"/>
          </a:xfrm>
          <a:custGeom>
            <a:avLst/>
            <a:gdLst/>
            <a:ahLst/>
            <a:cxnLst/>
            <a:rect l="l" t="t" r="r" b="b"/>
            <a:pathLst>
              <a:path w="4710787" h="6858000">
                <a:moveTo>
                  <a:pt x="0" y="0"/>
                </a:moveTo>
                <a:lnTo>
                  <a:pt x="1214365" y="0"/>
                </a:lnTo>
                <a:lnTo>
                  <a:pt x="1994531" y="0"/>
                </a:lnTo>
                <a:lnTo>
                  <a:pt x="3087764" y="0"/>
                </a:lnTo>
                <a:lnTo>
                  <a:pt x="3109888" y="14997"/>
                </a:lnTo>
                <a:cubicBezTo>
                  <a:pt x="4137051" y="754641"/>
                  <a:pt x="4710787" y="2093192"/>
                  <a:pt x="4710787" y="3621656"/>
                </a:cubicBezTo>
                <a:cubicBezTo>
                  <a:pt x="4710787" y="4969131"/>
                  <a:pt x="3782062" y="5602839"/>
                  <a:pt x="2836437" y="6374814"/>
                </a:cubicBezTo>
                <a:cubicBezTo>
                  <a:pt x="2664234" y="6515397"/>
                  <a:pt x="2493607" y="6653108"/>
                  <a:pt x="2319789" y="6780599"/>
                </a:cubicBezTo>
                <a:lnTo>
                  <a:pt x="2208033" y="6858000"/>
                </a:lnTo>
                <a:lnTo>
                  <a:pt x="1994531" y="6858000"/>
                </a:lnTo>
                <a:lnTo>
                  <a:pt x="1214365" y="6858000"/>
                </a:lnTo>
                <a:lnTo>
                  <a:pt x="0" y="6858000"/>
                </a:lnTo>
                <a:close/>
              </a:path>
            </a:pathLst>
          </a:custGeom>
        </p:spPr>
      </p:pic>
      <p:sp>
        <p:nvSpPr>
          <p:cNvPr id="26" name="Freeform: Shape 14">
            <a:extLst>
              <a:ext uri="{FF2B5EF4-FFF2-40B4-BE49-F238E27FC236}">
                <a16:creationId xmlns:a16="http://schemas.microsoft.com/office/drawing/2014/main" id="{70766076-46F5-42D5-A773-2B3BEF2B8B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557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549747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BF0D604-60FF-F599-0FFE-94B8BA279FBA}"/>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6F507B01-7EF8-FF30-F3D2-7EA0E9B7E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FF652799-F253-3DDA-C150-C91F648EE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F63350DF-973D-8559-1604-6BB158481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60A99060-9F04-7A48-CEC1-86012FA91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3D63C71E-FDA1-903E-E1B2-0AB404048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0DA73028-15E1-1816-5562-6DF4B962B0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2F8C5E6E-9387-DCA7-0415-F2A1CC96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81DC9024-E94B-AB03-A6EA-53EE23B6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0AE6F397-BFBF-5C77-E645-58E08C6F5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BD89096B-3802-9F2F-DDEC-9A1B2AAA82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37D652AA-5ABE-6CC9-CD60-C34DE776D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250E7732-7F64-7688-235C-E2D1296249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ACDFA524-CDBC-CA35-082A-234C09B80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4360B907-3FB8-3279-ECF2-C16383318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olo 1">
            <a:extLst>
              <a:ext uri="{FF2B5EF4-FFF2-40B4-BE49-F238E27FC236}">
                <a16:creationId xmlns:a16="http://schemas.microsoft.com/office/drawing/2014/main" id="{12954C6F-26B8-8ED6-912F-1D10485D6B76}"/>
              </a:ext>
            </a:extLst>
          </p:cNvPr>
          <p:cNvSpPr>
            <a:spLocks noGrp="1"/>
          </p:cNvSpPr>
          <p:nvPr>
            <p:ph type="title"/>
          </p:nvPr>
        </p:nvSpPr>
        <p:spPr>
          <a:xfrm>
            <a:off x="1598197" y="994094"/>
            <a:ext cx="8588953" cy="785103"/>
          </a:xfrm>
        </p:spPr>
        <p:txBody>
          <a:bodyPr vert="horz" lIns="109728" tIns="109728" rIns="109728" bIns="91440" rtlCol="0" anchor="b">
            <a:normAutofit/>
          </a:bodyPr>
          <a:lstStyle/>
          <a:p>
            <a:pPr algn="ctr">
              <a:lnSpc>
                <a:spcPct val="120000"/>
              </a:lnSpc>
            </a:pPr>
            <a:r>
              <a:rPr lang="en-US" dirty="0">
                <a:solidFill>
                  <a:schemeClr val="tx1">
                    <a:lumMod val="85000"/>
                    <a:lumOff val="15000"/>
                  </a:schemeClr>
                </a:solidFill>
              </a:rPr>
              <a:t>ASSOCIAZIONE 1:1 (uno a uno)</a:t>
            </a:r>
          </a:p>
        </p:txBody>
      </p:sp>
      <p:pic>
        <p:nvPicPr>
          <p:cNvPr id="5" name="Immagine 4" descr="Immagine che contiene testo, Carattere, bianco, schermata&#10;&#10;Descrizione generata automaticamente">
            <a:extLst>
              <a:ext uri="{FF2B5EF4-FFF2-40B4-BE49-F238E27FC236}">
                <a16:creationId xmlns:a16="http://schemas.microsoft.com/office/drawing/2014/main" id="{4035125A-4CE9-DA80-3BFD-CD1D7EF6A4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8847" y="2579076"/>
            <a:ext cx="8394306" cy="1133231"/>
          </a:xfrm>
          <a:prstGeom prst="rect">
            <a:avLst/>
          </a:prstGeom>
        </p:spPr>
      </p:pic>
      <p:sp>
        <p:nvSpPr>
          <p:cNvPr id="7" name="Segnaposto contenuto 2">
            <a:extLst>
              <a:ext uri="{FF2B5EF4-FFF2-40B4-BE49-F238E27FC236}">
                <a16:creationId xmlns:a16="http://schemas.microsoft.com/office/drawing/2014/main" id="{C2ED3412-190E-8812-5133-BB01F6B7CDDA}"/>
              </a:ext>
            </a:extLst>
          </p:cNvPr>
          <p:cNvSpPr>
            <a:spLocks noGrp="1"/>
          </p:cNvSpPr>
          <p:nvPr>
            <p:ph idx="1"/>
          </p:nvPr>
        </p:nvSpPr>
        <p:spPr>
          <a:xfrm>
            <a:off x="1898846" y="4512186"/>
            <a:ext cx="7651553" cy="1133231"/>
          </a:xfrm>
        </p:spPr>
        <p:txBody>
          <a:bodyPr>
            <a:normAutofit/>
          </a:bodyPr>
          <a:lstStyle/>
          <a:p>
            <a:pPr marL="285750" indent="-285750">
              <a:buFont typeface="Arial" panose="020B0604020202020204" pitchFamily="34" charset="0"/>
              <a:buChar char="•"/>
            </a:pPr>
            <a:r>
              <a:rPr lang="it-IT" dirty="0"/>
              <a:t>Un autista guida uno e un solo veicolo (1,1)</a:t>
            </a:r>
          </a:p>
          <a:p>
            <a:pPr marL="285750" indent="-285750">
              <a:buFont typeface="Arial" panose="020B0604020202020204" pitchFamily="34" charset="0"/>
              <a:buChar char="•"/>
            </a:pPr>
            <a:r>
              <a:rPr lang="it-IT" dirty="0"/>
              <a:t>Un veicolo è guidato da uno e un solo autista (1,1)</a:t>
            </a:r>
          </a:p>
        </p:txBody>
      </p:sp>
    </p:spTree>
    <p:extLst>
      <p:ext uri="{BB962C8B-B14F-4D97-AF65-F5344CB8AC3E}">
        <p14:creationId xmlns:p14="http://schemas.microsoft.com/office/powerpoint/2010/main" val="1690819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7F1F00B-8703-3706-F407-72F61E3BF502}"/>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8B4582BF-5566-2096-4A56-6746C3EFF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069787FD-7072-F489-526F-F6DB12E5A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2BB8F39C-1E93-BC8D-97CE-544ED66D3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817CA488-5821-5C56-F251-F988C2C28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2C36FD37-F5BF-9008-0D4A-923AE745F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F740F2F-78D1-6113-E4CD-B63CC177C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3DE38972-E8D3-8D79-D2EB-9CBD45096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FCF2DBB4-412B-9A4E-BD05-36D7D5E51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8EEFB1CD-5BD3-B8DA-6869-5F410FE21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F97FD8D8-0092-C117-E49B-A42C5CA9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C80FE7F3-F0D3-71C6-0540-9B94C6F6B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18A85CC0-1003-8CF2-4188-F07946140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F618FF05-5B72-AC36-3A24-DE84D4E0F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B24A6B13-B641-A684-FE66-AAF42E851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olo 1">
            <a:extLst>
              <a:ext uri="{FF2B5EF4-FFF2-40B4-BE49-F238E27FC236}">
                <a16:creationId xmlns:a16="http://schemas.microsoft.com/office/drawing/2014/main" id="{F627B9A8-6AF6-08F1-3941-DA6A2E233027}"/>
              </a:ext>
            </a:extLst>
          </p:cNvPr>
          <p:cNvSpPr>
            <a:spLocks noGrp="1"/>
          </p:cNvSpPr>
          <p:nvPr>
            <p:ph type="title"/>
          </p:nvPr>
        </p:nvSpPr>
        <p:spPr>
          <a:xfrm>
            <a:off x="1598197" y="994094"/>
            <a:ext cx="8588953" cy="785103"/>
          </a:xfrm>
        </p:spPr>
        <p:txBody>
          <a:bodyPr vert="horz" lIns="109728" tIns="109728" rIns="109728" bIns="91440" rtlCol="0" anchor="b">
            <a:normAutofit/>
          </a:bodyPr>
          <a:lstStyle/>
          <a:p>
            <a:pPr algn="ctr">
              <a:lnSpc>
                <a:spcPct val="120000"/>
              </a:lnSpc>
            </a:pPr>
            <a:r>
              <a:rPr lang="en-US" dirty="0">
                <a:solidFill>
                  <a:schemeClr val="tx1">
                    <a:lumMod val="85000"/>
                    <a:lumOff val="15000"/>
                  </a:schemeClr>
                </a:solidFill>
              </a:rPr>
              <a:t>ASSOCIAZIONE 1:1 (uno a uno)</a:t>
            </a:r>
          </a:p>
        </p:txBody>
      </p:sp>
      <p:sp>
        <p:nvSpPr>
          <p:cNvPr id="7" name="Segnaposto contenuto 2">
            <a:extLst>
              <a:ext uri="{FF2B5EF4-FFF2-40B4-BE49-F238E27FC236}">
                <a16:creationId xmlns:a16="http://schemas.microsoft.com/office/drawing/2014/main" id="{2C287038-022B-6A07-A4CA-031A793F9942}"/>
              </a:ext>
            </a:extLst>
          </p:cNvPr>
          <p:cNvSpPr>
            <a:spLocks noGrp="1"/>
          </p:cNvSpPr>
          <p:nvPr>
            <p:ph idx="1"/>
          </p:nvPr>
        </p:nvSpPr>
        <p:spPr>
          <a:xfrm>
            <a:off x="1898846" y="4512186"/>
            <a:ext cx="7651553" cy="1133231"/>
          </a:xfrm>
        </p:spPr>
        <p:txBody>
          <a:bodyPr>
            <a:normAutofit/>
          </a:bodyPr>
          <a:lstStyle/>
          <a:p>
            <a:pPr marL="285750" indent="-285750">
              <a:buFont typeface="Arial" panose="020B0604020202020204" pitchFamily="34" charset="0"/>
              <a:buChar char="•"/>
            </a:pPr>
            <a:r>
              <a:rPr lang="it-IT" dirty="0"/>
              <a:t>Un autista guida uno e un solo veicolo (1,1)</a:t>
            </a:r>
          </a:p>
          <a:p>
            <a:pPr marL="285750" indent="-285750">
              <a:buFont typeface="Arial" panose="020B0604020202020204" pitchFamily="34" charset="0"/>
              <a:buChar char="•"/>
            </a:pPr>
            <a:r>
              <a:rPr lang="it-IT" dirty="0"/>
              <a:t>Un veicolo </a:t>
            </a:r>
            <a:r>
              <a:rPr lang="it-IT" b="1" dirty="0"/>
              <a:t>può</a:t>
            </a:r>
            <a:r>
              <a:rPr lang="it-IT" dirty="0"/>
              <a:t> essere guidato da un autista (0,1)</a:t>
            </a:r>
          </a:p>
        </p:txBody>
      </p:sp>
      <p:pic>
        <p:nvPicPr>
          <p:cNvPr id="6" name="Immagine 5" descr="Immagine che contiene testo, Carattere, bianco, schermata&#10;&#10;Descrizione generata automaticamente">
            <a:extLst>
              <a:ext uri="{FF2B5EF4-FFF2-40B4-BE49-F238E27FC236}">
                <a16:creationId xmlns:a16="http://schemas.microsoft.com/office/drawing/2014/main" id="{8F5F6EFB-81FB-1498-E173-766A47B34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05" y="2579076"/>
            <a:ext cx="8353190" cy="1133230"/>
          </a:xfrm>
          <a:prstGeom prst="rect">
            <a:avLst/>
          </a:prstGeom>
        </p:spPr>
      </p:pic>
    </p:spTree>
    <p:extLst>
      <p:ext uri="{BB962C8B-B14F-4D97-AF65-F5344CB8AC3E}">
        <p14:creationId xmlns:p14="http://schemas.microsoft.com/office/powerpoint/2010/main" val="3382133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8D00E18-44D4-77E3-CF15-D2BCEB4DD942}"/>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8B272A09-01B0-E989-45C6-B29B28231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006F64A3-F21A-747D-F99B-DF1AB3C25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02A6ED4-5DDB-601E-B84F-38AAE3512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9F7BA38C-AAC0-B5FC-C839-6A6404FA5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969E135D-F4CB-4920-8ADD-BC74FAF35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72020FD7-6C72-87F1-F06B-3F406D1E7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5A77B3D2-2259-0DDC-3008-D0F1ED9AB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FA623441-6332-B1AE-54E3-0BCFED890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C5FBBDA2-CADD-FC47-ACFF-484F10ACD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CFDE9F27-9DBD-9406-BE7A-A97564409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0C79276A-9015-240A-5592-57D372D26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5B5EBB79-9A4E-7504-7266-97ED53BEF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CB1F26E0-6339-DE45-A411-7CA5481D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A433F8E6-CC26-7F80-F0AD-695A8F18CB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olo 1">
            <a:extLst>
              <a:ext uri="{FF2B5EF4-FFF2-40B4-BE49-F238E27FC236}">
                <a16:creationId xmlns:a16="http://schemas.microsoft.com/office/drawing/2014/main" id="{EDACC734-635C-BEEF-BBFC-12428A6F73DD}"/>
              </a:ext>
            </a:extLst>
          </p:cNvPr>
          <p:cNvSpPr>
            <a:spLocks noGrp="1"/>
          </p:cNvSpPr>
          <p:nvPr>
            <p:ph type="title"/>
          </p:nvPr>
        </p:nvSpPr>
        <p:spPr>
          <a:xfrm>
            <a:off x="1598197" y="994094"/>
            <a:ext cx="8588953" cy="785103"/>
          </a:xfrm>
        </p:spPr>
        <p:txBody>
          <a:bodyPr vert="horz" lIns="109728" tIns="109728" rIns="109728" bIns="91440" rtlCol="0" anchor="b">
            <a:normAutofit/>
          </a:bodyPr>
          <a:lstStyle/>
          <a:p>
            <a:pPr algn="ctr">
              <a:lnSpc>
                <a:spcPct val="120000"/>
              </a:lnSpc>
            </a:pPr>
            <a:r>
              <a:rPr lang="en-US" dirty="0">
                <a:solidFill>
                  <a:schemeClr val="tx1">
                    <a:lumMod val="85000"/>
                    <a:lumOff val="15000"/>
                  </a:schemeClr>
                </a:solidFill>
              </a:rPr>
              <a:t>ASSOCIAZIONE 1:N (uno a molti)</a:t>
            </a:r>
          </a:p>
        </p:txBody>
      </p:sp>
      <p:sp>
        <p:nvSpPr>
          <p:cNvPr id="7" name="Segnaposto contenuto 2">
            <a:extLst>
              <a:ext uri="{FF2B5EF4-FFF2-40B4-BE49-F238E27FC236}">
                <a16:creationId xmlns:a16="http://schemas.microsoft.com/office/drawing/2014/main" id="{1B994D66-70C4-E8E9-2967-53D1C6659E7F}"/>
              </a:ext>
            </a:extLst>
          </p:cNvPr>
          <p:cNvSpPr>
            <a:spLocks noGrp="1"/>
          </p:cNvSpPr>
          <p:nvPr>
            <p:ph idx="1"/>
          </p:nvPr>
        </p:nvSpPr>
        <p:spPr>
          <a:xfrm>
            <a:off x="1898846" y="4512186"/>
            <a:ext cx="8288304" cy="1133231"/>
          </a:xfrm>
        </p:spPr>
        <p:txBody>
          <a:bodyPr>
            <a:normAutofit/>
          </a:bodyPr>
          <a:lstStyle/>
          <a:p>
            <a:pPr marL="285750" indent="-285750">
              <a:buFont typeface="Arial" panose="020B0604020202020204" pitchFamily="34" charset="0"/>
              <a:buChar char="•"/>
            </a:pPr>
            <a:r>
              <a:rPr lang="it-IT" dirty="0"/>
              <a:t>Un magazzino può contenere più prodotti (0,N)</a:t>
            </a:r>
          </a:p>
          <a:p>
            <a:pPr marL="285750" indent="-285750">
              <a:buFont typeface="Arial" panose="020B0604020202020204" pitchFamily="34" charset="0"/>
              <a:buChar char="•"/>
            </a:pPr>
            <a:r>
              <a:rPr lang="it-IT" dirty="0"/>
              <a:t>Un prodotto è contenuto in uno e un solo magazzino (1,1)</a:t>
            </a:r>
          </a:p>
        </p:txBody>
      </p:sp>
      <p:pic>
        <p:nvPicPr>
          <p:cNvPr id="6" name="Immagine 5" descr="Immagine che contiene testo, Carattere, schermata, bianco&#10;&#10;Descrizione generata automaticamente">
            <a:extLst>
              <a:ext uri="{FF2B5EF4-FFF2-40B4-BE49-F238E27FC236}">
                <a16:creationId xmlns:a16="http://schemas.microsoft.com/office/drawing/2014/main" id="{183C42C9-3D42-0D4E-E4B5-F4E73490A8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401" y="2579076"/>
            <a:ext cx="8373752" cy="1133231"/>
          </a:xfrm>
          <a:prstGeom prst="rect">
            <a:avLst/>
          </a:prstGeom>
        </p:spPr>
      </p:pic>
    </p:spTree>
    <p:extLst>
      <p:ext uri="{BB962C8B-B14F-4D97-AF65-F5344CB8AC3E}">
        <p14:creationId xmlns:p14="http://schemas.microsoft.com/office/powerpoint/2010/main" val="3937903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8F452BF-DA97-7A1F-5BE2-1DF2FC11DF3F}"/>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2D3DC02D-62F0-6BB4-223B-146141690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ADC5B19B-E9D9-06AE-E1B6-4489E7B131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89B5D9BF-2309-7CE5-8DAD-5213EC08A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B7A07590-B9BD-5B49-1B98-79347CFE5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47B83DFD-6287-6DB2-E43F-5663F7D03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27A11075-89A5-D548-5CF4-7D9776D9E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3654A3C3-0C39-771D-BF21-B97DE2328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36480D6D-BDA5-AA59-F597-55A765694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6" name="Rectangle 25">
            <a:extLst>
              <a:ext uri="{FF2B5EF4-FFF2-40B4-BE49-F238E27FC236}">
                <a16:creationId xmlns:a16="http://schemas.microsoft.com/office/drawing/2014/main" id="{387A5F54-02CD-722F-08EC-B54F87B39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8" name="Freeform: Shape 27">
            <a:extLst>
              <a:ext uri="{FF2B5EF4-FFF2-40B4-BE49-F238E27FC236}">
                <a16:creationId xmlns:a16="http://schemas.microsoft.com/office/drawing/2014/main" id="{F1A7DE8D-4EB7-54A4-4841-9096334D7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F44E5FF8-FBB8-4073-23A8-80397CAF49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2" name="Freeform: Shape 31">
            <a:extLst>
              <a:ext uri="{FF2B5EF4-FFF2-40B4-BE49-F238E27FC236}">
                <a16:creationId xmlns:a16="http://schemas.microsoft.com/office/drawing/2014/main" id="{4D7A5F87-025C-E74E-A14B-EEB1EB1AE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4" name="Freeform: Shape 33">
            <a:extLst>
              <a:ext uri="{FF2B5EF4-FFF2-40B4-BE49-F238E27FC236}">
                <a16:creationId xmlns:a16="http://schemas.microsoft.com/office/drawing/2014/main" id="{5E575C55-3696-64F9-8AE3-3DB911F90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6" name="Freeform: Shape 35">
            <a:extLst>
              <a:ext uri="{FF2B5EF4-FFF2-40B4-BE49-F238E27FC236}">
                <a16:creationId xmlns:a16="http://schemas.microsoft.com/office/drawing/2014/main" id="{A4740A76-AC94-0494-363D-C9263BCCB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olo 1">
            <a:extLst>
              <a:ext uri="{FF2B5EF4-FFF2-40B4-BE49-F238E27FC236}">
                <a16:creationId xmlns:a16="http://schemas.microsoft.com/office/drawing/2014/main" id="{7DB15AA4-33D2-735E-3694-8C6277330F04}"/>
              </a:ext>
            </a:extLst>
          </p:cNvPr>
          <p:cNvSpPr>
            <a:spLocks noGrp="1"/>
          </p:cNvSpPr>
          <p:nvPr>
            <p:ph type="title"/>
          </p:nvPr>
        </p:nvSpPr>
        <p:spPr>
          <a:xfrm>
            <a:off x="1598197" y="994094"/>
            <a:ext cx="8588953" cy="785103"/>
          </a:xfrm>
        </p:spPr>
        <p:txBody>
          <a:bodyPr vert="horz" lIns="109728" tIns="109728" rIns="109728" bIns="91440" rtlCol="0" anchor="b">
            <a:normAutofit/>
          </a:bodyPr>
          <a:lstStyle/>
          <a:p>
            <a:pPr algn="ctr">
              <a:lnSpc>
                <a:spcPct val="120000"/>
              </a:lnSpc>
            </a:pPr>
            <a:r>
              <a:rPr lang="en-US" dirty="0">
                <a:solidFill>
                  <a:schemeClr val="tx1">
                    <a:lumMod val="85000"/>
                    <a:lumOff val="15000"/>
                  </a:schemeClr>
                </a:solidFill>
              </a:rPr>
              <a:t>ASSOCIAZIONE N:M (molti a molti)</a:t>
            </a:r>
          </a:p>
        </p:txBody>
      </p:sp>
      <p:sp>
        <p:nvSpPr>
          <p:cNvPr id="7" name="Segnaposto contenuto 2">
            <a:extLst>
              <a:ext uri="{FF2B5EF4-FFF2-40B4-BE49-F238E27FC236}">
                <a16:creationId xmlns:a16="http://schemas.microsoft.com/office/drawing/2014/main" id="{424EF7AE-3C72-1963-5029-61F2FA1EBC17}"/>
              </a:ext>
            </a:extLst>
          </p:cNvPr>
          <p:cNvSpPr>
            <a:spLocks noGrp="1"/>
          </p:cNvSpPr>
          <p:nvPr>
            <p:ph idx="1"/>
          </p:nvPr>
        </p:nvSpPr>
        <p:spPr>
          <a:xfrm>
            <a:off x="1898846" y="4512186"/>
            <a:ext cx="8288304" cy="1133231"/>
          </a:xfrm>
        </p:spPr>
        <p:txBody>
          <a:bodyPr>
            <a:normAutofit/>
          </a:bodyPr>
          <a:lstStyle/>
          <a:p>
            <a:pPr marL="285750" indent="-285750">
              <a:buFont typeface="Arial" panose="020B0604020202020204" pitchFamily="34" charset="0"/>
              <a:buChar char="•"/>
            </a:pPr>
            <a:r>
              <a:rPr lang="it-IT" dirty="0"/>
              <a:t>Un magazzino può contenere più prodotti (0,N)</a:t>
            </a:r>
          </a:p>
          <a:p>
            <a:pPr marL="285750" indent="-285750">
              <a:buFont typeface="Arial" panose="020B0604020202020204" pitchFamily="34" charset="0"/>
              <a:buChar char="•"/>
            </a:pPr>
            <a:r>
              <a:rPr lang="it-IT" dirty="0"/>
              <a:t>Un prodotto è contenuto in uno o più magazzini (1,M)</a:t>
            </a:r>
          </a:p>
        </p:txBody>
      </p:sp>
      <p:pic>
        <p:nvPicPr>
          <p:cNvPr id="5" name="Immagine 4" descr="Immagine che contiene testo, Carattere, schermata, bianco&#10;&#10;Descrizione generata automaticamente">
            <a:extLst>
              <a:ext uri="{FF2B5EF4-FFF2-40B4-BE49-F238E27FC236}">
                <a16:creationId xmlns:a16="http://schemas.microsoft.com/office/drawing/2014/main" id="{5CB63A59-5A6D-E4B1-937D-CAD1887571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3373" y="2579077"/>
            <a:ext cx="8353190" cy="1133230"/>
          </a:xfrm>
          <a:prstGeom prst="rect">
            <a:avLst/>
          </a:prstGeom>
        </p:spPr>
      </p:pic>
    </p:spTree>
    <p:extLst>
      <p:ext uri="{BB962C8B-B14F-4D97-AF65-F5344CB8AC3E}">
        <p14:creationId xmlns:p14="http://schemas.microsoft.com/office/powerpoint/2010/main" val="104432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54589-E8EB-9309-02F3-E58E6E28343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D361CD-CDC7-4FC0-AF09-6970D430337B}"/>
              </a:ext>
            </a:extLst>
          </p:cNvPr>
          <p:cNvSpPr>
            <a:spLocks noGrp="1"/>
          </p:cNvSpPr>
          <p:nvPr>
            <p:ph type="ctrTitle"/>
          </p:nvPr>
        </p:nvSpPr>
        <p:spPr/>
        <p:txBody>
          <a:bodyPr/>
          <a:lstStyle/>
          <a:p>
            <a:r>
              <a:rPr lang="it-IT" dirty="0"/>
              <a:t>ATTRIBUTI</a:t>
            </a:r>
          </a:p>
        </p:txBody>
      </p:sp>
      <p:sp>
        <p:nvSpPr>
          <p:cNvPr id="3" name="Sottotitolo 2">
            <a:extLst>
              <a:ext uri="{FF2B5EF4-FFF2-40B4-BE49-F238E27FC236}">
                <a16:creationId xmlns:a16="http://schemas.microsoft.com/office/drawing/2014/main" id="{B59094F3-E7AD-14F8-FB8F-EE17B976CBDB}"/>
              </a:ext>
            </a:extLst>
          </p:cNvPr>
          <p:cNvSpPr>
            <a:spLocks noGrp="1"/>
          </p:cNvSpPr>
          <p:nvPr>
            <p:ph type="subTitle" idx="1"/>
          </p:nvPr>
        </p:nvSpPr>
        <p:spPr/>
        <p:txBody>
          <a:bodyPr/>
          <a:lstStyle/>
          <a:p>
            <a:r>
              <a:rPr lang="it-IT" dirty="0"/>
              <a:t>TIPOLOGIE E CARDINALIT</a:t>
            </a:r>
            <a:r>
              <a:rPr lang="en-US" sz="2400" dirty="0"/>
              <a:t>À</a:t>
            </a:r>
            <a:endParaRPr lang="it-IT" dirty="0"/>
          </a:p>
        </p:txBody>
      </p:sp>
    </p:spTree>
    <p:extLst>
      <p:ext uri="{BB962C8B-B14F-4D97-AF65-F5344CB8AC3E}">
        <p14:creationId xmlns:p14="http://schemas.microsoft.com/office/powerpoint/2010/main" val="2173832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43F132E-373F-5586-68A5-70A6C61718AE}"/>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D03E8DB-AD62-09E6-801F-C2B75DF093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3FF44EA-1A32-F819-5884-BD0F40227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olo 2">
            <a:extLst>
              <a:ext uri="{FF2B5EF4-FFF2-40B4-BE49-F238E27FC236}">
                <a16:creationId xmlns:a16="http://schemas.microsoft.com/office/drawing/2014/main" id="{AD556B68-5A75-78E4-1A4D-962CED79F388}"/>
              </a:ext>
            </a:extLst>
          </p:cNvPr>
          <p:cNvSpPr>
            <a:spLocks noGrp="1"/>
          </p:cNvSpPr>
          <p:nvPr>
            <p:ph type="title"/>
          </p:nvPr>
        </p:nvSpPr>
        <p:spPr>
          <a:xfrm>
            <a:off x="5908419" y="893763"/>
            <a:ext cx="5696026" cy="1587444"/>
          </a:xfrm>
        </p:spPr>
        <p:txBody>
          <a:bodyPr vert="horz" lIns="109728" tIns="109728" rIns="109728" bIns="91440" rtlCol="0" anchor="b">
            <a:normAutofit/>
          </a:bodyPr>
          <a:lstStyle/>
          <a:p>
            <a:pPr>
              <a:lnSpc>
                <a:spcPct val="130000"/>
              </a:lnSpc>
            </a:pPr>
            <a:r>
              <a:rPr lang="en-US" sz="3200" dirty="0"/>
              <a:t>ATTRIBUTO SEMPLICE</a:t>
            </a:r>
          </a:p>
        </p:txBody>
      </p:sp>
      <p:sp>
        <p:nvSpPr>
          <p:cNvPr id="16" name="Freeform: Shape 15">
            <a:extLst>
              <a:ext uri="{FF2B5EF4-FFF2-40B4-BE49-F238E27FC236}">
                <a16:creationId xmlns:a16="http://schemas.microsoft.com/office/drawing/2014/main" id="{1EF99A13-DF03-D96B-8927-60A1A46C1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1DEB797-0885-7082-ADBC-E3B38BC7F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FE28F374-D3CF-7B2D-E70F-4156490729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egnaposto testo 3">
            <a:extLst>
              <a:ext uri="{FF2B5EF4-FFF2-40B4-BE49-F238E27FC236}">
                <a16:creationId xmlns:a16="http://schemas.microsoft.com/office/drawing/2014/main" id="{91E91A30-84CC-F350-6D90-3234D17427B9}"/>
              </a:ext>
            </a:extLst>
          </p:cNvPr>
          <p:cNvSpPr>
            <a:spLocks noGrp="1"/>
          </p:cNvSpPr>
          <p:nvPr>
            <p:ph type="body" sz="half" idx="2"/>
          </p:nvPr>
        </p:nvSpPr>
        <p:spPr>
          <a:xfrm>
            <a:off x="6162259" y="2755190"/>
            <a:ext cx="5246448" cy="3243207"/>
          </a:xfrm>
        </p:spPr>
        <p:txBody>
          <a:bodyPr vert="horz" lIns="109728" tIns="109728" rIns="109728" bIns="91440" rtlCol="0">
            <a:normAutofit/>
          </a:bodyPr>
          <a:lstStyle/>
          <a:p>
            <a:pPr algn="just">
              <a:spcBef>
                <a:spcPts val="930"/>
              </a:spcBef>
            </a:pPr>
            <a:r>
              <a:rPr lang="it-IT" sz="1800" dirty="0"/>
              <a:t>Un attributo viene definito semplice quando contiene uno e un solo valore.</a:t>
            </a:r>
          </a:p>
        </p:txBody>
      </p:sp>
      <p:pic>
        <p:nvPicPr>
          <p:cNvPr id="5" name="Immagine 4" descr="Immagine che contiene nero, luna&#10;&#10;Descrizione generata automaticamente">
            <a:extLst>
              <a:ext uri="{FF2B5EF4-FFF2-40B4-BE49-F238E27FC236}">
                <a16:creationId xmlns:a16="http://schemas.microsoft.com/office/drawing/2014/main" id="{8F5A2BD6-F321-DFEC-2A5A-4A72BC7DC3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9983" y="2907048"/>
            <a:ext cx="3989197" cy="1085400"/>
          </a:xfrm>
          <a:prstGeom prst="rect">
            <a:avLst/>
          </a:prstGeom>
        </p:spPr>
      </p:pic>
    </p:spTree>
    <p:extLst>
      <p:ext uri="{BB962C8B-B14F-4D97-AF65-F5344CB8AC3E}">
        <p14:creationId xmlns:p14="http://schemas.microsoft.com/office/powerpoint/2010/main" val="1009978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5FB9584-C1F5-5BA2-4FBE-B5437B3DBF4E}"/>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1E49A82E-34F1-DD44-341F-9AE4AAA0F65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A2C99208-5AA3-F87E-1EA7-4EB8FF254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olo 2">
            <a:extLst>
              <a:ext uri="{FF2B5EF4-FFF2-40B4-BE49-F238E27FC236}">
                <a16:creationId xmlns:a16="http://schemas.microsoft.com/office/drawing/2014/main" id="{62519D04-EE78-EA4D-1A14-9C6EB7B54E0F}"/>
              </a:ext>
            </a:extLst>
          </p:cNvPr>
          <p:cNvSpPr>
            <a:spLocks noGrp="1"/>
          </p:cNvSpPr>
          <p:nvPr>
            <p:ph type="title"/>
          </p:nvPr>
        </p:nvSpPr>
        <p:spPr>
          <a:xfrm>
            <a:off x="5908419" y="893763"/>
            <a:ext cx="5696026" cy="1587444"/>
          </a:xfrm>
        </p:spPr>
        <p:txBody>
          <a:bodyPr vert="horz" lIns="109728" tIns="109728" rIns="109728" bIns="91440" rtlCol="0" anchor="b">
            <a:normAutofit/>
          </a:bodyPr>
          <a:lstStyle/>
          <a:p>
            <a:pPr>
              <a:lnSpc>
                <a:spcPct val="130000"/>
              </a:lnSpc>
            </a:pPr>
            <a:r>
              <a:rPr lang="en-US" sz="3200" dirty="0"/>
              <a:t>ATTRIBUTO SEMPLICE</a:t>
            </a:r>
          </a:p>
        </p:txBody>
      </p:sp>
      <p:sp>
        <p:nvSpPr>
          <p:cNvPr id="16" name="Freeform: Shape 15">
            <a:extLst>
              <a:ext uri="{FF2B5EF4-FFF2-40B4-BE49-F238E27FC236}">
                <a16:creationId xmlns:a16="http://schemas.microsoft.com/office/drawing/2014/main" id="{134EDDB3-3CBA-529B-FBA2-7F9165F9DB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947620F-81D4-6670-E0AB-BD015D83D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A78685E9-E474-AD3F-EEFA-455F1820A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egnaposto testo 3">
            <a:extLst>
              <a:ext uri="{FF2B5EF4-FFF2-40B4-BE49-F238E27FC236}">
                <a16:creationId xmlns:a16="http://schemas.microsoft.com/office/drawing/2014/main" id="{E3C68D24-E605-5190-4EC5-31F2BE5FF7FC}"/>
              </a:ext>
            </a:extLst>
          </p:cNvPr>
          <p:cNvSpPr>
            <a:spLocks noGrp="1"/>
          </p:cNvSpPr>
          <p:nvPr>
            <p:ph type="body" sz="half" idx="2"/>
          </p:nvPr>
        </p:nvSpPr>
        <p:spPr>
          <a:xfrm>
            <a:off x="6162259" y="2755190"/>
            <a:ext cx="5246448" cy="3243207"/>
          </a:xfrm>
        </p:spPr>
        <p:txBody>
          <a:bodyPr vert="horz" lIns="109728" tIns="109728" rIns="109728" bIns="91440" rtlCol="0">
            <a:normAutofit/>
          </a:bodyPr>
          <a:lstStyle/>
          <a:p>
            <a:pPr algn="just">
              <a:spcBef>
                <a:spcPts val="930"/>
              </a:spcBef>
            </a:pPr>
            <a:r>
              <a:rPr lang="it-IT" sz="1800" dirty="0"/>
              <a:t>Un attributo viene definito semplice quando contiene uno e un solo valore. Anche le associazioni posso avere attributi.</a:t>
            </a:r>
          </a:p>
        </p:txBody>
      </p:sp>
      <p:pic>
        <p:nvPicPr>
          <p:cNvPr id="6" name="Immagine 5" descr="Immagine che contiene testo, Carattere, Elementi grafici, grafica&#10;&#10;Descrizione generata automaticamente">
            <a:extLst>
              <a:ext uri="{FF2B5EF4-FFF2-40B4-BE49-F238E27FC236}">
                <a16:creationId xmlns:a16="http://schemas.microsoft.com/office/drawing/2014/main" id="{7B469715-31B7-297B-7E5C-D33F3A3691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328" y="2609479"/>
            <a:ext cx="4521374" cy="1810856"/>
          </a:xfrm>
          <a:prstGeom prst="rect">
            <a:avLst/>
          </a:prstGeom>
        </p:spPr>
      </p:pic>
    </p:spTree>
    <p:extLst>
      <p:ext uri="{BB962C8B-B14F-4D97-AF65-F5344CB8AC3E}">
        <p14:creationId xmlns:p14="http://schemas.microsoft.com/office/powerpoint/2010/main" val="3142325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830ECB7-DBA4-5725-7778-DD3C505378BA}"/>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DD8D6FF-8DB8-1CED-1F49-0BCDAABEF2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DA520BDA-15D6-CCBD-1049-5910A15CE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olo 2">
            <a:extLst>
              <a:ext uri="{FF2B5EF4-FFF2-40B4-BE49-F238E27FC236}">
                <a16:creationId xmlns:a16="http://schemas.microsoft.com/office/drawing/2014/main" id="{D08D667F-D573-C915-9297-453752101EBF}"/>
              </a:ext>
            </a:extLst>
          </p:cNvPr>
          <p:cNvSpPr>
            <a:spLocks noGrp="1"/>
          </p:cNvSpPr>
          <p:nvPr>
            <p:ph type="title"/>
          </p:nvPr>
        </p:nvSpPr>
        <p:spPr>
          <a:xfrm>
            <a:off x="5908418" y="893763"/>
            <a:ext cx="5919339" cy="1587444"/>
          </a:xfrm>
        </p:spPr>
        <p:txBody>
          <a:bodyPr vert="horz" lIns="109728" tIns="109728" rIns="109728" bIns="91440" rtlCol="0" anchor="b">
            <a:normAutofit/>
          </a:bodyPr>
          <a:lstStyle/>
          <a:p>
            <a:pPr>
              <a:lnSpc>
                <a:spcPct val="130000"/>
              </a:lnSpc>
            </a:pPr>
            <a:r>
              <a:rPr lang="en-US" sz="3200" dirty="0"/>
              <a:t>ATTRIBUTO OPZIONALE</a:t>
            </a:r>
          </a:p>
        </p:txBody>
      </p:sp>
      <p:sp>
        <p:nvSpPr>
          <p:cNvPr id="16" name="Freeform: Shape 15">
            <a:extLst>
              <a:ext uri="{FF2B5EF4-FFF2-40B4-BE49-F238E27FC236}">
                <a16:creationId xmlns:a16="http://schemas.microsoft.com/office/drawing/2014/main" id="{4C9E4A4D-F672-2FDE-21C8-0C494B9B1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9E828-A60F-68CD-0435-B83C55467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3013E59-D3DC-D367-CE70-0C5683D3D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egnaposto testo 3">
            <a:extLst>
              <a:ext uri="{FF2B5EF4-FFF2-40B4-BE49-F238E27FC236}">
                <a16:creationId xmlns:a16="http://schemas.microsoft.com/office/drawing/2014/main" id="{F753F81B-EA2C-39E9-E8A3-0429CBDD84A9}"/>
              </a:ext>
            </a:extLst>
          </p:cNvPr>
          <p:cNvSpPr>
            <a:spLocks noGrp="1"/>
          </p:cNvSpPr>
          <p:nvPr>
            <p:ph type="body" sz="half" idx="2"/>
          </p:nvPr>
        </p:nvSpPr>
        <p:spPr>
          <a:xfrm>
            <a:off x="6162259" y="2755190"/>
            <a:ext cx="5246448" cy="3243207"/>
          </a:xfrm>
        </p:spPr>
        <p:txBody>
          <a:bodyPr vert="horz" lIns="109728" tIns="109728" rIns="109728" bIns="91440" rtlCol="0">
            <a:normAutofit/>
          </a:bodyPr>
          <a:lstStyle/>
          <a:p>
            <a:pPr algn="just">
              <a:spcBef>
                <a:spcPts val="930"/>
              </a:spcBef>
            </a:pPr>
            <a:r>
              <a:rPr lang="it-IT" sz="1800" dirty="0"/>
              <a:t>Un attributo viene definito opzionale quando è ammessa l’assenza del valore dell’attributo.</a:t>
            </a:r>
          </a:p>
        </p:txBody>
      </p:sp>
      <p:pic>
        <p:nvPicPr>
          <p:cNvPr id="8" name="Immagine 7" descr="Immagine che contiene luna, nero&#10;&#10;Descrizione generata automaticamente">
            <a:extLst>
              <a:ext uri="{FF2B5EF4-FFF2-40B4-BE49-F238E27FC236}">
                <a16:creationId xmlns:a16="http://schemas.microsoft.com/office/drawing/2014/main" id="{2C09B3A0-FA66-7DB4-98CB-FBE04224F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236" y="2780506"/>
            <a:ext cx="3988944" cy="1212188"/>
          </a:xfrm>
          <a:prstGeom prst="rect">
            <a:avLst/>
          </a:prstGeom>
        </p:spPr>
      </p:pic>
    </p:spTree>
    <p:extLst>
      <p:ext uri="{BB962C8B-B14F-4D97-AF65-F5344CB8AC3E}">
        <p14:creationId xmlns:p14="http://schemas.microsoft.com/office/powerpoint/2010/main" val="217739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203DB4B-430C-AE3B-B3BE-81AE18799FCC}"/>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7329D77-03D4-DAFD-1EF4-C78B963E0C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39C7401-B77F-1BF3-FBFF-20D8282D4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olo 2">
            <a:extLst>
              <a:ext uri="{FF2B5EF4-FFF2-40B4-BE49-F238E27FC236}">
                <a16:creationId xmlns:a16="http://schemas.microsoft.com/office/drawing/2014/main" id="{0D898076-F3AF-61D4-3BAF-4670D4269F31}"/>
              </a:ext>
            </a:extLst>
          </p:cNvPr>
          <p:cNvSpPr>
            <a:spLocks noGrp="1"/>
          </p:cNvSpPr>
          <p:nvPr>
            <p:ph type="title"/>
          </p:nvPr>
        </p:nvSpPr>
        <p:spPr>
          <a:xfrm>
            <a:off x="5908419" y="893763"/>
            <a:ext cx="5696026" cy="1587444"/>
          </a:xfrm>
        </p:spPr>
        <p:txBody>
          <a:bodyPr vert="horz" lIns="109728" tIns="109728" rIns="109728" bIns="91440" rtlCol="0" anchor="b">
            <a:normAutofit/>
          </a:bodyPr>
          <a:lstStyle/>
          <a:p>
            <a:pPr>
              <a:lnSpc>
                <a:spcPct val="130000"/>
              </a:lnSpc>
            </a:pPr>
            <a:r>
              <a:rPr lang="en-US" sz="3200" dirty="0"/>
              <a:t>ATTRIBUTO COMPOSTO</a:t>
            </a:r>
          </a:p>
        </p:txBody>
      </p:sp>
      <p:sp>
        <p:nvSpPr>
          <p:cNvPr id="16" name="Freeform: Shape 15">
            <a:extLst>
              <a:ext uri="{FF2B5EF4-FFF2-40B4-BE49-F238E27FC236}">
                <a16:creationId xmlns:a16="http://schemas.microsoft.com/office/drawing/2014/main" id="{B7F1B95F-296C-9FD6-AB12-E140918A4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19B4E48E-A5B4-C882-4778-1507EB2FE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B20DB774-C2DC-4726-45DD-F7CA9E22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egnaposto testo 3">
            <a:extLst>
              <a:ext uri="{FF2B5EF4-FFF2-40B4-BE49-F238E27FC236}">
                <a16:creationId xmlns:a16="http://schemas.microsoft.com/office/drawing/2014/main" id="{BA7E50AD-2CBD-A458-F169-054CD7AF74F1}"/>
              </a:ext>
            </a:extLst>
          </p:cNvPr>
          <p:cNvSpPr>
            <a:spLocks noGrp="1"/>
          </p:cNvSpPr>
          <p:nvPr>
            <p:ph type="body" sz="half" idx="2"/>
          </p:nvPr>
        </p:nvSpPr>
        <p:spPr>
          <a:xfrm>
            <a:off x="6162259" y="2755190"/>
            <a:ext cx="5246448" cy="3243207"/>
          </a:xfrm>
        </p:spPr>
        <p:txBody>
          <a:bodyPr vert="horz" lIns="109728" tIns="109728" rIns="109728" bIns="91440" rtlCol="0">
            <a:normAutofit/>
          </a:bodyPr>
          <a:lstStyle/>
          <a:p>
            <a:pPr algn="just">
              <a:spcBef>
                <a:spcPts val="930"/>
              </a:spcBef>
            </a:pPr>
            <a:r>
              <a:rPr lang="it-IT" sz="1800" dirty="0"/>
              <a:t>Un attributo viene definito composto quando è definito come l’aggregazione di molteplici valori. Ad esempio: data (gg, mm, aaaa) o indirizzo (toponimo, nome, numero civico).</a:t>
            </a:r>
          </a:p>
        </p:txBody>
      </p:sp>
      <p:pic>
        <p:nvPicPr>
          <p:cNvPr id="6" name="Immagine 5" descr="Immagine che contiene nero, silhouette, bianco e nero&#10;&#10;Descrizione generata automaticamente">
            <a:extLst>
              <a:ext uri="{FF2B5EF4-FFF2-40B4-BE49-F238E27FC236}">
                <a16:creationId xmlns:a16="http://schemas.microsoft.com/office/drawing/2014/main" id="{81CA3A8A-0E4B-C2C6-ED07-09FC97ACC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794" y="2709534"/>
            <a:ext cx="4958255" cy="1255746"/>
          </a:xfrm>
          <a:prstGeom prst="rect">
            <a:avLst/>
          </a:prstGeom>
        </p:spPr>
      </p:pic>
    </p:spTree>
    <p:extLst>
      <p:ext uri="{BB962C8B-B14F-4D97-AF65-F5344CB8AC3E}">
        <p14:creationId xmlns:p14="http://schemas.microsoft.com/office/powerpoint/2010/main" val="31384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EA501D1-168D-2D98-C657-4E4FAF5C1251}"/>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26F61EA9-9E04-B99D-F6C3-22DE391B0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B98E44F-5285-DB72-0FB8-8153610BE0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olo 2">
            <a:extLst>
              <a:ext uri="{FF2B5EF4-FFF2-40B4-BE49-F238E27FC236}">
                <a16:creationId xmlns:a16="http://schemas.microsoft.com/office/drawing/2014/main" id="{D8BD6E7E-3083-9D04-1189-6DD272CBB6FA}"/>
              </a:ext>
            </a:extLst>
          </p:cNvPr>
          <p:cNvSpPr>
            <a:spLocks noGrp="1"/>
          </p:cNvSpPr>
          <p:nvPr>
            <p:ph type="title"/>
          </p:nvPr>
        </p:nvSpPr>
        <p:spPr>
          <a:xfrm>
            <a:off x="5908418" y="893763"/>
            <a:ext cx="5919339" cy="1587444"/>
          </a:xfrm>
        </p:spPr>
        <p:txBody>
          <a:bodyPr vert="horz" lIns="109728" tIns="109728" rIns="109728" bIns="91440" rtlCol="0" anchor="b">
            <a:normAutofit/>
          </a:bodyPr>
          <a:lstStyle/>
          <a:p>
            <a:pPr algn="ctr">
              <a:lnSpc>
                <a:spcPct val="130000"/>
              </a:lnSpc>
            </a:pPr>
            <a:r>
              <a:rPr lang="en-US" sz="3200" dirty="0"/>
              <a:t>IDENTIFICATORE NATURALE</a:t>
            </a:r>
          </a:p>
        </p:txBody>
      </p:sp>
      <p:sp>
        <p:nvSpPr>
          <p:cNvPr id="16" name="Freeform: Shape 15">
            <a:extLst>
              <a:ext uri="{FF2B5EF4-FFF2-40B4-BE49-F238E27FC236}">
                <a16:creationId xmlns:a16="http://schemas.microsoft.com/office/drawing/2014/main" id="{229BDAE6-8FDA-A2F8-97A6-7A1BCDFED1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C024185A-87DA-2846-EA30-F6DBA0B7A0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6808DF2A-5011-FEDA-2B2C-E2A8F22672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egnaposto testo 3">
            <a:extLst>
              <a:ext uri="{FF2B5EF4-FFF2-40B4-BE49-F238E27FC236}">
                <a16:creationId xmlns:a16="http://schemas.microsoft.com/office/drawing/2014/main" id="{641EE6E2-CC59-F643-4FA1-7F8CC3013B63}"/>
              </a:ext>
            </a:extLst>
          </p:cNvPr>
          <p:cNvSpPr>
            <a:spLocks noGrp="1"/>
          </p:cNvSpPr>
          <p:nvPr>
            <p:ph type="body" sz="half" idx="2"/>
          </p:nvPr>
        </p:nvSpPr>
        <p:spPr>
          <a:xfrm>
            <a:off x="6162259" y="2755190"/>
            <a:ext cx="5246448" cy="3243207"/>
          </a:xfrm>
        </p:spPr>
        <p:txBody>
          <a:bodyPr vert="horz" lIns="109728" tIns="109728" rIns="109728" bIns="91440" rtlCol="0">
            <a:normAutofit/>
          </a:bodyPr>
          <a:lstStyle/>
          <a:p>
            <a:pPr algn="just">
              <a:spcBef>
                <a:spcPts val="930"/>
              </a:spcBef>
            </a:pPr>
            <a:r>
              <a:rPr lang="it-IT" sz="1800" dirty="0"/>
              <a:t>Un identificatore è un attributo (o un insieme di attributi) che caratterizza in modo univoco ciascuna singola istanza di un’entità. In altri termini, non possono esserci due istanze di una stessa entità le quali abbiano lo stesso identificatore.</a:t>
            </a:r>
          </a:p>
        </p:txBody>
      </p:sp>
      <p:pic>
        <p:nvPicPr>
          <p:cNvPr id="5" name="Immagine 4" descr="Immagine che contiene testo, nero, Carattere, schermata&#10;&#10;Descrizione generata automaticamente">
            <a:extLst>
              <a:ext uri="{FF2B5EF4-FFF2-40B4-BE49-F238E27FC236}">
                <a16:creationId xmlns:a16="http://schemas.microsoft.com/office/drawing/2014/main" id="{F4849F3F-4FEE-24EE-66A1-CEA6E0896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5500" y="2711671"/>
            <a:ext cx="4862773" cy="1131219"/>
          </a:xfrm>
          <a:prstGeom prst="rect">
            <a:avLst/>
          </a:prstGeom>
        </p:spPr>
      </p:pic>
    </p:spTree>
    <p:extLst>
      <p:ext uri="{BB962C8B-B14F-4D97-AF65-F5344CB8AC3E}">
        <p14:creationId xmlns:p14="http://schemas.microsoft.com/office/powerpoint/2010/main" val="1661204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17EA4E-1011-A636-14DC-3F6DB5B7236C}"/>
              </a:ext>
            </a:extLst>
          </p:cNvPr>
          <p:cNvSpPr>
            <a:spLocks noGrp="1"/>
          </p:cNvSpPr>
          <p:nvPr>
            <p:ph type="title"/>
          </p:nvPr>
        </p:nvSpPr>
        <p:spPr/>
        <p:txBody>
          <a:bodyPr/>
          <a:lstStyle/>
          <a:p>
            <a:r>
              <a:rPr lang="it-IT" dirty="0"/>
              <a:t>MODELLO ER</a:t>
            </a:r>
          </a:p>
        </p:txBody>
      </p:sp>
      <p:sp>
        <p:nvSpPr>
          <p:cNvPr id="3" name="Segnaposto contenuto 2">
            <a:extLst>
              <a:ext uri="{FF2B5EF4-FFF2-40B4-BE49-F238E27FC236}">
                <a16:creationId xmlns:a16="http://schemas.microsoft.com/office/drawing/2014/main" id="{DF4A68B6-E829-FC33-8ACB-8AB677932219}"/>
              </a:ext>
            </a:extLst>
          </p:cNvPr>
          <p:cNvSpPr>
            <a:spLocks noGrp="1"/>
          </p:cNvSpPr>
          <p:nvPr>
            <p:ph idx="1"/>
          </p:nvPr>
        </p:nvSpPr>
        <p:spPr/>
        <p:txBody>
          <a:bodyPr>
            <a:normAutofit/>
          </a:bodyPr>
          <a:lstStyle/>
          <a:p>
            <a:pPr algn="just"/>
            <a:r>
              <a:rPr lang="it-IT" dirty="0"/>
              <a:t>Il modello </a:t>
            </a:r>
            <a:r>
              <a:rPr lang="it-IT" b="1" dirty="0"/>
              <a:t>ER</a:t>
            </a:r>
            <a:r>
              <a:rPr lang="it-IT" dirty="0"/>
              <a:t> concettuale (</a:t>
            </a:r>
            <a:r>
              <a:rPr lang="it-IT" b="1" dirty="0"/>
              <a:t>E</a:t>
            </a:r>
            <a:r>
              <a:rPr lang="it-IT" dirty="0"/>
              <a:t>ntity-</a:t>
            </a:r>
            <a:r>
              <a:rPr lang="it-IT" b="1" dirty="0"/>
              <a:t>R</a:t>
            </a:r>
            <a:r>
              <a:rPr lang="it-IT" dirty="0"/>
              <a:t>elationship) è un linguaggio di modellazione utilizzato per rappresentare le strutture dei dati in un database. È un approccio visivo per descrivere la struttura dei dati e le relazioni tra essi.</a:t>
            </a:r>
          </a:p>
        </p:txBody>
      </p:sp>
    </p:spTree>
    <p:extLst>
      <p:ext uri="{BB962C8B-B14F-4D97-AF65-F5344CB8AC3E}">
        <p14:creationId xmlns:p14="http://schemas.microsoft.com/office/powerpoint/2010/main" val="1524631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E741E3C-E4B4-6BE8-3C19-CCD9186DFCA4}"/>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94F0EEBD-EC8F-67CC-9517-929C005A2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9ED8D9A-879E-2C61-DD16-ACD8B8956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olo 2">
            <a:extLst>
              <a:ext uri="{FF2B5EF4-FFF2-40B4-BE49-F238E27FC236}">
                <a16:creationId xmlns:a16="http://schemas.microsoft.com/office/drawing/2014/main" id="{AC0C4EB1-2159-7E87-1DF2-232990D1AEF3}"/>
              </a:ext>
            </a:extLst>
          </p:cNvPr>
          <p:cNvSpPr>
            <a:spLocks noGrp="1"/>
          </p:cNvSpPr>
          <p:nvPr>
            <p:ph type="title"/>
          </p:nvPr>
        </p:nvSpPr>
        <p:spPr>
          <a:xfrm>
            <a:off x="5908418" y="893763"/>
            <a:ext cx="5919339" cy="1587444"/>
          </a:xfrm>
        </p:spPr>
        <p:txBody>
          <a:bodyPr vert="horz" lIns="109728" tIns="109728" rIns="109728" bIns="91440" rtlCol="0" anchor="b">
            <a:normAutofit/>
          </a:bodyPr>
          <a:lstStyle/>
          <a:p>
            <a:pPr algn="ctr">
              <a:lnSpc>
                <a:spcPct val="130000"/>
              </a:lnSpc>
            </a:pPr>
            <a:r>
              <a:rPr lang="en-US" sz="3200" dirty="0"/>
              <a:t>IDENTIFICATORE ARTIFICIALE</a:t>
            </a:r>
          </a:p>
        </p:txBody>
      </p:sp>
      <p:sp>
        <p:nvSpPr>
          <p:cNvPr id="16" name="Freeform: Shape 15">
            <a:extLst>
              <a:ext uri="{FF2B5EF4-FFF2-40B4-BE49-F238E27FC236}">
                <a16:creationId xmlns:a16="http://schemas.microsoft.com/office/drawing/2014/main" id="{FD388B8E-DDC4-6A89-0B35-46F97D1E5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44C0E9C0-66EE-B1AC-002D-EFD4A9F933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56920230-642D-00A5-F312-BEA143D65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egnaposto testo 3">
            <a:extLst>
              <a:ext uri="{FF2B5EF4-FFF2-40B4-BE49-F238E27FC236}">
                <a16:creationId xmlns:a16="http://schemas.microsoft.com/office/drawing/2014/main" id="{DD486EBB-F1B4-4759-106C-BA039BC1A3DC}"/>
              </a:ext>
            </a:extLst>
          </p:cNvPr>
          <p:cNvSpPr>
            <a:spLocks noGrp="1"/>
          </p:cNvSpPr>
          <p:nvPr>
            <p:ph type="body" sz="half" idx="2"/>
          </p:nvPr>
        </p:nvSpPr>
        <p:spPr>
          <a:xfrm>
            <a:off x="6162259" y="2755190"/>
            <a:ext cx="5246448" cy="4102810"/>
          </a:xfrm>
        </p:spPr>
        <p:txBody>
          <a:bodyPr vert="horz" lIns="109728" tIns="109728" rIns="109728" bIns="91440" rtlCol="0">
            <a:normAutofit/>
          </a:bodyPr>
          <a:lstStyle/>
          <a:p>
            <a:pPr algn="just">
              <a:spcBef>
                <a:spcPts val="930"/>
              </a:spcBef>
            </a:pPr>
            <a:r>
              <a:rPr lang="it-IT" sz="1800" dirty="0"/>
              <a:t>Un identificatore artificiale è un attributo: </a:t>
            </a:r>
            <a:r>
              <a:rPr lang="it-IT" sz="1800" b="1" dirty="0"/>
              <a:t>ID</a:t>
            </a:r>
            <a:r>
              <a:rPr lang="it-IT" sz="1800" dirty="0"/>
              <a:t>, che caratterizza in modo univoco ciascuna singola istanza di un’entità tramite un numero che incrementa per ogni singola istanza dell’entità. In altri termini, un numero di riga per ogni istanza. SI utilizza nel caso non sia possibile determinare un identificatore naturale.</a:t>
            </a:r>
          </a:p>
        </p:txBody>
      </p:sp>
      <p:pic>
        <p:nvPicPr>
          <p:cNvPr id="7" name="Immagine 6" descr="Immagine che contiene nero, Carattere, testo, bianco&#10;&#10;Descrizione generata automaticamente">
            <a:extLst>
              <a:ext uri="{FF2B5EF4-FFF2-40B4-BE49-F238E27FC236}">
                <a16:creationId xmlns:a16="http://schemas.microsoft.com/office/drawing/2014/main" id="{B245306B-1132-8C1A-A6A8-05E578A9E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653" y="2755190"/>
            <a:ext cx="4684899" cy="1255746"/>
          </a:xfrm>
          <a:prstGeom prst="rect">
            <a:avLst/>
          </a:prstGeom>
        </p:spPr>
      </p:pic>
    </p:spTree>
    <p:extLst>
      <p:ext uri="{BB962C8B-B14F-4D97-AF65-F5344CB8AC3E}">
        <p14:creationId xmlns:p14="http://schemas.microsoft.com/office/powerpoint/2010/main" val="2569092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D5D56E4-1853-F921-148F-43D4467A02E1}"/>
              </a:ext>
            </a:extLst>
          </p:cNvPr>
          <p:cNvSpPr>
            <a:spLocks noGrp="1"/>
          </p:cNvSpPr>
          <p:nvPr>
            <p:ph type="ctrTitle"/>
          </p:nvPr>
        </p:nvSpPr>
        <p:spPr/>
        <p:txBody>
          <a:bodyPr/>
          <a:lstStyle/>
          <a:p>
            <a:r>
              <a:rPr lang="it-IT" dirty="0"/>
              <a:t>COMPONENTI PRINCIPALI</a:t>
            </a:r>
          </a:p>
        </p:txBody>
      </p:sp>
      <p:sp>
        <p:nvSpPr>
          <p:cNvPr id="3" name="Sottotitolo 2">
            <a:extLst>
              <a:ext uri="{FF2B5EF4-FFF2-40B4-BE49-F238E27FC236}">
                <a16:creationId xmlns:a16="http://schemas.microsoft.com/office/drawing/2014/main" id="{8D6055BE-66EC-167B-C014-4D51DF523F2F}"/>
              </a:ext>
            </a:extLst>
          </p:cNvPr>
          <p:cNvSpPr>
            <a:spLocks noGrp="1"/>
          </p:cNvSpPr>
          <p:nvPr>
            <p:ph type="subTitle" idx="1"/>
          </p:nvPr>
        </p:nvSpPr>
        <p:spPr/>
        <p:txBody>
          <a:bodyPr/>
          <a:lstStyle/>
          <a:p>
            <a:r>
              <a:rPr lang="it-IT" dirty="0"/>
              <a:t>ENTITÀ</a:t>
            </a:r>
          </a:p>
        </p:txBody>
      </p:sp>
    </p:spTree>
    <p:extLst>
      <p:ext uri="{BB962C8B-B14F-4D97-AF65-F5344CB8AC3E}">
        <p14:creationId xmlns:p14="http://schemas.microsoft.com/office/powerpoint/2010/main" val="265447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1C3E0BE-3B46-D7B0-F486-E52D646627A8}"/>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430127AE-B29E-4FDF-99D2-A2F1E7003F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olo 2">
            <a:extLst>
              <a:ext uri="{FF2B5EF4-FFF2-40B4-BE49-F238E27FC236}">
                <a16:creationId xmlns:a16="http://schemas.microsoft.com/office/drawing/2014/main" id="{1BEF6564-FB1E-50F6-5815-E7527DEBF5E8}"/>
              </a:ext>
            </a:extLst>
          </p:cNvPr>
          <p:cNvSpPr>
            <a:spLocks noGrp="1"/>
          </p:cNvSpPr>
          <p:nvPr>
            <p:ph type="title"/>
          </p:nvPr>
        </p:nvSpPr>
        <p:spPr>
          <a:xfrm>
            <a:off x="6162259" y="893763"/>
            <a:ext cx="4691478" cy="1587444"/>
          </a:xfrm>
        </p:spPr>
        <p:txBody>
          <a:bodyPr vert="horz" lIns="109728" tIns="109728" rIns="109728" bIns="91440" rtlCol="0" anchor="b">
            <a:normAutofit/>
          </a:bodyPr>
          <a:lstStyle/>
          <a:p>
            <a:pPr>
              <a:lnSpc>
                <a:spcPct val="130000"/>
              </a:lnSpc>
            </a:pPr>
            <a:r>
              <a:rPr lang="en-US" sz="3200" dirty="0"/>
              <a:t>ENTITÀ</a:t>
            </a:r>
          </a:p>
        </p:txBody>
      </p:sp>
      <p:sp>
        <p:nvSpPr>
          <p:cNvPr id="16" name="Freeform: Shape 15">
            <a:extLst>
              <a:ext uri="{FF2B5EF4-FFF2-40B4-BE49-F238E27FC236}">
                <a16:creationId xmlns:a16="http://schemas.microsoft.com/office/drawing/2014/main" id="{9F87E4D0-D347-4DA8-81D7-104733308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9DC9CEF6-58E1-4D78-BBBE-76F779AD9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7AF1248-67F7-4FEF-8D1D-FE33661A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Immagine 6" descr="Immagine che contiene testo, Carattere, bianco, schermata&#10;&#10;Descrizione generata automaticamente">
            <a:extLst>
              <a:ext uri="{FF2B5EF4-FFF2-40B4-BE49-F238E27FC236}">
                <a16:creationId xmlns:a16="http://schemas.microsoft.com/office/drawing/2014/main" id="{17DA2166-EA73-08D1-5DCC-AF7383D346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840" y="2574134"/>
            <a:ext cx="3217333" cy="1600416"/>
          </a:xfrm>
          <a:prstGeom prst="rect">
            <a:avLst/>
          </a:prstGeom>
        </p:spPr>
      </p:pic>
      <p:sp>
        <p:nvSpPr>
          <p:cNvPr id="4" name="Segnaposto testo 3">
            <a:extLst>
              <a:ext uri="{FF2B5EF4-FFF2-40B4-BE49-F238E27FC236}">
                <a16:creationId xmlns:a16="http://schemas.microsoft.com/office/drawing/2014/main" id="{E707185A-A000-57D8-8E29-06E2F63E479F}"/>
              </a:ext>
            </a:extLst>
          </p:cNvPr>
          <p:cNvSpPr>
            <a:spLocks noGrp="1"/>
          </p:cNvSpPr>
          <p:nvPr>
            <p:ph type="body" sz="half" idx="2"/>
          </p:nvPr>
        </p:nvSpPr>
        <p:spPr>
          <a:xfrm>
            <a:off x="6162259" y="2755190"/>
            <a:ext cx="4691478" cy="3243207"/>
          </a:xfrm>
        </p:spPr>
        <p:txBody>
          <a:bodyPr vert="horz" lIns="109728" tIns="109728" rIns="109728" bIns="91440" rtlCol="0">
            <a:normAutofit/>
          </a:bodyPr>
          <a:lstStyle/>
          <a:p>
            <a:pPr algn="just">
              <a:spcBef>
                <a:spcPts val="930"/>
              </a:spcBef>
            </a:pPr>
            <a:r>
              <a:rPr lang="it-IT" sz="1800" dirty="0"/>
              <a:t>Rappresenta una classe di oggetti o un elemento del dominio di interesse, come ad esempio "Cliente", "Ordine" o "Prodotto". Ogni entità è caratterizzata da un nome univoco all’interno della base di dati.</a:t>
            </a:r>
          </a:p>
        </p:txBody>
      </p:sp>
    </p:spTree>
    <p:extLst>
      <p:ext uri="{BB962C8B-B14F-4D97-AF65-F5344CB8AC3E}">
        <p14:creationId xmlns:p14="http://schemas.microsoft.com/office/powerpoint/2010/main" val="589264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EB9FF3C-8A41-CBEB-680C-CB200A37553F}"/>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C9D18A82-1667-2845-A9BC-E506F46126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B29794C-43FE-A477-ABF9-2EDE5CE57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olo 2">
            <a:extLst>
              <a:ext uri="{FF2B5EF4-FFF2-40B4-BE49-F238E27FC236}">
                <a16:creationId xmlns:a16="http://schemas.microsoft.com/office/drawing/2014/main" id="{E12797DB-E976-51B2-F8B1-4C1999B31A09}"/>
              </a:ext>
            </a:extLst>
          </p:cNvPr>
          <p:cNvSpPr>
            <a:spLocks noGrp="1"/>
          </p:cNvSpPr>
          <p:nvPr>
            <p:ph type="title"/>
          </p:nvPr>
        </p:nvSpPr>
        <p:spPr>
          <a:xfrm>
            <a:off x="6162259" y="893763"/>
            <a:ext cx="4691478" cy="1587444"/>
          </a:xfrm>
        </p:spPr>
        <p:txBody>
          <a:bodyPr vert="horz" lIns="109728" tIns="109728" rIns="109728" bIns="91440" rtlCol="0" anchor="b">
            <a:normAutofit/>
          </a:bodyPr>
          <a:lstStyle/>
          <a:p>
            <a:pPr>
              <a:lnSpc>
                <a:spcPct val="130000"/>
              </a:lnSpc>
            </a:pPr>
            <a:r>
              <a:rPr lang="en-US" sz="3200"/>
              <a:t>ASSOCIAZIONE</a:t>
            </a:r>
            <a:endParaRPr lang="en-US" sz="3200" dirty="0"/>
          </a:p>
        </p:txBody>
      </p:sp>
      <p:sp>
        <p:nvSpPr>
          <p:cNvPr id="16" name="Freeform: Shape 15">
            <a:extLst>
              <a:ext uri="{FF2B5EF4-FFF2-40B4-BE49-F238E27FC236}">
                <a16:creationId xmlns:a16="http://schemas.microsoft.com/office/drawing/2014/main" id="{DA0F1250-2420-3008-11F4-D06BBFC4FD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05431468-FADC-8DBE-DF17-1288FA4C7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BBC051DB-7920-5D33-1FEF-F818E2401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egnaposto testo 3">
            <a:extLst>
              <a:ext uri="{FF2B5EF4-FFF2-40B4-BE49-F238E27FC236}">
                <a16:creationId xmlns:a16="http://schemas.microsoft.com/office/drawing/2014/main" id="{757AC30D-5903-7E60-E4F1-43D2F24FB969}"/>
              </a:ext>
            </a:extLst>
          </p:cNvPr>
          <p:cNvSpPr>
            <a:spLocks noGrp="1"/>
          </p:cNvSpPr>
          <p:nvPr>
            <p:ph type="body" sz="half" idx="2"/>
          </p:nvPr>
        </p:nvSpPr>
        <p:spPr>
          <a:xfrm>
            <a:off x="6162259" y="2755190"/>
            <a:ext cx="4691478" cy="3243207"/>
          </a:xfrm>
        </p:spPr>
        <p:txBody>
          <a:bodyPr vert="horz" lIns="109728" tIns="109728" rIns="109728" bIns="91440" rtlCol="0">
            <a:normAutofit/>
          </a:bodyPr>
          <a:lstStyle/>
          <a:p>
            <a:pPr algn="just">
              <a:spcBef>
                <a:spcPts val="930"/>
              </a:spcBef>
            </a:pPr>
            <a:r>
              <a:rPr lang="it-IT" sz="1800" dirty="0"/>
              <a:t>Rappresenta la connessione tra due o più entità, come ad esempio "Un ordine è associato a un prodotto" o "Un personaggio affronta uno o più livelli". Ogni associazione è caratterizzata da un nome.</a:t>
            </a:r>
          </a:p>
        </p:txBody>
      </p:sp>
      <p:pic>
        <p:nvPicPr>
          <p:cNvPr id="5" name="Immagine 4" descr="Immagine che contiene testo, Carattere, schermata, bianco&#10;&#10;Descrizione generata automaticamente">
            <a:extLst>
              <a:ext uri="{FF2B5EF4-FFF2-40B4-BE49-F238E27FC236}">
                <a16:creationId xmlns:a16="http://schemas.microsoft.com/office/drawing/2014/main" id="{814DA6AC-923B-79CF-6D82-A2C953F8D4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568" y="3143108"/>
            <a:ext cx="4576181" cy="620825"/>
          </a:xfrm>
          <a:prstGeom prst="rect">
            <a:avLst/>
          </a:prstGeom>
        </p:spPr>
      </p:pic>
    </p:spTree>
    <p:extLst>
      <p:ext uri="{BB962C8B-B14F-4D97-AF65-F5344CB8AC3E}">
        <p14:creationId xmlns:p14="http://schemas.microsoft.com/office/powerpoint/2010/main" val="147465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032FC70-AE51-DBD7-F297-9C107A203FFC}"/>
            </a:ext>
          </a:extLst>
        </p:cNvPr>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C4ABFBB-13E9-C131-ADFD-DC71455DD6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CF0580DE-E850-0687-8051-DFF7394D5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Titolo 2">
            <a:extLst>
              <a:ext uri="{FF2B5EF4-FFF2-40B4-BE49-F238E27FC236}">
                <a16:creationId xmlns:a16="http://schemas.microsoft.com/office/drawing/2014/main" id="{163C4DF1-CF56-ED55-243C-7B0924AAA52B}"/>
              </a:ext>
            </a:extLst>
          </p:cNvPr>
          <p:cNvSpPr>
            <a:spLocks noGrp="1"/>
          </p:cNvSpPr>
          <p:nvPr>
            <p:ph type="title"/>
          </p:nvPr>
        </p:nvSpPr>
        <p:spPr>
          <a:xfrm>
            <a:off x="6162259" y="893763"/>
            <a:ext cx="4691478" cy="1587444"/>
          </a:xfrm>
        </p:spPr>
        <p:txBody>
          <a:bodyPr vert="horz" lIns="109728" tIns="109728" rIns="109728" bIns="91440" rtlCol="0" anchor="b">
            <a:normAutofit/>
          </a:bodyPr>
          <a:lstStyle/>
          <a:p>
            <a:pPr>
              <a:lnSpc>
                <a:spcPct val="130000"/>
              </a:lnSpc>
            </a:pPr>
            <a:r>
              <a:rPr lang="en-US" sz="3200" dirty="0"/>
              <a:t>ATTRIBUTO</a:t>
            </a:r>
          </a:p>
        </p:txBody>
      </p:sp>
      <p:sp>
        <p:nvSpPr>
          <p:cNvPr id="16" name="Freeform: Shape 15">
            <a:extLst>
              <a:ext uri="{FF2B5EF4-FFF2-40B4-BE49-F238E27FC236}">
                <a16:creationId xmlns:a16="http://schemas.microsoft.com/office/drawing/2014/main" id="{6F49F134-EF3B-DED1-5CB6-4C1C1CFE1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C72BF09-4507-F084-5116-13876E7D1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4957604F-706D-FC61-8FB9-3CFE6695A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Segnaposto testo 3">
            <a:extLst>
              <a:ext uri="{FF2B5EF4-FFF2-40B4-BE49-F238E27FC236}">
                <a16:creationId xmlns:a16="http://schemas.microsoft.com/office/drawing/2014/main" id="{77405044-B0F8-4D82-423F-E6AA2E503006}"/>
              </a:ext>
            </a:extLst>
          </p:cNvPr>
          <p:cNvSpPr>
            <a:spLocks noGrp="1"/>
          </p:cNvSpPr>
          <p:nvPr>
            <p:ph type="body" sz="half" idx="2"/>
          </p:nvPr>
        </p:nvSpPr>
        <p:spPr>
          <a:xfrm>
            <a:off x="6162259" y="2755190"/>
            <a:ext cx="4691478" cy="3243207"/>
          </a:xfrm>
        </p:spPr>
        <p:txBody>
          <a:bodyPr vert="horz" lIns="109728" tIns="109728" rIns="109728" bIns="91440" rtlCol="0">
            <a:normAutofit/>
          </a:bodyPr>
          <a:lstStyle/>
          <a:p>
            <a:pPr algn="just">
              <a:spcBef>
                <a:spcPts val="930"/>
              </a:spcBef>
            </a:pPr>
            <a:r>
              <a:rPr lang="it-IT" sz="1800" dirty="0"/>
              <a:t>Descrive una caratteristica di un’entità o di una associazione, come ad esempio un "nome", "cognome" o "prezzo". Ogni attributo è caratterizzato da un nome univoco all’interno dell’entità considerata.</a:t>
            </a:r>
          </a:p>
        </p:txBody>
      </p:sp>
      <p:pic>
        <p:nvPicPr>
          <p:cNvPr id="8" name="Immagine 7" descr="Immagine che contiene luna, nero, schermata&#10;&#10;Descrizione generata automaticamente">
            <a:extLst>
              <a:ext uri="{FF2B5EF4-FFF2-40B4-BE49-F238E27FC236}">
                <a16:creationId xmlns:a16="http://schemas.microsoft.com/office/drawing/2014/main" id="{E147161C-9AA0-FB47-D17B-21DC760F5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3530" y="1927665"/>
            <a:ext cx="2640466" cy="2449128"/>
          </a:xfrm>
          <a:prstGeom prst="rect">
            <a:avLst/>
          </a:prstGeom>
        </p:spPr>
      </p:pic>
    </p:spTree>
    <p:extLst>
      <p:ext uri="{BB962C8B-B14F-4D97-AF65-F5344CB8AC3E}">
        <p14:creationId xmlns:p14="http://schemas.microsoft.com/office/powerpoint/2010/main" val="313257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4B823E-B7F9-CF98-9F85-A0E9CCC62E73}"/>
              </a:ext>
            </a:extLst>
          </p:cNvPr>
          <p:cNvSpPr>
            <a:spLocks noGrp="1"/>
          </p:cNvSpPr>
          <p:nvPr>
            <p:ph type="ctrTitle"/>
          </p:nvPr>
        </p:nvSpPr>
        <p:spPr/>
        <p:txBody>
          <a:bodyPr/>
          <a:lstStyle/>
          <a:p>
            <a:r>
              <a:rPr lang="it-IT" dirty="0"/>
              <a:t>ASSOCIAZIONI</a:t>
            </a:r>
          </a:p>
        </p:txBody>
      </p:sp>
      <p:sp>
        <p:nvSpPr>
          <p:cNvPr id="3" name="Sottotitolo 2">
            <a:extLst>
              <a:ext uri="{FF2B5EF4-FFF2-40B4-BE49-F238E27FC236}">
                <a16:creationId xmlns:a16="http://schemas.microsoft.com/office/drawing/2014/main" id="{E3A2E48B-E347-4F73-1AF1-27705213DB91}"/>
              </a:ext>
            </a:extLst>
          </p:cNvPr>
          <p:cNvSpPr>
            <a:spLocks noGrp="1"/>
          </p:cNvSpPr>
          <p:nvPr>
            <p:ph type="subTitle" idx="1"/>
          </p:nvPr>
        </p:nvSpPr>
        <p:spPr/>
        <p:txBody>
          <a:bodyPr/>
          <a:lstStyle/>
          <a:p>
            <a:r>
              <a:rPr lang="it-IT" dirty="0"/>
              <a:t>TIPOLOGIE DI CARDINALIT</a:t>
            </a:r>
            <a:r>
              <a:rPr lang="en-US" sz="2400" dirty="0"/>
              <a:t>À</a:t>
            </a:r>
            <a:endParaRPr lang="it-IT" dirty="0"/>
          </a:p>
        </p:txBody>
      </p:sp>
    </p:spTree>
    <p:extLst>
      <p:ext uri="{BB962C8B-B14F-4D97-AF65-F5344CB8AC3E}">
        <p14:creationId xmlns:p14="http://schemas.microsoft.com/office/powerpoint/2010/main" val="783352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C3476-95C2-24BF-6CB3-41AC6BA84B9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DEF7671-F2D0-0C46-12E3-0E00E04C017D}"/>
              </a:ext>
            </a:extLst>
          </p:cNvPr>
          <p:cNvSpPr>
            <a:spLocks noGrp="1"/>
          </p:cNvSpPr>
          <p:nvPr>
            <p:ph type="title"/>
          </p:nvPr>
        </p:nvSpPr>
        <p:spPr/>
        <p:txBody>
          <a:bodyPr/>
          <a:lstStyle/>
          <a:p>
            <a:r>
              <a:rPr lang="it-IT" dirty="0"/>
              <a:t>CARDINALIT</a:t>
            </a:r>
            <a:r>
              <a:rPr lang="en-US" sz="3200" dirty="0"/>
              <a:t>À</a:t>
            </a:r>
            <a:endParaRPr lang="it-IT" dirty="0"/>
          </a:p>
        </p:txBody>
      </p:sp>
      <p:sp>
        <p:nvSpPr>
          <p:cNvPr id="3" name="Segnaposto contenuto 2">
            <a:extLst>
              <a:ext uri="{FF2B5EF4-FFF2-40B4-BE49-F238E27FC236}">
                <a16:creationId xmlns:a16="http://schemas.microsoft.com/office/drawing/2014/main" id="{0DA9D6F2-36BE-7C70-0A29-B79E9345348B}"/>
              </a:ext>
            </a:extLst>
          </p:cNvPr>
          <p:cNvSpPr>
            <a:spLocks noGrp="1"/>
          </p:cNvSpPr>
          <p:nvPr>
            <p:ph idx="1"/>
          </p:nvPr>
        </p:nvSpPr>
        <p:spPr/>
        <p:txBody>
          <a:bodyPr>
            <a:normAutofit/>
          </a:bodyPr>
          <a:lstStyle/>
          <a:p>
            <a:pPr algn="just"/>
            <a:r>
              <a:rPr lang="it-IT" dirty="0"/>
              <a:t>La cardinalità di una associazione rappresenta la quantità di entità che possono essere associate a un'altra entità in una associazione. In altre parole, indica quanti elementi di una entità possono essere collegati a un elemento di un'altra entità.</a:t>
            </a:r>
          </a:p>
        </p:txBody>
      </p:sp>
    </p:spTree>
    <p:extLst>
      <p:ext uri="{BB962C8B-B14F-4D97-AF65-F5344CB8AC3E}">
        <p14:creationId xmlns:p14="http://schemas.microsoft.com/office/powerpoint/2010/main" val="495756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7DA8C-311E-92DD-B5E9-06CDAC427C8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2E8979F-D3DF-E92E-6A6A-16D3C1A07C3F}"/>
              </a:ext>
            </a:extLst>
          </p:cNvPr>
          <p:cNvSpPr>
            <a:spLocks noGrp="1"/>
          </p:cNvSpPr>
          <p:nvPr>
            <p:ph type="title"/>
          </p:nvPr>
        </p:nvSpPr>
        <p:spPr/>
        <p:txBody>
          <a:bodyPr/>
          <a:lstStyle/>
          <a:p>
            <a:r>
              <a:rPr lang="it-IT" dirty="0"/>
              <a:t>CARDINALIT</a:t>
            </a:r>
            <a:r>
              <a:rPr lang="en-US" sz="3200" dirty="0"/>
              <a:t>À</a:t>
            </a:r>
            <a:endParaRPr lang="it-IT" dirty="0"/>
          </a:p>
        </p:txBody>
      </p:sp>
      <p:sp>
        <p:nvSpPr>
          <p:cNvPr id="3" name="Segnaposto contenuto 2">
            <a:extLst>
              <a:ext uri="{FF2B5EF4-FFF2-40B4-BE49-F238E27FC236}">
                <a16:creationId xmlns:a16="http://schemas.microsoft.com/office/drawing/2014/main" id="{375A87D5-5F45-980B-19BB-2A1906B473CF}"/>
              </a:ext>
            </a:extLst>
          </p:cNvPr>
          <p:cNvSpPr>
            <a:spLocks noGrp="1"/>
          </p:cNvSpPr>
          <p:nvPr>
            <p:ph idx="1"/>
          </p:nvPr>
        </p:nvSpPr>
        <p:spPr>
          <a:xfrm>
            <a:off x="1920240" y="2312275"/>
            <a:ext cx="8770571" cy="4436867"/>
          </a:xfrm>
        </p:spPr>
        <p:txBody>
          <a:bodyPr>
            <a:noAutofit/>
          </a:bodyPr>
          <a:lstStyle/>
          <a:p>
            <a:pPr algn="just"/>
            <a:r>
              <a:rPr lang="it-IT" dirty="0"/>
              <a:t>La cardinalità è definita dalla </a:t>
            </a:r>
            <a:r>
              <a:rPr lang="it-IT" u="sng" dirty="0"/>
              <a:t>coppia</a:t>
            </a:r>
            <a:r>
              <a:rPr lang="it-IT" dirty="0"/>
              <a:t> </a:t>
            </a:r>
            <a:r>
              <a:rPr lang="it-IT" b="1" dirty="0"/>
              <a:t>(</a:t>
            </a:r>
            <a:r>
              <a:rPr lang="it-IT" dirty="0"/>
              <a:t>cardinalità minima</a:t>
            </a:r>
            <a:r>
              <a:rPr lang="it-IT" b="1" dirty="0"/>
              <a:t>,</a:t>
            </a:r>
            <a:r>
              <a:rPr lang="it-IT" dirty="0"/>
              <a:t> cardinalità massima</a:t>
            </a:r>
            <a:r>
              <a:rPr lang="it-IT" b="1" dirty="0"/>
              <a:t>)</a:t>
            </a:r>
            <a:r>
              <a:rPr lang="it-IT" dirty="0"/>
              <a:t>.</a:t>
            </a:r>
          </a:p>
          <a:p>
            <a:pPr algn="just"/>
            <a:r>
              <a:rPr lang="it-IT" dirty="0"/>
              <a:t>La </a:t>
            </a:r>
            <a:r>
              <a:rPr lang="it-IT" b="1" dirty="0"/>
              <a:t>cardinalità minima </a:t>
            </a:r>
            <a:r>
              <a:rPr lang="it-IT" dirty="0"/>
              <a:t>può assumere i valori:</a:t>
            </a:r>
          </a:p>
          <a:p>
            <a:pPr marL="285750" indent="-285750" algn="just">
              <a:buFont typeface="Arial" panose="020B0604020202020204" pitchFamily="34" charset="0"/>
              <a:buChar char="•"/>
            </a:pPr>
            <a:r>
              <a:rPr lang="it-IT" dirty="0"/>
              <a:t>0 per indicare un’associazione opzionale;</a:t>
            </a:r>
          </a:p>
          <a:p>
            <a:pPr marL="285750" indent="-285750" algn="just">
              <a:buFont typeface="Arial" panose="020B0604020202020204" pitchFamily="34" charset="0"/>
              <a:buChar char="•"/>
            </a:pPr>
            <a:r>
              <a:rPr lang="it-IT" dirty="0"/>
              <a:t>1 per indicare un’associazione obbligatoria.</a:t>
            </a:r>
          </a:p>
          <a:p>
            <a:pPr algn="just"/>
            <a:r>
              <a:rPr lang="it-IT" dirty="0"/>
              <a:t>La </a:t>
            </a:r>
            <a:r>
              <a:rPr lang="it-IT" b="1" dirty="0"/>
              <a:t>cardinalità massima </a:t>
            </a:r>
            <a:r>
              <a:rPr lang="it-IT" dirty="0"/>
              <a:t>può assumere i valori:</a:t>
            </a:r>
          </a:p>
          <a:p>
            <a:pPr marL="285750" indent="-285750" algn="just">
              <a:buFont typeface="Arial" panose="020B0604020202020204" pitchFamily="34" charset="0"/>
              <a:buChar char="•"/>
            </a:pPr>
            <a:r>
              <a:rPr lang="it-IT" dirty="0"/>
              <a:t>1 (uno);</a:t>
            </a:r>
          </a:p>
          <a:p>
            <a:pPr marL="285750" indent="-285750" algn="just">
              <a:buFont typeface="Arial" panose="020B0604020202020204" pitchFamily="34" charset="0"/>
              <a:buChar char="•"/>
            </a:pPr>
            <a:r>
              <a:rPr lang="it-IT" dirty="0"/>
              <a:t>N (molti).</a:t>
            </a:r>
          </a:p>
        </p:txBody>
      </p:sp>
    </p:spTree>
    <p:extLst>
      <p:ext uri="{BB962C8B-B14F-4D97-AF65-F5344CB8AC3E}">
        <p14:creationId xmlns:p14="http://schemas.microsoft.com/office/powerpoint/2010/main" val="4150245242"/>
      </p:ext>
    </p:extLst>
  </p:cSld>
  <p:clrMapOvr>
    <a:masterClrMapping/>
  </p:clrMapOvr>
</p:sld>
</file>

<file path=ppt/theme/theme1.xml><?xml version="1.0" encoding="utf-8"?>
<a:theme xmlns:a="http://schemas.openxmlformats.org/drawingml/2006/main" name="SketchLinesVTI">
  <a:themeElements>
    <a:clrScheme name="AnalogousFromLightSeedLeftStep">
      <a:dk1>
        <a:srgbClr val="000000"/>
      </a:dk1>
      <a:lt1>
        <a:srgbClr val="FFFFFF"/>
      </a:lt1>
      <a:dk2>
        <a:srgbClr val="213B32"/>
      </a:dk2>
      <a:lt2>
        <a:srgbClr val="E8E5E2"/>
      </a:lt2>
      <a:accent1>
        <a:srgbClr val="81A6C7"/>
      </a:accent1>
      <a:accent2>
        <a:srgbClr val="6CAEB2"/>
      </a:accent2>
      <a:accent3>
        <a:srgbClr val="78AD9A"/>
      </a:accent3>
      <a:accent4>
        <a:srgbClr val="6BB07B"/>
      </a:accent4>
      <a:accent5>
        <a:srgbClr val="83AD79"/>
      </a:accent5>
      <a:accent6>
        <a:srgbClr val="91AA68"/>
      </a:accent6>
      <a:hlink>
        <a:srgbClr val="9F7C5D"/>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otalTime>81</TotalTime>
  <Words>588</Words>
  <Application>Microsoft Office PowerPoint</Application>
  <PresentationFormat>Widescreen</PresentationFormat>
  <Paragraphs>50</Paragraphs>
  <Slides>20</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20</vt:i4>
      </vt:variant>
    </vt:vector>
  </HeadingPairs>
  <TitlesOfParts>
    <vt:vector size="24" baseType="lpstr">
      <vt:lpstr>Meiryo</vt:lpstr>
      <vt:lpstr>Arial</vt:lpstr>
      <vt:lpstr>Corbel</vt:lpstr>
      <vt:lpstr>SketchLinesVTI</vt:lpstr>
      <vt:lpstr>BASE DI DATI</vt:lpstr>
      <vt:lpstr>MODELLO ER</vt:lpstr>
      <vt:lpstr>COMPONENTI PRINCIPALI</vt:lpstr>
      <vt:lpstr>ENTITÀ</vt:lpstr>
      <vt:lpstr>ASSOCIAZIONE</vt:lpstr>
      <vt:lpstr>ATTRIBUTO</vt:lpstr>
      <vt:lpstr>ASSOCIAZIONI</vt:lpstr>
      <vt:lpstr>CARDINALITÀ</vt:lpstr>
      <vt:lpstr>CARDINALITÀ</vt:lpstr>
      <vt:lpstr>ASSOCIAZIONE 1:1 (uno a uno)</vt:lpstr>
      <vt:lpstr>ASSOCIAZIONE 1:1 (uno a uno)</vt:lpstr>
      <vt:lpstr>ASSOCIAZIONE 1:N (uno a molti)</vt:lpstr>
      <vt:lpstr>ASSOCIAZIONE N:M (molti a molti)</vt:lpstr>
      <vt:lpstr>ATTRIBUTI</vt:lpstr>
      <vt:lpstr>ATTRIBUTO SEMPLICE</vt:lpstr>
      <vt:lpstr>ATTRIBUTO SEMPLICE</vt:lpstr>
      <vt:lpstr>ATTRIBUTO OPZIONALE</vt:lpstr>
      <vt:lpstr>ATTRIBUTO COMPOSTO</vt:lpstr>
      <vt:lpstr>IDENTIFICATORE NATURALE</vt:lpstr>
      <vt:lpstr>IDENTIFICATORE ARTIFICIALE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Gabriele Alessandro Cazzaniga</dc:creator>
  <cp:lastModifiedBy>Gabriele Alessandro Cazzaniga</cp:lastModifiedBy>
  <cp:revision>4</cp:revision>
  <dcterms:created xsi:type="dcterms:W3CDTF">2024-11-04T14:43:46Z</dcterms:created>
  <dcterms:modified xsi:type="dcterms:W3CDTF">2024-11-04T16:05:07Z</dcterms:modified>
</cp:coreProperties>
</file>