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9" r:id="rId3"/>
    <p:sldId id="258" r:id="rId4"/>
    <p:sldId id="268" r:id="rId5"/>
    <p:sldId id="267" r:id="rId6"/>
    <p:sldId id="260" r:id="rId7"/>
    <p:sldId id="266" r:id="rId8"/>
    <p:sldId id="269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89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8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6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3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67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0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6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0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54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9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8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0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687FDF-4E69-EAD0-B197-67651ED5B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000" dirty="0"/>
              <a:t>GERARCHIE DI GENERALIZZAZIONE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B68964-342F-89BA-CE67-233A7EDB6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70001"/>
          </a:xfrm>
        </p:spPr>
        <p:txBody>
          <a:bodyPr>
            <a:normAutofit/>
          </a:bodyPr>
          <a:lstStyle/>
          <a:p>
            <a:r>
              <a:rPr lang="it-IT"/>
              <a:t>EREDITARIETÀ</a:t>
            </a:r>
            <a:endParaRPr lang="it-IT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9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6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6B9CD4-88D8-61C4-A45A-43A973F5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23" r="21392" b="-2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4F52DD-53B1-A909-EFD0-DD4DCB4D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9DD7E6F-74FF-7DF9-602B-30B664EC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99" y="1685925"/>
            <a:ext cx="10597997" cy="45349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Una </a:t>
            </a:r>
            <a:r>
              <a:rPr lang="it-IT" b="1" dirty="0"/>
              <a:t>gerarchia di generalizzazione </a:t>
            </a:r>
            <a:r>
              <a:rPr lang="it-IT" dirty="0"/>
              <a:t>è un legame logico tra un’entità padre E ed alcune entità figlie E</a:t>
            </a:r>
            <a:r>
              <a:rPr lang="it-IT" sz="1300" dirty="0"/>
              <a:t>1</a:t>
            </a:r>
            <a:r>
              <a:rPr lang="it-IT" dirty="0"/>
              <a:t>, E</a:t>
            </a:r>
            <a:r>
              <a:rPr lang="it-IT" sz="1300" dirty="0"/>
              <a:t>2</a:t>
            </a:r>
            <a:r>
              <a:rPr lang="it-IT" dirty="0"/>
              <a:t>.. E</a:t>
            </a:r>
            <a:r>
              <a:rPr lang="it-IT" sz="1300" dirty="0"/>
              <a:t>n</a:t>
            </a:r>
            <a:r>
              <a:rPr lang="it-IT" dirty="0"/>
              <a:t> dove:</a:t>
            </a:r>
          </a:p>
          <a:p>
            <a:pPr algn="just"/>
            <a:r>
              <a:rPr lang="it-IT" dirty="0"/>
              <a:t>E è la </a:t>
            </a:r>
            <a:r>
              <a:rPr lang="it-IT" b="1" dirty="0"/>
              <a:t>GENERALIZZAZIONE</a:t>
            </a:r>
            <a:r>
              <a:rPr lang="it-IT" dirty="0"/>
              <a:t> di E</a:t>
            </a:r>
            <a:r>
              <a:rPr lang="it-IT" sz="1300" dirty="0"/>
              <a:t>1</a:t>
            </a:r>
            <a:r>
              <a:rPr lang="it-IT" dirty="0"/>
              <a:t>, E</a:t>
            </a:r>
            <a:r>
              <a:rPr lang="it-IT" sz="1300" dirty="0"/>
              <a:t>2</a:t>
            </a:r>
            <a:r>
              <a:rPr lang="it-IT" dirty="0"/>
              <a:t>.. E</a:t>
            </a:r>
            <a:r>
              <a:rPr lang="it-IT" sz="1300" dirty="0"/>
              <a:t>n</a:t>
            </a:r>
            <a:r>
              <a:rPr lang="it-IT" dirty="0"/>
              <a:t> </a:t>
            </a:r>
          </a:p>
          <a:p>
            <a:pPr algn="just"/>
            <a:r>
              <a:rPr lang="it-IT" dirty="0"/>
              <a:t>E</a:t>
            </a:r>
            <a:r>
              <a:rPr lang="it-IT" sz="1300" dirty="0"/>
              <a:t>1</a:t>
            </a:r>
            <a:r>
              <a:rPr lang="it-IT" dirty="0"/>
              <a:t>, E</a:t>
            </a:r>
            <a:r>
              <a:rPr lang="it-IT" sz="1300" dirty="0"/>
              <a:t>2</a:t>
            </a:r>
            <a:r>
              <a:rPr lang="it-IT" dirty="0"/>
              <a:t>.. E</a:t>
            </a:r>
            <a:r>
              <a:rPr lang="it-IT" sz="1300" dirty="0"/>
              <a:t>n</a:t>
            </a:r>
            <a:r>
              <a:rPr lang="it-IT" dirty="0"/>
              <a:t> sono </a:t>
            </a:r>
            <a:r>
              <a:rPr lang="it-IT" b="1" dirty="0"/>
              <a:t>SPECIALIZZAZIONI</a:t>
            </a:r>
            <a:r>
              <a:rPr lang="it-IT" dirty="0"/>
              <a:t> di E</a:t>
            </a:r>
          </a:p>
          <a:p>
            <a:pPr marL="0" indent="0" algn="just">
              <a:buNone/>
            </a:pPr>
            <a:r>
              <a:rPr lang="it-IT" dirty="0"/>
              <a:t>tale per cui:</a:t>
            </a:r>
          </a:p>
          <a:p>
            <a:pPr algn="just"/>
            <a:r>
              <a:rPr lang="it-IT" dirty="0"/>
              <a:t>ogni istanza di E</a:t>
            </a:r>
            <a:r>
              <a:rPr lang="it-IT" sz="1300" dirty="0"/>
              <a:t>k</a:t>
            </a:r>
            <a:r>
              <a:rPr lang="it-IT" dirty="0"/>
              <a:t> è anche istanza di E</a:t>
            </a:r>
          </a:p>
          <a:p>
            <a:pPr algn="just"/>
            <a:r>
              <a:rPr lang="it-IT" dirty="0"/>
              <a:t>una istanza di E può essere una istanza di E</a:t>
            </a:r>
            <a:r>
              <a:rPr lang="it-IT" sz="1300" dirty="0"/>
              <a:t>k</a:t>
            </a:r>
            <a:endParaRPr lang="it-IT" sz="1300" b="1" dirty="0"/>
          </a:p>
        </p:txBody>
      </p:sp>
    </p:spTree>
    <p:extLst>
      <p:ext uri="{BB962C8B-B14F-4D97-AF65-F5344CB8AC3E}">
        <p14:creationId xmlns:p14="http://schemas.microsoft.com/office/powerpoint/2010/main" val="268184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4F52DD-53B1-A909-EFD0-DD4DCB4D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EREDITARIETÀ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E5DB74-14C6-E3F3-1D03-7EB435245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5926"/>
            <a:ext cx="12192000" cy="6375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dirty="0"/>
              <a:t>Le entità figlie ereditano le proprietà (attributi, associazioni, identificatori) dell’entità padre.</a:t>
            </a:r>
          </a:p>
        </p:txBody>
      </p:sp>
      <p:pic>
        <p:nvPicPr>
          <p:cNvPr id="7" name="Immagine 6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1FC56486-9CC0-07D4-1E92-8DEB8F434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2501277"/>
            <a:ext cx="80676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6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4F52DD-53B1-A909-EFD0-DD4DCB4D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it-IT" dirty="0"/>
              <a:t>GERARCHIE TOTALI O PARZIALI</a:t>
            </a:r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9DD7E6F-74FF-7DF9-602B-30B664EC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361600"/>
            <a:ext cx="5014024" cy="4101111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it-IT" dirty="0"/>
              <a:t>Ogni </a:t>
            </a:r>
            <a:r>
              <a:rPr lang="it-IT" b="1" dirty="0"/>
              <a:t>gerarchia di generalizzazione </a:t>
            </a:r>
            <a:r>
              <a:rPr lang="it-IT" dirty="0"/>
              <a:t>è:</a:t>
            </a:r>
          </a:p>
          <a:p>
            <a:pPr algn="just"/>
            <a:r>
              <a:rPr lang="it-IT" b="1" u="sng" dirty="0"/>
              <a:t>o totale o parziale</a:t>
            </a:r>
          </a:p>
          <a:p>
            <a:pPr marL="702900" lvl="1" indent="-342900" algn="just">
              <a:buFont typeface="Arial" panose="020B0604020202020204" pitchFamily="34" charset="0"/>
              <a:buChar char="•"/>
            </a:pPr>
            <a:r>
              <a:rPr lang="it-IT" b="1" dirty="0"/>
              <a:t>TOTALE</a:t>
            </a:r>
            <a:r>
              <a:rPr lang="it-IT" dirty="0"/>
              <a:t> (t): ogni istanza dell’entità padre deve fare parte di una delle entità figlie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5C53306B-AF81-FF87-EF7E-DA395B092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26" y="1396469"/>
            <a:ext cx="4999865" cy="406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1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4F52DD-53B1-A909-EFD0-DD4DCB4D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it-IT" dirty="0"/>
              <a:t>GERARCHIE TOTALI O PARZIALI</a:t>
            </a:r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9DD7E6F-74FF-7DF9-602B-30B664EC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361600"/>
            <a:ext cx="5014024" cy="4101111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it-IT" dirty="0"/>
              <a:t>Ogni </a:t>
            </a:r>
            <a:r>
              <a:rPr lang="it-IT" b="1" dirty="0"/>
              <a:t>gerarchia di generalizzazione </a:t>
            </a:r>
            <a:r>
              <a:rPr lang="it-IT" dirty="0"/>
              <a:t>è:</a:t>
            </a:r>
          </a:p>
          <a:p>
            <a:pPr algn="just"/>
            <a:r>
              <a:rPr lang="it-IT" b="1" u="sng" dirty="0"/>
              <a:t>o totale o parziale</a:t>
            </a:r>
          </a:p>
          <a:p>
            <a:pPr marL="702900" lvl="1" indent="-342900" algn="just">
              <a:buFont typeface="Arial" panose="020B0604020202020204" pitchFamily="34" charset="0"/>
              <a:buChar char="•"/>
            </a:pPr>
            <a:r>
              <a:rPr lang="it-IT" b="1" dirty="0"/>
              <a:t>PARZIALE</a:t>
            </a:r>
            <a:r>
              <a:rPr lang="it-IT" dirty="0"/>
              <a:t> (p): le istanze dell’entità padre possono far parte di una delle entità figlie.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diagramma, schermata, linea, testo&#10;&#10;Descrizione generata automaticamente">
            <a:extLst>
              <a:ext uri="{FF2B5EF4-FFF2-40B4-BE49-F238E27FC236}">
                <a16:creationId xmlns:a16="http://schemas.microsoft.com/office/drawing/2014/main" id="{08DD4C46-53A8-7CD6-82E9-731F072B9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27" y="1396469"/>
            <a:ext cx="4999885" cy="406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7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4F52DD-53B1-A909-EFD0-DD4DCB4D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it-IT" dirty="0"/>
              <a:t>GERARCHIE TOTALI O PARZIALI</a:t>
            </a:r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9DD7E6F-74FF-7DF9-602B-30B664EC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361600"/>
            <a:ext cx="5014024" cy="4101111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it-IT" dirty="0"/>
              <a:t>Ogni </a:t>
            </a:r>
            <a:r>
              <a:rPr lang="it-IT" b="1" dirty="0"/>
              <a:t>gerarchia di generalizzazione </a:t>
            </a:r>
            <a:r>
              <a:rPr lang="it-IT" dirty="0"/>
              <a:t>è:</a:t>
            </a:r>
          </a:p>
          <a:p>
            <a:pPr>
              <a:lnSpc>
                <a:spcPct val="140000"/>
              </a:lnSpc>
            </a:pPr>
            <a:r>
              <a:rPr lang="it-IT" b="1" u="sng" dirty="0"/>
              <a:t>o esclusiva o sovrapposta</a:t>
            </a:r>
          </a:p>
          <a:p>
            <a:pPr marL="702900" lvl="1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ESCLUSIVA </a:t>
            </a:r>
            <a:r>
              <a:rPr lang="it-IT" dirty="0"/>
              <a:t>(e): Ogni istanza dell’entità padre non può far parte di più di una delle entità figlie.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diagramma, schermata, linea, testo&#10;&#10;Descrizione generata automaticamente">
            <a:extLst>
              <a:ext uri="{FF2B5EF4-FFF2-40B4-BE49-F238E27FC236}">
                <a16:creationId xmlns:a16="http://schemas.microsoft.com/office/drawing/2014/main" id="{08DD4C46-53A8-7CD6-82E9-731F072B9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27" y="1396469"/>
            <a:ext cx="4999885" cy="406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9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4F52DD-53B1-A909-EFD0-DD4DCB4D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it-IT" dirty="0"/>
              <a:t>GERARCHIE TOTALI O PARZIALI</a:t>
            </a:r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9DD7E6F-74FF-7DF9-602B-30B664EC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361600"/>
            <a:ext cx="5014024" cy="4101111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it-IT" dirty="0"/>
              <a:t>Ogni </a:t>
            </a:r>
            <a:r>
              <a:rPr lang="it-IT" b="1" dirty="0"/>
              <a:t>gerarchia di generalizzazione </a:t>
            </a:r>
            <a:r>
              <a:rPr lang="it-IT" dirty="0"/>
              <a:t>è:</a:t>
            </a:r>
          </a:p>
          <a:p>
            <a:pPr>
              <a:lnSpc>
                <a:spcPct val="140000"/>
              </a:lnSpc>
            </a:pPr>
            <a:r>
              <a:rPr lang="it-IT" b="1" u="sng" dirty="0"/>
              <a:t>o esclusiva o sovrapposta</a:t>
            </a:r>
          </a:p>
          <a:p>
            <a:pPr marL="702900" lvl="1" indent="-342900" algn="just">
              <a:buFont typeface="Arial" panose="020B0604020202020204" pitchFamily="34" charset="0"/>
              <a:buChar char="•"/>
            </a:pPr>
            <a:r>
              <a:rPr lang="it-IT" b="1" dirty="0"/>
              <a:t>SOVRAPPOSTA </a:t>
            </a:r>
            <a:r>
              <a:rPr lang="it-IT" dirty="0"/>
              <a:t>(s): Ogni istanza dell’entità padre può far parte di più di una delle entità figlie.</a:t>
            </a:r>
            <a:endParaRPr lang="it-IT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 descr="Immagine che contiene diagramma, testo, schermata, linea&#10;&#10;Descrizione generata automaticamente">
            <a:extLst>
              <a:ext uri="{FF2B5EF4-FFF2-40B4-BE49-F238E27FC236}">
                <a16:creationId xmlns:a16="http://schemas.microsoft.com/office/drawing/2014/main" id="{89F8A890-CC12-FCFB-47E3-B42251313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26" y="1396469"/>
            <a:ext cx="4999877" cy="406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6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4F52DD-53B1-A909-EFD0-DD4DCB4D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GERARCHIE DI GENERALIZZAZIONE</a:t>
            </a:r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79DD7E6F-74FF-7DF9-602B-30B664EC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399" y="1685925"/>
            <a:ext cx="10597997" cy="45349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Esistono quindi quattro tipi di gerarchie:</a:t>
            </a:r>
          </a:p>
          <a:p>
            <a:pPr algn="just"/>
            <a:r>
              <a:rPr lang="it-IT" b="1" dirty="0"/>
              <a:t>(t, e)</a:t>
            </a:r>
            <a:r>
              <a:rPr lang="it-IT" dirty="0"/>
              <a:t>: gerarchia totale ed esclusiva;</a:t>
            </a:r>
          </a:p>
          <a:p>
            <a:pPr algn="just"/>
            <a:r>
              <a:rPr lang="it-IT" b="1" dirty="0"/>
              <a:t>(t, s)</a:t>
            </a:r>
            <a:r>
              <a:rPr lang="it-IT" dirty="0"/>
              <a:t>: gerarchia totale e sovrapposta;</a:t>
            </a:r>
          </a:p>
          <a:p>
            <a:pPr algn="just"/>
            <a:r>
              <a:rPr lang="it-IT" b="1" dirty="0"/>
              <a:t>(p, e)</a:t>
            </a:r>
            <a:r>
              <a:rPr lang="it-IT" dirty="0"/>
              <a:t>: gerarchia parziale ed esclusiva;</a:t>
            </a:r>
          </a:p>
          <a:p>
            <a:pPr algn="just"/>
            <a:r>
              <a:rPr lang="it-IT" b="1" dirty="0"/>
              <a:t>(p, s)</a:t>
            </a:r>
            <a:r>
              <a:rPr lang="it-IT" dirty="0"/>
              <a:t>: gerarchia parziale e sovrapposta.</a:t>
            </a:r>
          </a:p>
        </p:txBody>
      </p:sp>
    </p:spTree>
    <p:extLst>
      <p:ext uri="{BB962C8B-B14F-4D97-AF65-F5344CB8AC3E}">
        <p14:creationId xmlns:p14="http://schemas.microsoft.com/office/powerpoint/2010/main" val="1994413435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RightStep">
      <a:dk1>
        <a:srgbClr val="000000"/>
      </a:dk1>
      <a:lt1>
        <a:srgbClr val="FFFFFF"/>
      </a:lt1>
      <a:dk2>
        <a:srgbClr val="1B2F2F"/>
      </a:dk2>
      <a:lt2>
        <a:srgbClr val="F3F0F2"/>
      </a:lt2>
      <a:accent1>
        <a:srgbClr val="21B855"/>
      </a:accent1>
      <a:accent2>
        <a:srgbClr val="14B68F"/>
      </a:accent2>
      <a:accent3>
        <a:srgbClr val="24AFCD"/>
      </a:accent3>
      <a:accent4>
        <a:srgbClr val="1764D5"/>
      </a:accent4>
      <a:accent5>
        <a:srgbClr val="3F3DE9"/>
      </a:accent5>
      <a:accent6>
        <a:srgbClr val="6D1FD6"/>
      </a:accent6>
      <a:hlink>
        <a:srgbClr val="998A33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Goudy Old Style</vt:lpstr>
      <vt:lpstr>Wingdings</vt:lpstr>
      <vt:lpstr>FrostyVTI</vt:lpstr>
      <vt:lpstr>GERARCHIE DI GENERALIZZAZIONE</vt:lpstr>
      <vt:lpstr>DEFINIZIONE</vt:lpstr>
      <vt:lpstr>EREDITARIETÀ</vt:lpstr>
      <vt:lpstr>GERARCHIE TOTALI O PARZIALI</vt:lpstr>
      <vt:lpstr>GERARCHIE TOTALI O PARZIALI</vt:lpstr>
      <vt:lpstr>GERARCHIE TOTALI O PARZIALI</vt:lpstr>
      <vt:lpstr>GERARCHIE TOTALI O PARZIALI</vt:lpstr>
      <vt:lpstr>GERARCHIE DI GENERALIZZAZIONE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Alessandro Cazzaniga</dc:creator>
  <cp:lastModifiedBy>Gabriele Alessandro Cazzaniga</cp:lastModifiedBy>
  <cp:revision>8</cp:revision>
  <dcterms:created xsi:type="dcterms:W3CDTF">2024-10-05T14:19:34Z</dcterms:created>
  <dcterms:modified xsi:type="dcterms:W3CDTF">2024-10-05T15:17:37Z</dcterms:modified>
</cp:coreProperties>
</file>