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621621-5CA9-4E55-A925-8C291CF00F0E}">
  <a:tblStyle styleId="{81621621-5CA9-4E55-A925-8C291CF00F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657c7614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657c761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657c7614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657c761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657c7614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657c7614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657c7614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657c7614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657c7614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657c7614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657c7614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657c7614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9d04ba7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9d04ba7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657c7614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657c7614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9d04ba7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9d04ba7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9d04ba7d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9d04ba7d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64bd74df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64bd74df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9d04ba7d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9d04ba7d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57c76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657c76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64bd74df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64bd74df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64bd74df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64bd74df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64bd74df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64bd74df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64bd74df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64bd74df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64bd74df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64bd74df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657c761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657c761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680"/>
              <a:t>ARCHITETTURA DEGLI ELABORATORI</a:t>
            </a:r>
            <a:endParaRPr sz="36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principali caratteristiche degli elaboratori e il</a:t>
            </a:r>
            <a:r>
              <a:rPr lang="it"/>
              <a:t> modello di Von Neumann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ESEMPIO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VISUALIZZARE LA LETTERA </a:t>
            </a:r>
            <a:r>
              <a:rPr b="1" lang="it">
                <a:solidFill>
                  <a:schemeClr val="accent3"/>
                </a:solidFill>
              </a:rPr>
              <a:t>A</a:t>
            </a:r>
            <a:r>
              <a:rPr b="1" lang="it"/>
              <a:t> SULLO SCHERMO</a:t>
            </a:r>
            <a:endParaRPr b="1"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2596163" y="1491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493950"/>
                <a:gridCol w="493950"/>
                <a:gridCol w="493950"/>
                <a:gridCol w="493950"/>
                <a:gridCol w="493950"/>
                <a:gridCol w="493950"/>
                <a:gridCol w="493950"/>
                <a:gridCol w="493950"/>
              </a:tblGrid>
              <a:tr h="5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VISUALIZZARE LA LETTERA A SULLO SCHERMO</a:t>
            </a:r>
            <a:endParaRPr b="1"/>
          </a:p>
        </p:txBody>
      </p:sp>
      <p:sp>
        <p:nvSpPr>
          <p:cNvPr id="153" name="Google Shape;153;p24"/>
          <p:cNvSpPr txBox="1"/>
          <p:nvPr/>
        </p:nvSpPr>
        <p:spPr>
          <a:xfrm>
            <a:off x="2596200" y="3652000"/>
            <a:ext cx="39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MEMORIA (capacità: 4 Byte)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4" name="Google Shape;154;p24"/>
          <p:cNvGraphicFramePr/>
          <p:nvPr/>
        </p:nvGraphicFramePr>
        <p:xfrm>
          <a:off x="2596163" y="14914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493950"/>
                <a:gridCol w="493950"/>
                <a:gridCol w="493950"/>
                <a:gridCol w="493950"/>
                <a:gridCol w="493950"/>
                <a:gridCol w="493950"/>
                <a:gridCol w="493950"/>
                <a:gridCol w="493950"/>
              </a:tblGrid>
              <a:tr h="5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24"/>
          <p:cNvSpPr txBox="1"/>
          <p:nvPr/>
        </p:nvSpPr>
        <p:spPr>
          <a:xfrm>
            <a:off x="1896900" y="1571025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1 Byte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1896900" y="2089275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1 Byte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1896900" y="2622975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1 Byte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896900" y="3156663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1 Byte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294200" y="1740600"/>
            <a:ext cx="602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9600">
                <a:latin typeface="Roboto"/>
                <a:ea typeface="Roboto"/>
                <a:cs typeface="Roboto"/>
                <a:sym typeface="Roboto"/>
              </a:rPr>
              <a:t>{</a:t>
            </a:r>
            <a:endParaRPr sz="9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594900" y="2442625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4 Byte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957675" y="4121250"/>
            <a:ext cx="619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VISUALIZZARE LA LETTERA A SULLO SCHERMO</a:t>
            </a:r>
            <a:endParaRPr b="1"/>
          </a:p>
        </p:txBody>
      </p:sp>
      <p:sp>
        <p:nvSpPr>
          <p:cNvPr id="167" name="Google Shape;167;p25"/>
          <p:cNvSpPr txBox="1"/>
          <p:nvPr/>
        </p:nvSpPr>
        <p:spPr>
          <a:xfrm>
            <a:off x="311700" y="3364175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MEMORIA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8" name="Google Shape;168;p25"/>
          <p:cNvGraphicFramePr/>
          <p:nvPr/>
        </p:nvGraphicFramePr>
        <p:xfrm>
          <a:off x="311688" y="1779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VISUALIZZARE LA LETTERA A SULLO SCHERMO</a:t>
            </a:r>
            <a:endParaRPr b="1"/>
          </a:p>
        </p:txBody>
      </p:sp>
      <p:sp>
        <p:nvSpPr>
          <p:cNvPr id="174" name="Google Shape;174;p26"/>
          <p:cNvSpPr txBox="1"/>
          <p:nvPr/>
        </p:nvSpPr>
        <p:spPr>
          <a:xfrm>
            <a:off x="311750" y="3751550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MEMORIA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311688" y="1779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istruzione per colorare i pixel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VISUALIZZARE LA LETTERA A SULLO SCHERMO</a:t>
            </a:r>
            <a:endParaRPr b="1"/>
          </a:p>
        </p:txBody>
      </p:sp>
      <p:sp>
        <p:nvSpPr>
          <p:cNvPr id="181" name="Google Shape;181;p27"/>
          <p:cNvSpPr txBox="1"/>
          <p:nvPr/>
        </p:nvSpPr>
        <p:spPr>
          <a:xfrm>
            <a:off x="311750" y="3751550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MEMORIA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2" name="Google Shape;182;p27"/>
          <p:cNvGraphicFramePr/>
          <p:nvPr/>
        </p:nvGraphicFramePr>
        <p:xfrm>
          <a:off x="311688" y="1779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istruzione per colorare </a:t>
                      </a:r>
                      <a:r>
                        <a:rPr b="1" lang="it"/>
                        <a:t>i pixel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83" name="Google Shape;183;p27"/>
          <p:cNvSpPr/>
          <p:nvPr/>
        </p:nvSpPr>
        <p:spPr>
          <a:xfrm>
            <a:off x="4874550" y="2416625"/>
            <a:ext cx="1829400" cy="6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BUS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950" y="1786375"/>
            <a:ext cx="2156525" cy="19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3927600" y="2281100"/>
            <a:ext cx="50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dati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927600" y="3193925"/>
            <a:ext cx="9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istruzioni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" name="Google Shape;187;p27"/>
          <p:cNvCxnSpPr/>
          <p:nvPr/>
        </p:nvCxnSpPr>
        <p:spPr>
          <a:xfrm flipH="1" rot="10800000">
            <a:off x="3486450" y="2862425"/>
            <a:ext cx="1226700" cy="7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7"/>
          <p:cNvCxnSpPr/>
          <p:nvPr/>
        </p:nvCxnSpPr>
        <p:spPr>
          <a:xfrm>
            <a:off x="3723150" y="2560925"/>
            <a:ext cx="957600" cy="1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VISUALIZZARE LA LETTERA A SULLO SCHERMO</a:t>
            </a:r>
            <a:endParaRPr b="1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50" y="1613300"/>
            <a:ext cx="2156525" cy="19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3540200" y="1613300"/>
            <a:ext cx="487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Roboto"/>
                <a:ea typeface="Roboto"/>
                <a:cs typeface="Roboto"/>
                <a:sym typeface="Roboto"/>
              </a:rPr>
              <a:t>Il processore, forniti in </a:t>
            </a:r>
            <a:r>
              <a:rPr b="1" lang="it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INPUT </a:t>
            </a:r>
            <a:r>
              <a:rPr lang="it" sz="1800">
                <a:latin typeface="Roboto"/>
                <a:ea typeface="Roboto"/>
                <a:cs typeface="Roboto"/>
                <a:sym typeface="Roboto"/>
              </a:rPr>
              <a:t>dati e istruzioni, </a:t>
            </a:r>
            <a:r>
              <a:rPr b="1" lang="it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ELABORA LE INFORMAZIONI</a:t>
            </a:r>
            <a:r>
              <a:rPr lang="it" sz="1800">
                <a:latin typeface="Roboto"/>
                <a:ea typeface="Roboto"/>
                <a:cs typeface="Roboto"/>
                <a:sym typeface="Roboto"/>
              </a:rPr>
              <a:t> eseguendo i calcoli necessari, e fornisce in </a:t>
            </a:r>
            <a:r>
              <a:rPr b="1" lang="it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OUTPUT </a:t>
            </a:r>
            <a:r>
              <a:rPr lang="it" sz="1800">
                <a:latin typeface="Roboto"/>
                <a:ea typeface="Roboto"/>
                <a:cs typeface="Roboto"/>
                <a:sym typeface="Roboto"/>
              </a:rPr>
              <a:t>il risultato ottenuto.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4">
            <a:alphaModFix/>
          </a:blip>
          <a:srcRect b="31239" l="38579" r="39224" t="31489"/>
          <a:stretch/>
        </p:blipFill>
        <p:spPr>
          <a:xfrm>
            <a:off x="5089724" y="2840750"/>
            <a:ext cx="1560250" cy="158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VISUALIZZARE LA LETTERA A SULLO SCHERMO</a:t>
            </a:r>
            <a:endParaRPr b="1"/>
          </a:p>
        </p:txBody>
      </p:sp>
      <p:sp>
        <p:nvSpPr>
          <p:cNvPr id="202" name="Google Shape;202;p29"/>
          <p:cNvSpPr txBox="1"/>
          <p:nvPr/>
        </p:nvSpPr>
        <p:spPr>
          <a:xfrm>
            <a:off x="5713500" y="3364175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SCHERMO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3" name="Google Shape;203;p29"/>
          <p:cNvGraphicFramePr/>
          <p:nvPr/>
        </p:nvGraphicFramePr>
        <p:xfrm>
          <a:off x="5713438" y="1779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29"/>
          <p:cNvSpPr/>
          <p:nvPr/>
        </p:nvSpPr>
        <p:spPr>
          <a:xfrm>
            <a:off x="2808550" y="2416625"/>
            <a:ext cx="2690100" cy="6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ESEGUE LE ISTRUZIONI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25" y="1786375"/>
            <a:ext cx="2156525" cy="19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2396350" y="3073025"/>
            <a:ext cx="351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istruzioni per colorare i pixel: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/>
              <a:t>colora di nero i pixel accesi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/>
              <a:t>colora di bianco i pixel spenti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VISUALIZZARE LA LETTERA A SULLO SCHERMO</a:t>
            </a:r>
            <a:endParaRPr b="1"/>
          </a:p>
        </p:txBody>
      </p:sp>
      <p:sp>
        <p:nvSpPr>
          <p:cNvPr id="212" name="Google Shape;212;p30"/>
          <p:cNvSpPr txBox="1"/>
          <p:nvPr/>
        </p:nvSpPr>
        <p:spPr>
          <a:xfrm>
            <a:off x="5713500" y="3364175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SCHERMO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5713438" y="1779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30"/>
          <p:cNvSpPr/>
          <p:nvPr/>
        </p:nvSpPr>
        <p:spPr>
          <a:xfrm>
            <a:off x="2808550" y="2416625"/>
            <a:ext cx="2690100" cy="6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ESEGUE LE ISTRUZIONI</a:t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25" y="1786375"/>
            <a:ext cx="2156525" cy="19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2396350" y="3073025"/>
            <a:ext cx="351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istruzioni per colorare i pixel: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/>
              <a:t>colora di nero i pixel accesi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/>
              <a:t>colora di bianco i pixel spenti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VISUALIZZARE LA LETTERA A SULLO SCHERMO</a:t>
            </a:r>
            <a:endParaRPr b="1"/>
          </a:p>
        </p:txBody>
      </p:sp>
      <p:sp>
        <p:nvSpPr>
          <p:cNvPr id="222" name="Google Shape;222;p31"/>
          <p:cNvSpPr txBox="1"/>
          <p:nvPr/>
        </p:nvSpPr>
        <p:spPr>
          <a:xfrm>
            <a:off x="5713500" y="3364175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SCHERMO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3" name="Google Shape;223;p31"/>
          <p:cNvGraphicFramePr/>
          <p:nvPr/>
        </p:nvGraphicFramePr>
        <p:xfrm>
          <a:off x="5713438" y="1779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{81621621-5CA9-4E55-A925-8C291CF00F0E}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9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24" name="Google Shape;224;p31"/>
          <p:cNvSpPr/>
          <p:nvPr/>
        </p:nvSpPr>
        <p:spPr>
          <a:xfrm>
            <a:off x="2808550" y="2416625"/>
            <a:ext cx="2690100" cy="65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ESEGUE LE ISTRUZIONI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25" y="1786375"/>
            <a:ext cx="2156525" cy="191690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2396350" y="3073025"/>
            <a:ext cx="351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istruzioni per colorare i pixel: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/>
              <a:t>colora di nero i pixel accesi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/>
              <a:t>colora di bianco i pixel spenti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PRINCIPALI CARATTERISTICHE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DATI E MEMORIE</a:t>
            </a:r>
            <a:endParaRPr b="1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/>
              <a:t>La Memoria contiene i dati e i programmi</a:t>
            </a:r>
            <a:r>
              <a:rPr lang="it"/>
              <a:t> e la sua capacità è espressa in multipli del Byte. Il Byte è una sequenza di otto </a:t>
            </a:r>
            <a:r>
              <a:rPr b="1" lang="it"/>
              <a:t>bit </a:t>
            </a:r>
            <a:r>
              <a:rPr lang="it"/>
              <a:t>ovvero </a:t>
            </a:r>
            <a:r>
              <a:rPr b="1" lang="it"/>
              <a:t>0 (</a:t>
            </a:r>
            <a:r>
              <a:rPr b="1" lang="it">
                <a:solidFill>
                  <a:schemeClr val="accent3"/>
                </a:solidFill>
              </a:rPr>
              <a:t>SPENTO</a:t>
            </a:r>
            <a:r>
              <a:rPr b="1" lang="it"/>
              <a:t>) </a:t>
            </a:r>
            <a:r>
              <a:rPr lang="it"/>
              <a:t>o </a:t>
            </a:r>
            <a:r>
              <a:rPr b="1" lang="it"/>
              <a:t>1 (</a:t>
            </a:r>
            <a:r>
              <a:rPr b="1" lang="it">
                <a:solidFill>
                  <a:schemeClr val="accent3"/>
                </a:solidFill>
              </a:rPr>
              <a:t>ACCESO</a:t>
            </a:r>
            <a:r>
              <a:rPr b="1" lang="it"/>
              <a:t>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8 bit = 1 Byte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1024 Bytes = 1 KiloByte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1024 KiloBytes = 1 MegaByte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1024 MegaBytes = 1 GigaByte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/>
              <a:t>1024 GigaBytes = 1 TeraByte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18988"/>
            <a:ext cx="15811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MODELLO DI VON NEUMANN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90" y="0"/>
            <a:ext cx="687681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PERIFERICHE</a:t>
            </a:r>
            <a:endParaRPr b="1"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INPUT</a:t>
            </a:r>
            <a:r>
              <a:rPr lang="it"/>
              <a:t>: mouse, tastiera, microfono, etc…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Tutte quelle p</a:t>
            </a:r>
            <a:r>
              <a:rPr lang="it"/>
              <a:t>eriferiche che immettono dati nella memoria centrale del computer lavorando in maniera unidirezionale (</a:t>
            </a:r>
            <a:r>
              <a:rPr b="1" lang="it">
                <a:solidFill>
                  <a:schemeClr val="accent3"/>
                </a:solidFill>
              </a:rPr>
              <a:t>INGRESSO</a:t>
            </a:r>
            <a:r>
              <a:rPr lang="it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OUTPUT</a:t>
            </a:r>
            <a:r>
              <a:rPr lang="it"/>
              <a:t>: casse, monitor, stampante, etc…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Tutte quelle periferiche che ricevono dati dalla memoria centrale del computer lavorando in maniera unidirezionale (</a:t>
            </a:r>
            <a:r>
              <a:rPr b="1" lang="it">
                <a:solidFill>
                  <a:schemeClr val="accent3"/>
                </a:solidFill>
              </a:rPr>
              <a:t>USCITA</a:t>
            </a:r>
            <a:r>
              <a:rPr lang="it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INPUT/OUTPUT</a:t>
            </a:r>
            <a:r>
              <a:rPr lang="it"/>
              <a:t>: modem, scheda video, cuffie con microfono integrato, etc…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Tutte quelle periferiche che immettono dati nella memoria centrale del computer e ricevono da essa dati lavorando in maniera bidirezionale.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CPU</a:t>
            </a:r>
            <a:r>
              <a:rPr lang="it"/>
              <a:t> (Central Processing Unit): </a:t>
            </a:r>
            <a:r>
              <a:rPr b="1" lang="it"/>
              <a:t>PROCESSORE</a:t>
            </a:r>
            <a:endParaRPr b="1"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processore è il “</a:t>
            </a:r>
            <a:r>
              <a:rPr b="1" lang="it">
                <a:solidFill>
                  <a:schemeClr val="accent3"/>
                </a:solidFill>
              </a:rPr>
              <a:t>cervello</a:t>
            </a:r>
            <a:r>
              <a:rPr lang="it"/>
              <a:t>” dell’ architettura. ricevute delle informazioni in </a:t>
            </a:r>
            <a:r>
              <a:rPr b="1" lang="it"/>
              <a:t>ingresso</a:t>
            </a:r>
            <a:r>
              <a:rPr lang="it"/>
              <a:t>, le </a:t>
            </a:r>
            <a:r>
              <a:rPr b="1" lang="it"/>
              <a:t>elabora</a:t>
            </a:r>
            <a:r>
              <a:rPr lang="it"/>
              <a:t>, producendo un risultato in </a:t>
            </a:r>
            <a:r>
              <a:rPr b="1" lang="it"/>
              <a:t>uscita</a:t>
            </a: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E’ composto da tre elementi principali: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ALU</a:t>
            </a:r>
            <a:r>
              <a:rPr lang="it"/>
              <a:t>: arithmetic-logic unit, componente che </a:t>
            </a:r>
            <a:r>
              <a:rPr lang="it" u="sng"/>
              <a:t>effettua i calcoli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UC</a:t>
            </a:r>
            <a:r>
              <a:rPr lang="it"/>
              <a:t>: unit control, componente che </a:t>
            </a:r>
            <a:r>
              <a:rPr lang="it" u="sng"/>
              <a:t>coordina l’esecuzione delle istruzioni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Registri e cache</a:t>
            </a:r>
            <a:r>
              <a:rPr lang="it"/>
              <a:t>: piccole </a:t>
            </a:r>
            <a:r>
              <a:rPr lang="it" u="sng"/>
              <a:t>memorie aggiuntive dedicate</a:t>
            </a:r>
            <a:r>
              <a:rPr lang="i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La </a:t>
            </a:r>
            <a:r>
              <a:rPr b="1" lang="it"/>
              <a:t>velocità di clock</a:t>
            </a:r>
            <a:r>
              <a:rPr lang="it"/>
              <a:t> o </a:t>
            </a:r>
            <a:r>
              <a:rPr b="1" lang="it"/>
              <a:t>frequenza</a:t>
            </a:r>
            <a:r>
              <a:rPr lang="it"/>
              <a:t>, misura il numero </a:t>
            </a:r>
            <a:r>
              <a:rPr lang="it"/>
              <a:t>di operazioni eseguite dalla CPU ogni secondo, misurata in GHz (giga</a:t>
            </a:r>
            <a:r>
              <a:rPr b="1" lang="it">
                <a:solidFill>
                  <a:schemeClr val="accent3"/>
                </a:solidFill>
              </a:rPr>
              <a:t>hertz</a:t>
            </a:r>
            <a:r>
              <a:rPr lang="it"/>
              <a:t>).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27056" l="5694" r="8158" t="33450"/>
          <a:stretch/>
        </p:blipFill>
        <p:spPr>
          <a:xfrm>
            <a:off x="5916475" y="1624825"/>
            <a:ext cx="3227525" cy="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600"/>
              <a:t>RAM</a:t>
            </a:r>
            <a:r>
              <a:rPr lang="it" sz="2600"/>
              <a:t> (R</a:t>
            </a:r>
            <a:r>
              <a:rPr lang="it" sz="2600"/>
              <a:t>andom Access Memory): </a:t>
            </a:r>
            <a:r>
              <a:rPr b="1" lang="it" sz="2600"/>
              <a:t>MEMORIA CENTRALE</a:t>
            </a:r>
            <a:endParaRPr b="1" sz="26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PROPRIETA’</a:t>
            </a:r>
            <a:r>
              <a:rPr lang="it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</a:t>
            </a:r>
            <a:r>
              <a:rPr lang="it"/>
              <a:t>erde le informazioni in essa contenute se non alimentata da corrente: </a:t>
            </a:r>
            <a:r>
              <a:rPr b="1" lang="it">
                <a:solidFill>
                  <a:schemeClr val="accent3"/>
                </a:solidFill>
              </a:rPr>
              <a:t>MEMORIA VOLATILE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Molto veloce e consuma poca energia.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Molto costosa e con una scarsa capienza.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575" y="3075700"/>
            <a:ext cx="3250325" cy="16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600"/>
              <a:t>MEMORIA DI MASSA</a:t>
            </a:r>
            <a:endParaRPr b="1" sz="260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PROPRIETA’</a:t>
            </a:r>
            <a:r>
              <a:rPr lang="it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</a:t>
            </a:r>
            <a:r>
              <a:rPr lang="it"/>
              <a:t>emorizza permanentemente i dati anche in assenza di corrente:    </a:t>
            </a:r>
            <a:r>
              <a:rPr b="1" lang="it">
                <a:solidFill>
                  <a:schemeClr val="accent3"/>
                </a:solidFill>
              </a:rPr>
              <a:t>MEMORIA NON VOLATILE</a:t>
            </a:r>
            <a:endParaRPr b="1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Velocità inferiore rispetto alla memoria centrale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Costo inferiore rispetto alla memoria centrale e capienza maggiore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725" y="3100825"/>
            <a:ext cx="1822075" cy="162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551" y="3570375"/>
            <a:ext cx="1822077" cy="1106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