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65" r:id="rId6"/>
    <p:sldId id="271" r:id="rId7"/>
    <p:sldId id="272" r:id="rId8"/>
    <p:sldId id="273" r:id="rId9"/>
    <p:sldId id="274" r:id="rId10"/>
    <p:sldId id="275" r:id="rId11"/>
    <p:sldId id="266" r:id="rId12"/>
    <p:sldId id="262" r:id="rId13"/>
    <p:sldId id="289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67" r:id="rId33"/>
    <p:sldId id="268" r:id="rId34"/>
    <p:sldId id="269" r:id="rId35"/>
    <p:sldId id="299" r:id="rId36"/>
    <p:sldId id="30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77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27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310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094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707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87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63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0317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81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68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45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74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15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512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25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545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4B45-F780-4A1C-A90E-5ABCD6793FC1}" type="datetimeFigureOut">
              <a:rPr lang="it-IT" smtClean="0"/>
              <a:t>01/07/2024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3C684-76BC-4A63-85ED-AD0EFCA011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2891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icreload.com/Windows-1-01.html" TargetMode="External"/><Relationship Id="rId2" Type="http://schemas.openxmlformats.org/officeDocument/2006/relationships/hyperlink" Target="https://jamesfriend.com.au/pce-j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W9QaEP0C-I&amp;ab_channel=Everyey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" TargetMode="Externa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it-it/windows/scelte-rapide-da-tastiera-in-windows-dcc61a57-8ff0-cffe-9796-cb9706c75eec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mosaico di forme geometriche colorate">
            <a:extLst>
              <a:ext uri="{FF2B5EF4-FFF2-40B4-BE49-F238E27FC236}">
                <a16:creationId xmlns:a16="http://schemas.microsoft.com/office/drawing/2014/main" id="{3BE6D081-7689-CD78-2851-DE93AF1599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</a:blip>
          <a:srcRect t="28481" r="9091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AC2445F-6682-99F2-2425-AD2D1393B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it-IT" sz="4800"/>
              <a:t>INTERFACCIA WINDOWS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E5A222-7D8A-6DF6-BA55-EB6D6231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it-IT" sz="1800" dirty="0"/>
              <a:t>IMPOSTAZIONI E COMANDI RAPIDI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8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879F9A5F-D213-68B4-256E-CBBE457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29565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INCOLLA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71A97D0C-993C-8CA4-0F7C-66794C72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3862388"/>
            <a:ext cx="111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TAGLIA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6AE8B7BC-A4EA-7795-85F6-E4EC26D1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1" y="4429126"/>
            <a:ext cx="262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SELEZIONA TUTTO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613C3DFF-2AC9-87CA-055A-48AF22F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4995863"/>
            <a:ext cx="1411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INDIETRO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0">
            <a:extLst>
              <a:ext uri="{FF2B5EF4-FFF2-40B4-BE49-F238E27FC236}">
                <a16:creationId xmlns:a16="http://schemas.microsoft.com/office/drawing/2014/main" id="{20233E13-3B06-A440-A1AD-150D90315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5562601"/>
            <a:ext cx="326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RIPETE ULTIMA AZIONE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82">
            <a:extLst>
              <a:ext uri="{FF2B5EF4-FFF2-40B4-BE49-F238E27FC236}">
                <a16:creationId xmlns:a16="http://schemas.microsoft.com/office/drawing/2014/main" id="{775C1BEE-A805-A02B-613C-555972D4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29565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INCOLLA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84">
            <a:extLst>
              <a:ext uri="{FF2B5EF4-FFF2-40B4-BE49-F238E27FC236}">
                <a16:creationId xmlns:a16="http://schemas.microsoft.com/office/drawing/2014/main" id="{6674E29F-C99C-8865-B7C4-8353C4203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3862388"/>
            <a:ext cx="111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TAGLIA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86">
            <a:extLst>
              <a:ext uri="{FF2B5EF4-FFF2-40B4-BE49-F238E27FC236}">
                <a16:creationId xmlns:a16="http://schemas.microsoft.com/office/drawing/2014/main" id="{EE3508A9-1AB2-7C77-D3C4-B5A560E02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1" y="4429126"/>
            <a:ext cx="262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SELEZIONA TUTTO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88">
            <a:extLst>
              <a:ext uri="{FF2B5EF4-FFF2-40B4-BE49-F238E27FC236}">
                <a16:creationId xmlns:a16="http://schemas.microsoft.com/office/drawing/2014/main" id="{BF151F6C-77F7-2556-B3F4-959044EEC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4995863"/>
            <a:ext cx="1411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INDIETRO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90">
            <a:extLst>
              <a:ext uri="{FF2B5EF4-FFF2-40B4-BE49-F238E27FC236}">
                <a16:creationId xmlns:a16="http://schemas.microsoft.com/office/drawing/2014/main" id="{D180E95B-1272-B28F-0197-9C7A61B1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9463" y="5562601"/>
            <a:ext cx="3260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RIPETE ULTIMA AZIONE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92">
            <a:extLst>
              <a:ext uri="{FF2B5EF4-FFF2-40B4-BE49-F238E27FC236}">
                <a16:creationId xmlns:a16="http://schemas.microsoft.com/office/drawing/2014/main" id="{56CE1E8E-E4F9-29E0-2A97-F99E6CB36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226" y="6129338"/>
            <a:ext cx="977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SALVA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9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77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0285122D-04CC-32DC-DD6F-BE74038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732" y="3329830"/>
            <a:ext cx="14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AGGIORNA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6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0285122D-04CC-32DC-DD6F-BE74038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732" y="3329830"/>
            <a:ext cx="14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AGGIORNA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AD9BEC58-663B-DFB8-1AFD-6645C26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64" y="3918229"/>
            <a:ext cx="4135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SPOSTARSI TRA LE APP APERTE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4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0285122D-04CC-32DC-DD6F-BE74038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732" y="3329830"/>
            <a:ext cx="14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AGGIORNA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AD9BEC58-663B-DFB8-1AFD-6645C26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64" y="3918229"/>
            <a:ext cx="4135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SPOSTARSI TRA LE APP APERTE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617E51C5-F328-008B-E05C-F076E110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54" y="4466339"/>
            <a:ext cx="5187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VISUALIZZARE/NASCONDERE DESKTOP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69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0285122D-04CC-32DC-DD6F-BE74038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732" y="3329830"/>
            <a:ext cx="14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AGGIORNA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AD9BEC58-663B-DFB8-1AFD-6645C26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64" y="3918229"/>
            <a:ext cx="4135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SPOSTARSI TRA LE APP APERTE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617E51C5-F328-008B-E05C-F076E110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54" y="4466339"/>
            <a:ext cx="5187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VISUALIZZARE/NASCONDERE DESKTOP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2786E357-6036-80B2-90CF-389719EF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819" y="5031488"/>
            <a:ext cx="3644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SELEZIONA PIU’ ELEMENTI</a:t>
            </a:r>
            <a:endParaRPr lang="it-IT" altLang="it-IT" dirty="0"/>
          </a:p>
        </p:txBody>
      </p:sp>
    </p:spTree>
    <p:extLst>
      <p:ext uri="{BB962C8B-B14F-4D97-AF65-F5344CB8AC3E}">
        <p14:creationId xmlns:p14="http://schemas.microsoft.com/office/powerpoint/2010/main" val="71677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0285122D-04CC-32DC-DD6F-BE74038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732" y="3329830"/>
            <a:ext cx="14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AGGIORNA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AD9BEC58-663B-DFB8-1AFD-6645C26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64" y="3918229"/>
            <a:ext cx="4135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SPOSTARSI TRA LE APP APERTE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617E51C5-F328-008B-E05C-F076E110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54" y="4466339"/>
            <a:ext cx="5187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VISUALIZZARE/NASCONDERE DESKTOP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2786E357-6036-80B2-90CF-389719EF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819" y="5031488"/>
            <a:ext cx="3644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SELEZIONA PIU’ ELEMENTI</a:t>
            </a:r>
            <a:endParaRPr lang="it-IT" altLang="it-IT" dirty="0"/>
          </a:p>
        </p:txBody>
      </p:sp>
      <p:sp>
        <p:nvSpPr>
          <p:cNvPr id="10" name="Rectangle 90">
            <a:extLst>
              <a:ext uri="{FF2B5EF4-FFF2-40B4-BE49-F238E27FC236}">
                <a16:creationId xmlns:a16="http://schemas.microsoft.com/office/drawing/2014/main" id="{BDAF8C69-F884-414F-EF9D-4232F20E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450" y="5601440"/>
            <a:ext cx="4668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SELEZIONA PIU’ ELEMENTI (DA – A)</a:t>
            </a:r>
            <a:endParaRPr lang="it-IT" altLang="it-IT" sz="2400" dirty="0"/>
          </a:p>
        </p:txBody>
      </p:sp>
    </p:spTree>
    <p:extLst>
      <p:ext uri="{BB962C8B-B14F-4D97-AF65-F5344CB8AC3E}">
        <p14:creationId xmlns:p14="http://schemas.microsoft.com/office/powerpoint/2010/main" val="1851249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46" name="AutoShape 49">
            <a:extLst>
              <a:ext uri="{FF2B5EF4-FFF2-40B4-BE49-F238E27FC236}">
                <a16:creationId xmlns:a16="http://schemas.microsoft.com/office/drawing/2014/main" id="{131ECB5B-44A2-84CE-2D20-D1C11800431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0438" y="2112963"/>
            <a:ext cx="10271125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7" name="Rectangle 51">
            <a:extLst>
              <a:ext uri="{FF2B5EF4-FFF2-40B4-BE49-F238E27FC236}">
                <a16:creationId xmlns:a16="http://schemas.microsoft.com/office/drawing/2014/main" id="{B70DF1C1-145B-A161-B11B-C76E1385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8" name="Rectangle 53">
            <a:extLst>
              <a:ext uri="{FF2B5EF4-FFF2-40B4-BE49-F238E27FC236}">
                <a16:creationId xmlns:a16="http://schemas.microsoft.com/office/drawing/2014/main" id="{0760FF4A-C814-E680-4EF9-F6CEFDC97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9" name="Rectangle 54">
            <a:extLst>
              <a:ext uri="{FF2B5EF4-FFF2-40B4-BE49-F238E27FC236}">
                <a16:creationId xmlns:a16="http://schemas.microsoft.com/office/drawing/2014/main" id="{68EA5925-3466-C36C-E01B-33ECE5E1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1" name="Rectangle 57">
            <a:extLst>
              <a:ext uri="{FF2B5EF4-FFF2-40B4-BE49-F238E27FC236}">
                <a16:creationId xmlns:a16="http://schemas.microsoft.com/office/drawing/2014/main" id="{30146DD1-E1A4-4A39-405F-A0C57358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EC9E9FD9-249A-A63D-6521-6E038695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 dirty="0"/>
          </a:p>
        </p:txBody>
      </p:sp>
      <p:sp>
        <p:nvSpPr>
          <p:cNvPr id="55" name="Rectangle 63">
            <a:extLst>
              <a:ext uri="{FF2B5EF4-FFF2-40B4-BE49-F238E27FC236}">
                <a16:creationId xmlns:a16="http://schemas.microsoft.com/office/drawing/2014/main" id="{E3FE9634-8ECC-0492-C91A-71320823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Rectangle 66">
            <a:extLst>
              <a:ext uri="{FF2B5EF4-FFF2-40B4-BE49-F238E27FC236}">
                <a16:creationId xmlns:a16="http://schemas.microsoft.com/office/drawing/2014/main" id="{D6BD8389-B575-976A-D6B4-FDC4C957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E770CC82-291D-0847-1556-4CF694896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1" name="Rectangle 72">
            <a:extLst>
              <a:ext uri="{FF2B5EF4-FFF2-40B4-BE49-F238E27FC236}">
                <a16:creationId xmlns:a16="http://schemas.microsoft.com/office/drawing/2014/main" id="{D239F620-85EB-E7FA-91A2-B009623A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3" name="Line 75">
            <a:extLst>
              <a:ext uri="{FF2B5EF4-FFF2-40B4-BE49-F238E27FC236}">
                <a16:creationId xmlns:a16="http://schemas.microsoft.com/office/drawing/2014/main" id="{025B8158-BEBB-0421-89AF-9C043AF4D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4" name="Line 76">
            <a:extLst>
              <a:ext uri="{FF2B5EF4-FFF2-40B4-BE49-F238E27FC236}">
                <a16:creationId xmlns:a16="http://schemas.microsoft.com/office/drawing/2014/main" id="{DF62C1F9-978C-B2B5-83D0-974DE4E9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120901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5" name="Line 77">
            <a:extLst>
              <a:ext uri="{FF2B5EF4-FFF2-40B4-BE49-F238E27FC236}">
                <a16:creationId xmlns:a16="http://schemas.microsoft.com/office/drawing/2014/main" id="{A7EE1F3F-062E-1C38-9B33-C01606CC0C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6" name="Rectangle 78">
            <a:extLst>
              <a:ext uri="{FF2B5EF4-FFF2-40B4-BE49-F238E27FC236}">
                <a16:creationId xmlns:a16="http://schemas.microsoft.com/office/drawing/2014/main" id="{F4309FBD-0721-94EA-0BE0-2607B68A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7" name="Rectangle 79">
            <a:extLst>
              <a:ext uri="{FF2B5EF4-FFF2-40B4-BE49-F238E27FC236}">
                <a16:creationId xmlns:a16="http://schemas.microsoft.com/office/drawing/2014/main" id="{01D9353E-9462-3F96-23B6-37099DDE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9" name="Rectangle 81">
            <a:extLst>
              <a:ext uri="{FF2B5EF4-FFF2-40B4-BE49-F238E27FC236}">
                <a16:creationId xmlns:a16="http://schemas.microsoft.com/office/drawing/2014/main" id="{B21075FC-022C-25B9-B85C-BEBB2EF9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2781770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F2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2" name="Rectangle 83">
            <a:extLst>
              <a:ext uri="{FF2B5EF4-FFF2-40B4-BE49-F238E27FC236}">
                <a16:creationId xmlns:a16="http://schemas.microsoft.com/office/drawing/2014/main" id="{680996E1-BDDD-72CE-2FDF-C4188512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450" y="3350697"/>
            <a:ext cx="3606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F5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5" name="Rectangle 85">
            <a:extLst>
              <a:ext uri="{FF2B5EF4-FFF2-40B4-BE49-F238E27FC236}">
                <a16:creationId xmlns:a16="http://schemas.microsoft.com/office/drawing/2014/main" id="{9B37476F-8341-998D-A66A-4FFAE1928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375" y="3908703"/>
            <a:ext cx="1422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ALT + TAB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1" name="Rectangle 89">
            <a:extLst>
              <a:ext uri="{FF2B5EF4-FFF2-40B4-BE49-F238E27FC236}">
                <a16:creationId xmlns:a16="http://schemas.microsoft.com/office/drawing/2014/main" id="{89C6F704-BEA4-48B6-82AE-0A5677B5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660" y="5051704"/>
            <a:ext cx="2800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CTRL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4" name="Rectangle 91">
            <a:extLst>
              <a:ext uri="{FF2B5EF4-FFF2-40B4-BE49-F238E27FC236}">
                <a16:creationId xmlns:a16="http://schemas.microsoft.com/office/drawing/2014/main" id="{F5D524AA-0749-C82F-6BA8-099DD9293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688" y="5607623"/>
            <a:ext cx="31418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b="1" dirty="0">
                <a:solidFill>
                  <a:srgbClr val="FFFFFF"/>
                </a:solidFill>
                <a:latin typeface="Trebuchet MS" panose="020B0603020202020204" pitchFamily="34" charset="0"/>
              </a:rPr>
              <a:t>MAIUSC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 + CLIK MOUSE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7" name="Rectangle 93">
            <a:extLst>
              <a:ext uri="{FF2B5EF4-FFF2-40B4-BE49-F238E27FC236}">
                <a16:creationId xmlns:a16="http://schemas.microsoft.com/office/drawing/2014/main" id="{C99DA14B-036B-BA1E-D383-CC55806C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0218" y="6183591"/>
            <a:ext cx="27388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ALT + CANC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0C88159-E171-EB05-D4A5-AFEA94845BA9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5ED2E566-2B2C-7454-6F7E-3D2333AB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772" y="4484966"/>
            <a:ext cx="29597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TASTO WINDOWS + 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0">
            <a:extLst>
              <a:ext uri="{FF2B5EF4-FFF2-40B4-BE49-F238E27FC236}">
                <a16:creationId xmlns:a16="http://schemas.microsoft.com/office/drawing/2014/main" id="{CCA6CFBC-1D58-B17C-7849-FCCC18BF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1624" y="2781770"/>
            <a:ext cx="1349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RINOMINA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2">
            <a:extLst>
              <a:ext uri="{FF2B5EF4-FFF2-40B4-BE49-F238E27FC236}">
                <a16:creationId xmlns:a16="http://schemas.microsoft.com/office/drawing/2014/main" id="{0285122D-04CC-32DC-DD6F-BE740381D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2732" y="3329830"/>
            <a:ext cx="14475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AGGIORNA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4">
            <a:extLst>
              <a:ext uri="{FF2B5EF4-FFF2-40B4-BE49-F238E27FC236}">
                <a16:creationId xmlns:a16="http://schemas.microsoft.com/office/drawing/2014/main" id="{AD9BEC58-663B-DFB8-1AFD-6645C26AE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64" y="3918229"/>
            <a:ext cx="41352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SPOSTARSI TRA LE APP APERTE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617E51C5-F328-008B-E05C-F076E110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254" y="4466339"/>
            <a:ext cx="51879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VISUALIZZARE/NASCONDERE DESKTOP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2786E357-6036-80B2-90CF-389719EF9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819" y="5031488"/>
            <a:ext cx="3644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SELEZIONA PIU’ ELEMENTI</a:t>
            </a:r>
            <a:endParaRPr lang="it-IT" altLang="it-IT" dirty="0"/>
          </a:p>
        </p:txBody>
      </p:sp>
      <p:sp>
        <p:nvSpPr>
          <p:cNvPr id="10" name="Rectangle 90">
            <a:extLst>
              <a:ext uri="{FF2B5EF4-FFF2-40B4-BE49-F238E27FC236}">
                <a16:creationId xmlns:a16="http://schemas.microsoft.com/office/drawing/2014/main" id="{BDAF8C69-F884-414F-EF9D-4232F20E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450" y="5601440"/>
            <a:ext cx="46680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SELEZIONA PIU’ ELEMENTI (DA – A)</a:t>
            </a:r>
            <a:endParaRPr lang="it-IT" altLang="it-IT" sz="2400" dirty="0"/>
          </a:p>
        </p:txBody>
      </p:sp>
      <p:sp>
        <p:nvSpPr>
          <p:cNvPr id="11" name="Rectangle 92">
            <a:extLst>
              <a:ext uri="{FF2B5EF4-FFF2-40B4-BE49-F238E27FC236}">
                <a16:creationId xmlns:a16="http://schemas.microsoft.com/office/drawing/2014/main" id="{0944F38F-108B-E18F-3F30-5F68DEC1F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108" y="6183591"/>
            <a:ext cx="3240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400" dirty="0">
                <a:solidFill>
                  <a:srgbClr val="FFFFFF"/>
                </a:solidFill>
                <a:latin typeface="Trebuchet MS" panose="020B0603020202020204" pitchFamily="34" charset="0"/>
              </a:rPr>
              <a:t>BOH MA RISOLVE TUTTO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5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988EE-2A6F-D31E-D8D8-45BC8E6A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INTERFACCIA 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653C90-6406-BCA6-55A3-EE60E9D0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49679" cy="359931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Prima interfaccia del sistema operativo Macintosh (1984):</a:t>
            </a:r>
          </a:p>
          <a:p>
            <a:pPr marL="0" indent="0">
              <a:buNone/>
            </a:pPr>
            <a:r>
              <a:rPr lang="it-IT" dirty="0">
                <a:hlinkClick r:id="rId2"/>
              </a:rPr>
              <a:t>https://jamesfriend.com.au/pce-js/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Prima interfaccia del sistema operativo Windows (1985):</a:t>
            </a:r>
          </a:p>
          <a:p>
            <a:pPr marL="0" indent="0">
              <a:buNone/>
            </a:pPr>
            <a:r>
              <a:rPr lang="it-IT" dirty="0">
                <a:hlinkClick r:id="rId3"/>
              </a:rPr>
              <a:t>https://classicreload.com/Windows-1-01.html</a:t>
            </a:r>
            <a:endParaRPr lang="it-IT" dirty="0"/>
          </a:p>
          <a:p>
            <a:endParaRPr lang="it-IT" dirty="0"/>
          </a:p>
          <a:p>
            <a:r>
              <a:rPr lang="it-IT" dirty="0"/>
              <a:t>Da Windows 1 a Windows 11:</a:t>
            </a:r>
          </a:p>
          <a:p>
            <a:pPr marL="0" indent="0">
              <a:buNone/>
            </a:pPr>
            <a:r>
              <a:rPr lang="it-IT" dirty="0">
                <a:hlinkClick r:id="rId4"/>
              </a:rPr>
              <a:t>https://www.youtube.com/watch?v=5W9QaEP0C-I&amp;ab_channel=Everyeye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325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CARTELLE PRINCIPALI WINDOWS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D55448-29EA-FECB-A467-7240C190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57395"/>
            <a:ext cx="8727141" cy="49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354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CARTELLE PRINCIPALI WINDOWS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D55448-29EA-FECB-A467-7240C190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57395"/>
            <a:ext cx="8727141" cy="49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D8C411C4-4C7D-52E9-154C-A810C521DBBC}"/>
              </a:ext>
            </a:extLst>
          </p:cNvPr>
          <p:cNvSpPr/>
          <p:nvPr/>
        </p:nvSpPr>
        <p:spPr>
          <a:xfrm>
            <a:off x="2256421" y="6372044"/>
            <a:ext cx="548640" cy="499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8E7EB1-17F8-5FB6-882F-73FAF2D3D20F}"/>
              </a:ext>
            </a:extLst>
          </p:cNvPr>
          <p:cNvCxnSpPr>
            <a:cxnSpLocks/>
          </p:cNvCxnSpPr>
          <p:nvPr/>
        </p:nvCxnSpPr>
        <p:spPr>
          <a:xfrm flipH="1">
            <a:off x="2805061" y="3039035"/>
            <a:ext cx="6944057" cy="3330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4852A1-0C9F-DE95-81E8-20F72D0B0EDF}"/>
              </a:ext>
            </a:extLst>
          </p:cNvPr>
          <p:cNvSpPr txBox="1"/>
          <p:nvPr/>
        </p:nvSpPr>
        <p:spPr>
          <a:xfrm>
            <a:off x="9791095" y="2808202"/>
            <a:ext cx="100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09464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CARTELLE PRINCIPALI WINDOWS</a:t>
            </a:r>
            <a:endParaRPr lang="it-IT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AD55448-29EA-FECB-A467-7240C190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957395"/>
            <a:ext cx="8727141" cy="491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D8C411C4-4C7D-52E9-154C-A810C521DBBC}"/>
              </a:ext>
            </a:extLst>
          </p:cNvPr>
          <p:cNvSpPr/>
          <p:nvPr/>
        </p:nvSpPr>
        <p:spPr>
          <a:xfrm>
            <a:off x="2256421" y="6372044"/>
            <a:ext cx="548640" cy="4994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70C6867A-DB31-037E-4E98-66D77025FED1}"/>
              </a:ext>
            </a:extLst>
          </p:cNvPr>
          <p:cNvSpPr/>
          <p:nvPr/>
        </p:nvSpPr>
        <p:spPr>
          <a:xfrm>
            <a:off x="3903283" y="6369423"/>
            <a:ext cx="548640" cy="50202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38E7EB1-17F8-5FB6-882F-73FAF2D3D20F}"/>
              </a:ext>
            </a:extLst>
          </p:cNvPr>
          <p:cNvCxnSpPr>
            <a:cxnSpLocks/>
          </p:cNvCxnSpPr>
          <p:nvPr/>
        </p:nvCxnSpPr>
        <p:spPr>
          <a:xfrm flipH="1">
            <a:off x="2805061" y="3039035"/>
            <a:ext cx="6944057" cy="3330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510EADB-5559-3E55-AC4B-8CAF445B8820}"/>
              </a:ext>
            </a:extLst>
          </p:cNvPr>
          <p:cNvCxnSpPr>
            <a:cxnSpLocks/>
          </p:cNvCxnSpPr>
          <p:nvPr/>
        </p:nvCxnSpPr>
        <p:spPr>
          <a:xfrm flipH="1">
            <a:off x="4451923" y="4948518"/>
            <a:ext cx="5297195" cy="14209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4852A1-0C9F-DE95-81E8-20F72D0B0EDF}"/>
              </a:ext>
            </a:extLst>
          </p:cNvPr>
          <p:cNvSpPr txBox="1"/>
          <p:nvPr/>
        </p:nvSpPr>
        <p:spPr>
          <a:xfrm>
            <a:off x="9791095" y="2808202"/>
            <a:ext cx="1006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START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345EADF-22C6-3779-A2D9-BB1D8DF17632}"/>
              </a:ext>
            </a:extLst>
          </p:cNvPr>
          <p:cNvSpPr txBox="1"/>
          <p:nvPr/>
        </p:nvSpPr>
        <p:spPr>
          <a:xfrm>
            <a:off x="9729777" y="4533019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ESPLORA</a:t>
            </a:r>
          </a:p>
          <a:p>
            <a:pPr algn="ctr"/>
            <a:r>
              <a:rPr lang="it-IT" sz="2400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412370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ESPLORA FILE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D885DF-B82D-36AA-539A-5BBF7C29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719"/>
            <a:ext cx="7162152" cy="48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48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ESPLORA FILE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D885DF-B82D-36AA-539A-5BBF7C29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719"/>
            <a:ext cx="7162152" cy="48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1D39A45-CAC9-55F0-F4F0-C228162ED84C}"/>
              </a:ext>
            </a:extLst>
          </p:cNvPr>
          <p:cNvSpPr/>
          <p:nvPr/>
        </p:nvSpPr>
        <p:spPr>
          <a:xfrm>
            <a:off x="102097" y="3429000"/>
            <a:ext cx="1156447" cy="147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B83244B-2A04-E781-2116-D943747CBBE8}"/>
              </a:ext>
            </a:extLst>
          </p:cNvPr>
          <p:cNvCxnSpPr>
            <a:cxnSpLocks/>
          </p:cNvCxnSpPr>
          <p:nvPr/>
        </p:nvCxnSpPr>
        <p:spPr>
          <a:xfrm flipH="1">
            <a:off x="1360641" y="2823882"/>
            <a:ext cx="6048688" cy="1075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76D4173-0BED-604A-6042-4754A4CAEFCA}"/>
              </a:ext>
            </a:extLst>
          </p:cNvPr>
          <p:cNvSpPr txBox="1"/>
          <p:nvPr/>
        </p:nvSpPr>
        <p:spPr>
          <a:xfrm>
            <a:off x="7409329" y="2593049"/>
            <a:ext cx="3090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CARTELLE PRINCIPALI</a:t>
            </a:r>
          </a:p>
          <a:p>
            <a:r>
              <a:rPr lang="it-IT" sz="2400" dirty="0"/>
              <a:t>(accesso rapido)</a:t>
            </a:r>
          </a:p>
        </p:txBody>
      </p:sp>
    </p:spTree>
    <p:extLst>
      <p:ext uri="{BB962C8B-B14F-4D97-AF65-F5344CB8AC3E}">
        <p14:creationId xmlns:p14="http://schemas.microsoft.com/office/powerpoint/2010/main" val="182018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ESPLORA FILE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D885DF-B82D-36AA-539A-5BBF7C29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719"/>
            <a:ext cx="7162152" cy="48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1D39A45-CAC9-55F0-F4F0-C228162ED84C}"/>
              </a:ext>
            </a:extLst>
          </p:cNvPr>
          <p:cNvSpPr/>
          <p:nvPr/>
        </p:nvSpPr>
        <p:spPr>
          <a:xfrm>
            <a:off x="102097" y="3429000"/>
            <a:ext cx="1156447" cy="147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321870B-9266-BC95-F3E5-E3A72B226614}"/>
              </a:ext>
            </a:extLst>
          </p:cNvPr>
          <p:cNvSpPr/>
          <p:nvPr/>
        </p:nvSpPr>
        <p:spPr>
          <a:xfrm>
            <a:off x="215898" y="5050729"/>
            <a:ext cx="928844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B83244B-2A04-E781-2116-D943747CBBE8}"/>
              </a:ext>
            </a:extLst>
          </p:cNvPr>
          <p:cNvCxnSpPr>
            <a:cxnSpLocks/>
          </p:cNvCxnSpPr>
          <p:nvPr/>
        </p:nvCxnSpPr>
        <p:spPr>
          <a:xfrm flipH="1">
            <a:off x="1360641" y="2823882"/>
            <a:ext cx="6048688" cy="1075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8CE4960-300A-24F8-E348-6AD592FE431D}"/>
              </a:ext>
            </a:extLst>
          </p:cNvPr>
          <p:cNvCxnSpPr>
            <a:cxnSpLocks/>
          </p:cNvCxnSpPr>
          <p:nvPr/>
        </p:nvCxnSpPr>
        <p:spPr>
          <a:xfrm flipH="1" flipV="1">
            <a:off x="1258544" y="5406401"/>
            <a:ext cx="6150785" cy="590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76D4173-0BED-604A-6042-4754A4CAEFCA}"/>
              </a:ext>
            </a:extLst>
          </p:cNvPr>
          <p:cNvSpPr txBox="1"/>
          <p:nvPr/>
        </p:nvSpPr>
        <p:spPr>
          <a:xfrm>
            <a:off x="7409329" y="2593049"/>
            <a:ext cx="3090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CARTELLE PRINCIPALI</a:t>
            </a:r>
          </a:p>
          <a:p>
            <a:r>
              <a:rPr lang="it-IT" sz="2400" dirty="0"/>
              <a:t>(accesso rapido)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05150C8-3EB2-D8F2-AECD-6D16BCE0BD9C}"/>
              </a:ext>
            </a:extLst>
          </p:cNvPr>
          <p:cNvSpPr txBox="1"/>
          <p:nvPr/>
        </p:nvSpPr>
        <p:spPr>
          <a:xfrm>
            <a:off x="7409329" y="5406401"/>
            <a:ext cx="4209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CARTELLA PRINCIPALE DEL PC</a:t>
            </a:r>
          </a:p>
          <a:p>
            <a:r>
              <a:rPr lang="it-IT" sz="2400" dirty="0"/>
              <a:t>(dispositivi e unità presenti)</a:t>
            </a:r>
          </a:p>
        </p:txBody>
      </p:sp>
    </p:spTree>
    <p:extLst>
      <p:ext uri="{BB962C8B-B14F-4D97-AF65-F5344CB8AC3E}">
        <p14:creationId xmlns:p14="http://schemas.microsoft.com/office/powerpoint/2010/main" val="380404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ESPLORA FILE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D885DF-B82D-36AA-539A-5BBF7C298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6719"/>
            <a:ext cx="7162152" cy="488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1D39A45-CAC9-55F0-F4F0-C228162ED84C}"/>
              </a:ext>
            </a:extLst>
          </p:cNvPr>
          <p:cNvSpPr/>
          <p:nvPr/>
        </p:nvSpPr>
        <p:spPr>
          <a:xfrm>
            <a:off x="102097" y="3429000"/>
            <a:ext cx="1156447" cy="147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321870B-9266-BC95-F3E5-E3A72B226614}"/>
              </a:ext>
            </a:extLst>
          </p:cNvPr>
          <p:cNvSpPr/>
          <p:nvPr/>
        </p:nvSpPr>
        <p:spPr>
          <a:xfrm>
            <a:off x="215898" y="5050729"/>
            <a:ext cx="928844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25E0BAA5-FACA-326A-43B0-A0178C53B784}"/>
              </a:ext>
            </a:extLst>
          </p:cNvPr>
          <p:cNvSpPr/>
          <p:nvPr/>
        </p:nvSpPr>
        <p:spPr>
          <a:xfrm>
            <a:off x="1360641" y="4504764"/>
            <a:ext cx="4071971" cy="753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4B83244B-2A04-E781-2116-D943747CBBE8}"/>
              </a:ext>
            </a:extLst>
          </p:cNvPr>
          <p:cNvCxnSpPr>
            <a:cxnSpLocks/>
          </p:cNvCxnSpPr>
          <p:nvPr/>
        </p:nvCxnSpPr>
        <p:spPr>
          <a:xfrm flipH="1">
            <a:off x="1360641" y="2823882"/>
            <a:ext cx="6048688" cy="10757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8CE4960-300A-24F8-E348-6AD592FE431D}"/>
              </a:ext>
            </a:extLst>
          </p:cNvPr>
          <p:cNvCxnSpPr>
            <a:cxnSpLocks/>
          </p:cNvCxnSpPr>
          <p:nvPr/>
        </p:nvCxnSpPr>
        <p:spPr>
          <a:xfrm flipH="1" flipV="1">
            <a:off x="1258544" y="5406401"/>
            <a:ext cx="6150785" cy="590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8575687-45CA-C302-5013-351F8A97175E}"/>
              </a:ext>
            </a:extLst>
          </p:cNvPr>
          <p:cNvCxnSpPr>
            <a:cxnSpLocks/>
          </p:cNvCxnSpPr>
          <p:nvPr/>
        </p:nvCxnSpPr>
        <p:spPr>
          <a:xfrm flipH="1" flipV="1">
            <a:off x="5487251" y="5050729"/>
            <a:ext cx="1922078" cy="946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76D4173-0BED-604A-6042-4754A4CAEFCA}"/>
              </a:ext>
            </a:extLst>
          </p:cNvPr>
          <p:cNvSpPr txBox="1"/>
          <p:nvPr/>
        </p:nvSpPr>
        <p:spPr>
          <a:xfrm>
            <a:off x="7409329" y="2593049"/>
            <a:ext cx="3090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CARTELLE PRINCIPALI</a:t>
            </a:r>
          </a:p>
          <a:p>
            <a:r>
              <a:rPr lang="it-IT" sz="2400" dirty="0"/>
              <a:t>(accesso rapido)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05150C8-3EB2-D8F2-AECD-6D16BCE0BD9C}"/>
              </a:ext>
            </a:extLst>
          </p:cNvPr>
          <p:cNvSpPr txBox="1"/>
          <p:nvPr/>
        </p:nvSpPr>
        <p:spPr>
          <a:xfrm>
            <a:off x="7409329" y="5406401"/>
            <a:ext cx="4209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CARTELLA PRINCIPALE DEL PC</a:t>
            </a:r>
          </a:p>
          <a:p>
            <a:r>
              <a:rPr lang="it-IT" sz="2400" dirty="0"/>
              <a:t>(dispositivi e unità presenti)</a:t>
            </a:r>
          </a:p>
        </p:txBody>
      </p:sp>
    </p:spTree>
    <p:extLst>
      <p:ext uri="{BB962C8B-B14F-4D97-AF65-F5344CB8AC3E}">
        <p14:creationId xmlns:p14="http://schemas.microsoft.com/office/powerpoint/2010/main" val="1341927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DISCO LOCALE (C:)</a:t>
            </a: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11D5452-AAFD-2273-94AB-D38C5D9C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495"/>
            <a:ext cx="5397910" cy="489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49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DISCO LOCALE (C:)</a:t>
            </a: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11D5452-AAFD-2273-94AB-D38C5D9C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495"/>
            <a:ext cx="5397910" cy="4890506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E1DB625B-5826-7EA9-2C97-F73D36ABAB40}"/>
              </a:ext>
            </a:extLst>
          </p:cNvPr>
          <p:cNvSpPr/>
          <p:nvPr/>
        </p:nvSpPr>
        <p:spPr>
          <a:xfrm>
            <a:off x="837993" y="3340512"/>
            <a:ext cx="2332910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6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DISCO LOCALE (C:)</a:t>
            </a: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11D5452-AAFD-2273-94AB-D38C5D9C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495"/>
            <a:ext cx="5397910" cy="489050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1F824C9-BA6F-2397-08C9-754451650967}"/>
              </a:ext>
            </a:extLst>
          </p:cNvPr>
          <p:cNvSpPr/>
          <p:nvPr/>
        </p:nvSpPr>
        <p:spPr>
          <a:xfrm>
            <a:off x="1484260" y="4412748"/>
            <a:ext cx="1421172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1DB625B-5826-7EA9-2C97-F73D36ABAB40}"/>
              </a:ext>
            </a:extLst>
          </p:cNvPr>
          <p:cNvSpPr/>
          <p:nvPr/>
        </p:nvSpPr>
        <p:spPr>
          <a:xfrm>
            <a:off x="837993" y="3340512"/>
            <a:ext cx="2332910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AAA9A7-0161-5EAC-5ECC-8CE2316D5534}"/>
              </a:ext>
            </a:extLst>
          </p:cNvPr>
          <p:cNvCxnSpPr>
            <a:cxnSpLocks/>
          </p:cNvCxnSpPr>
          <p:nvPr/>
        </p:nvCxnSpPr>
        <p:spPr>
          <a:xfrm flipH="1">
            <a:off x="3023419" y="3067665"/>
            <a:ext cx="3212484" cy="148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0BD4F3E-7ABF-9630-A44B-D2AB0F66E658}"/>
              </a:ext>
            </a:extLst>
          </p:cNvPr>
          <p:cNvSpPr txBox="1"/>
          <p:nvPr/>
        </p:nvSpPr>
        <p:spPr>
          <a:xfrm>
            <a:off x="6235903" y="2509515"/>
            <a:ext cx="578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FILES DEI PROGRAMMI INSTALLATI SUL PC</a:t>
            </a:r>
          </a:p>
        </p:txBody>
      </p:sp>
    </p:spTree>
    <p:extLst>
      <p:ext uri="{BB962C8B-B14F-4D97-AF65-F5344CB8AC3E}">
        <p14:creationId xmlns:p14="http://schemas.microsoft.com/office/powerpoint/2010/main" val="391293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IMPOSTAZIONI PRINCIPALI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7487415-9D5F-AD7E-82AC-BA19CBAB3DDD}"/>
              </a:ext>
            </a:extLst>
          </p:cNvPr>
          <p:cNvSpPr txBox="1"/>
          <p:nvPr/>
        </p:nvSpPr>
        <p:spPr>
          <a:xfrm>
            <a:off x="1" y="3429000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>
                <a:hlinkClick r:id="rId2"/>
              </a:rPr>
              <a:t>https://support.microsoft.com/it-it/windows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344801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DISCO LOCALE (C:)</a:t>
            </a: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11D5452-AAFD-2273-94AB-D38C5D9C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495"/>
            <a:ext cx="5397910" cy="489050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1F824C9-BA6F-2397-08C9-754451650967}"/>
              </a:ext>
            </a:extLst>
          </p:cNvPr>
          <p:cNvSpPr/>
          <p:nvPr/>
        </p:nvSpPr>
        <p:spPr>
          <a:xfrm>
            <a:off x="1484260" y="4412748"/>
            <a:ext cx="1421172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1DB625B-5826-7EA9-2C97-F73D36ABAB40}"/>
              </a:ext>
            </a:extLst>
          </p:cNvPr>
          <p:cNvSpPr/>
          <p:nvPr/>
        </p:nvSpPr>
        <p:spPr>
          <a:xfrm>
            <a:off x="837993" y="3340512"/>
            <a:ext cx="2332910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AAA9A7-0161-5EAC-5ECC-8CE2316D5534}"/>
              </a:ext>
            </a:extLst>
          </p:cNvPr>
          <p:cNvCxnSpPr>
            <a:cxnSpLocks/>
          </p:cNvCxnSpPr>
          <p:nvPr/>
        </p:nvCxnSpPr>
        <p:spPr>
          <a:xfrm flipH="1">
            <a:off x="3023419" y="3067665"/>
            <a:ext cx="3212484" cy="148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9D2251F-A707-A531-733A-BF86CC7C0A8F}"/>
              </a:ext>
            </a:extLst>
          </p:cNvPr>
          <p:cNvCxnSpPr>
            <a:cxnSpLocks/>
          </p:cNvCxnSpPr>
          <p:nvPr/>
        </p:nvCxnSpPr>
        <p:spPr>
          <a:xfrm flipH="1">
            <a:off x="2300748" y="4687908"/>
            <a:ext cx="3935155" cy="241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0BD4F3E-7ABF-9630-A44B-D2AB0F66E658}"/>
              </a:ext>
            </a:extLst>
          </p:cNvPr>
          <p:cNvSpPr txBox="1"/>
          <p:nvPr/>
        </p:nvSpPr>
        <p:spPr>
          <a:xfrm>
            <a:off x="6235903" y="2509515"/>
            <a:ext cx="578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FILES DEI PROGRAMMI INSTALLATI SUL PC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E8F346A-9EAC-3CAF-3EE6-B9F57BDE7B1F}"/>
              </a:ext>
            </a:extLst>
          </p:cNvPr>
          <p:cNvSpPr txBox="1"/>
          <p:nvPr/>
        </p:nvSpPr>
        <p:spPr>
          <a:xfrm>
            <a:off x="6276924" y="4437954"/>
            <a:ext cx="466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FILES DI PROPRIETA’ DEI DIVERSI </a:t>
            </a:r>
          </a:p>
          <a:p>
            <a:r>
              <a:rPr lang="it-IT" sz="2400" dirty="0"/>
              <a:t>UTENTI CHE UTILIZZANO IL PC</a:t>
            </a:r>
          </a:p>
        </p:txBody>
      </p:sp>
    </p:spTree>
    <p:extLst>
      <p:ext uri="{BB962C8B-B14F-4D97-AF65-F5344CB8AC3E}">
        <p14:creationId xmlns:p14="http://schemas.microsoft.com/office/powerpoint/2010/main" val="3567735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CARTELLE PRINCIPALI DISCO LOCALE (C:)</a:t>
            </a:r>
          </a:p>
        </p:txBody>
      </p:sp>
      <p:pic>
        <p:nvPicPr>
          <p:cNvPr id="5" name="Immagine 4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411D5452-AAFD-2273-94AB-D38C5D9CD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7495"/>
            <a:ext cx="5397910" cy="4890506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F1F824C9-BA6F-2397-08C9-754451650967}"/>
              </a:ext>
            </a:extLst>
          </p:cNvPr>
          <p:cNvSpPr/>
          <p:nvPr/>
        </p:nvSpPr>
        <p:spPr>
          <a:xfrm>
            <a:off x="1484260" y="4412748"/>
            <a:ext cx="1421172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1DB625B-5826-7EA9-2C97-F73D36ABAB40}"/>
              </a:ext>
            </a:extLst>
          </p:cNvPr>
          <p:cNvSpPr/>
          <p:nvPr/>
        </p:nvSpPr>
        <p:spPr>
          <a:xfrm>
            <a:off x="837993" y="3340512"/>
            <a:ext cx="2332910" cy="4034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3FAAA9A7-0161-5EAC-5ECC-8CE2316D5534}"/>
              </a:ext>
            </a:extLst>
          </p:cNvPr>
          <p:cNvCxnSpPr>
            <a:cxnSpLocks/>
          </p:cNvCxnSpPr>
          <p:nvPr/>
        </p:nvCxnSpPr>
        <p:spPr>
          <a:xfrm flipH="1">
            <a:off x="3023419" y="3067665"/>
            <a:ext cx="3212484" cy="1486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9D2251F-A707-A531-733A-BF86CC7C0A8F}"/>
              </a:ext>
            </a:extLst>
          </p:cNvPr>
          <p:cNvCxnSpPr>
            <a:cxnSpLocks/>
          </p:cNvCxnSpPr>
          <p:nvPr/>
        </p:nvCxnSpPr>
        <p:spPr>
          <a:xfrm flipH="1">
            <a:off x="2300748" y="4687908"/>
            <a:ext cx="3935155" cy="241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A0BC91A-0221-C328-9670-2D6F14A3B341}"/>
              </a:ext>
            </a:extLst>
          </p:cNvPr>
          <p:cNvCxnSpPr>
            <a:cxnSpLocks/>
          </p:cNvCxnSpPr>
          <p:nvPr/>
        </p:nvCxnSpPr>
        <p:spPr>
          <a:xfrm flipH="1" flipV="1">
            <a:off x="2403987" y="5204275"/>
            <a:ext cx="3831916" cy="723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0BD4F3E-7ABF-9630-A44B-D2AB0F66E658}"/>
              </a:ext>
            </a:extLst>
          </p:cNvPr>
          <p:cNvSpPr txBox="1"/>
          <p:nvPr/>
        </p:nvSpPr>
        <p:spPr>
          <a:xfrm>
            <a:off x="6235903" y="2509515"/>
            <a:ext cx="5783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FILES DEI PROGRAMMI INSTALLATI SUL PC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E8F346A-9EAC-3CAF-3EE6-B9F57BDE7B1F}"/>
              </a:ext>
            </a:extLst>
          </p:cNvPr>
          <p:cNvSpPr txBox="1"/>
          <p:nvPr/>
        </p:nvSpPr>
        <p:spPr>
          <a:xfrm>
            <a:off x="6276924" y="4437954"/>
            <a:ext cx="4666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FILES DI PROPRIETA’ DEI DIVERSI </a:t>
            </a:r>
          </a:p>
          <a:p>
            <a:r>
              <a:rPr lang="it-IT" sz="2400" dirty="0"/>
              <a:t>UTENTI CHE UTILIZZANO IL PC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6A21D848-F4DF-EDFA-9295-8EFE4784B841}"/>
              </a:ext>
            </a:extLst>
          </p:cNvPr>
          <p:cNvSpPr txBox="1"/>
          <p:nvPr/>
        </p:nvSpPr>
        <p:spPr>
          <a:xfrm>
            <a:off x="6274818" y="5696763"/>
            <a:ext cx="430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FILES DEL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3687395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CREARE NUOVI FILES/CARTELLE SUL DESKTOP</a:t>
            </a:r>
          </a:p>
        </p:txBody>
      </p:sp>
      <p:pic>
        <p:nvPicPr>
          <p:cNvPr id="4" name="Immagine 3" descr="Immagine che contiene testo, schermata, Blu elettrico, blu&#10;&#10;Descrizione generata automaticamente">
            <a:extLst>
              <a:ext uri="{FF2B5EF4-FFF2-40B4-BE49-F238E27FC236}">
                <a16:creationId xmlns:a16="http://schemas.microsoft.com/office/drawing/2014/main" id="{BB717A50-A5F0-CF29-0E1D-B7EC8362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7891"/>
            <a:ext cx="5781368" cy="490870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54CB3A-4DCF-F036-E1B5-0F3AB3DEB524}"/>
              </a:ext>
            </a:extLst>
          </p:cNvPr>
          <p:cNvSpPr txBox="1"/>
          <p:nvPr/>
        </p:nvSpPr>
        <p:spPr>
          <a:xfrm>
            <a:off x="6096000" y="2274838"/>
            <a:ext cx="57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/>
              <a:t>POSIZIONARSI IN UN QUALSIASI PUNTO DEL DESKTOP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TASTO DESTRO DEL MOUSE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NUOVO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SCEGLIERE IL TIPO DI FILE DESIDERATO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RINOMINARE IL FILE SENZA MODIFICARNE L’ESTENSIONE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1791CFF-59D0-409B-A575-8A0F1BE21797}"/>
              </a:ext>
            </a:extLst>
          </p:cNvPr>
          <p:cNvCxnSpPr>
            <a:cxnSpLocks/>
          </p:cNvCxnSpPr>
          <p:nvPr/>
        </p:nvCxnSpPr>
        <p:spPr>
          <a:xfrm flipH="1">
            <a:off x="1333500" y="3657600"/>
            <a:ext cx="4762500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85F4B95-4DC7-134A-423E-BC15B3AACD77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3200400"/>
            <a:ext cx="914400" cy="8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99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APRIRE FILES CON PROGRAMMI SPECIFICI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C54CB3A-4DCF-F036-E1B5-0F3AB3DEB524}"/>
              </a:ext>
            </a:extLst>
          </p:cNvPr>
          <p:cNvSpPr txBox="1"/>
          <p:nvPr/>
        </p:nvSpPr>
        <p:spPr>
          <a:xfrm>
            <a:off x="6096000" y="2274838"/>
            <a:ext cx="57813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400" dirty="0"/>
              <a:t>POSIZIONARSI SUL FILE DA APRIRE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TASTO DESTRO DEL MOUSE SUL FILE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APRI CON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SCEGLIERE IL PROGRAMMA CON CUI APRIRE IL FILE (se il programma desiderato non è presente tra quelli consigliati, cliccare su scegli un’altra app )</a:t>
            </a:r>
          </a:p>
        </p:txBody>
      </p:sp>
      <p:pic>
        <p:nvPicPr>
          <p:cNvPr id="5" name="Immagine 4" descr="Immagine che contiene testo, schermata, Blu elettrico, Sistema operativo&#10;&#10;Descrizione generata automaticamente">
            <a:extLst>
              <a:ext uri="{FF2B5EF4-FFF2-40B4-BE49-F238E27FC236}">
                <a16:creationId xmlns:a16="http://schemas.microsoft.com/office/drawing/2014/main" id="{CF2C7785-D462-EFAA-DF96-77A78480A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51264"/>
            <a:ext cx="5368413" cy="490673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D9440D3-AB72-F27E-5DCC-BC757BC63367}"/>
              </a:ext>
            </a:extLst>
          </p:cNvPr>
          <p:cNvCxnSpPr>
            <a:cxnSpLocks/>
          </p:cNvCxnSpPr>
          <p:nvPr/>
        </p:nvCxnSpPr>
        <p:spPr>
          <a:xfrm flipH="1">
            <a:off x="1179871" y="3244645"/>
            <a:ext cx="4916129" cy="530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AEB63FD-04D0-A937-E983-8557D5D5A93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02306" y="3798332"/>
            <a:ext cx="1093694" cy="5719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465F19-EA05-27DB-14AA-CB51B1A7A5F7}"/>
              </a:ext>
            </a:extLst>
          </p:cNvPr>
          <p:cNvSpPr/>
          <p:nvPr/>
        </p:nvSpPr>
        <p:spPr>
          <a:xfrm>
            <a:off x="3091834" y="5713697"/>
            <a:ext cx="1421172" cy="2385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235A295-1AD1-4823-D027-AB1F1996F1A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675239" y="3798332"/>
            <a:ext cx="1420761" cy="2017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301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E9123EB7-E131-1619-E70E-A2192F7C1FA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1038" y="2214563"/>
            <a:ext cx="9798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E758E57-B314-A7B5-E335-6B840D2A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536826"/>
            <a:ext cx="22796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QUALSIASI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451941-F4AC-0578-D69F-DF03E3EA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1" y="2536826"/>
            <a:ext cx="2800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PROGRAMMA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C06B94E-8C70-447B-37AE-C5CF5A6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2536826"/>
            <a:ext cx="12350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PUO’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2C80AA5-2EF5-B9FF-1D4E-64C19388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2536826"/>
            <a:ext cx="1638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APRIRE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88218BA-0660-F98E-4EE7-A5E4FD3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2536826"/>
            <a:ext cx="7953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UN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E30D8AA-9029-85BA-6310-ADA97AE3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030538"/>
            <a:ext cx="23415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QUALSIASI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BE6040B-E7A9-8AB9-E831-A7BB28DD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3030538"/>
            <a:ext cx="11953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TIPO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60FF099-61FC-9401-174C-A9099B5A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30538"/>
            <a:ext cx="6334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DI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9C4C4FD-745A-1385-A431-5D405770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030538"/>
            <a:ext cx="12525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FILE?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5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E9123EB7-E131-1619-E70E-A2192F7C1FA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1038" y="2214563"/>
            <a:ext cx="9798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E758E57-B314-A7B5-E335-6B840D2A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536826"/>
            <a:ext cx="22796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QUALSIASI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451941-F4AC-0578-D69F-DF03E3EA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1" y="2536826"/>
            <a:ext cx="2800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PROGRAMMA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C06B94E-8C70-447B-37AE-C5CF5A6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2536826"/>
            <a:ext cx="12350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PUO’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2C80AA5-2EF5-B9FF-1D4E-64C19388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2536826"/>
            <a:ext cx="1638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APRIRE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88218BA-0660-F98E-4EE7-A5E4FD3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2536826"/>
            <a:ext cx="7953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UN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E30D8AA-9029-85BA-6310-ADA97AE3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030538"/>
            <a:ext cx="23415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QUALSIASI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BE6040B-E7A9-8AB9-E831-A7BB28DD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3030538"/>
            <a:ext cx="11953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TIPO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60FF099-61FC-9401-174C-A9099B5A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30538"/>
            <a:ext cx="6334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DI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9C4C4FD-745A-1385-A431-5D405770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030538"/>
            <a:ext cx="12525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FILE?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D36EC29-CC7B-DBBF-8694-EC8330F1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027488"/>
            <a:ext cx="9004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Teoricamente sì, ma non tutti i programmi visualizzeranno il file in modo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566FAFA-9B36-218D-F929-A383FF4D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302126"/>
            <a:ext cx="76896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corretto, ogni programma è specializzato solo su alcuni tipi di file.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45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MA?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E9123EB7-E131-1619-E70E-A2192F7C1FA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81038" y="2214563"/>
            <a:ext cx="97980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E758E57-B314-A7B5-E335-6B840D2A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2536826"/>
            <a:ext cx="22796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QUALSIASI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DA451941-F4AC-0578-D69F-DF03E3EA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1" y="2536826"/>
            <a:ext cx="28003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PROGRAMMA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C06B94E-8C70-447B-37AE-C5CF5A61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338" y="2536826"/>
            <a:ext cx="12350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PUO’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12C80AA5-2EF5-B9FF-1D4E-64C193885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288" y="2536826"/>
            <a:ext cx="1638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APRIRE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88218BA-0660-F98E-4EE7-A5E4FD331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2536826"/>
            <a:ext cx="79533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UN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E30D8AA-9029-85BA-6310-ADA97AE34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3030538"/>
            <a:ext cx="23415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QUALSIASI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BE6040B-E7A9-8AB9-E831-A7BB28DD6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3030538"/>
            <a:ext cx="119538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TIPO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560FF099-61FC-9401-174C-A9099B5A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3030538"/>
            <a:ext cx="63341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DI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79C4C4FD-745A-1385-A431-5D405770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1" y="3030538"/>
            <a:ext cx="12525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FILE?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D36EC29-CC7B-DBBF-8694-EC8330F1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027488"/>
            <a:ext cx="9004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Teoricamente sì, ma non tutti i programmi visualizzeranno il file in modo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566FAFA-9B36-218D-F929-A383FF4D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4302126"/>
            <a:ext cx="76896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corretto, ogni programma è specializzato solo su alcuni tipi di file.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54DF1F8-EA84-554D-8DD9-E37AD9C3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5064126"/>
            <a:ext cx="82962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CHE COSA SI INTENDE PER TIPO DI FILE?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4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9731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8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879F9A5F-D213-68B4-256E-CBBE457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29565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INCOLLA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0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879F9A5F-D213-68B4-256E-CBBE457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29565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INCOLLA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71A97D0C-993C-8CA4-0F7C-66794C72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3862388"/>
            <a:ext cx="111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TAGLIA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8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879F9A5F-D213-68B4-256E-CBBE457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29565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INCOLLA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71A97D0C-993C-8CA4-0F7C-66794C72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3862388"/>
            <a:ext cx="111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TAGLIA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6AE8B7BC-A4EA-7795-85F6-E4EC26D1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1" y="4429126"/>
            <a:ext cx="262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SELEZIONA TUTTO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1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8ED9B-28D6-2F56-2E8A-594D4DCA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PRINCIPALI COMANDI RAPIDI WINDOWS</a:t>
            </a:r>
          </a:p>
        </p:txBody>
      </p:sp>
      <p:sp>
        <p:nvSpPr>
          <p:cNvPr id="3" name="Rectangle 51">
            <a:extLst>
              <a:ext uri="{FF2B5EF4-FFF2-40B4-BE49-F238E27FC236}">
                <a16:creationId xmlns:a16="http://schemas.microsoft.com/office/drawing/2014/main" id="{E8DD066F-0B05-A16E-1B56-3CE01C88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6" name="Rectangle 53">
            <a:extLst>
              <a:ext uri="{FF2B5EF4-FFF2-40B4-BE49-F238E27FC236}">
                <a16:creationId xmlns:a16="http://schemas.microsoft.com/office/drawing/2014/main" id="{E9195DE0-05BC-EBE3-AD22-21EFEC5E4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2686051"/>
            <a:ext cx="5132388" cy="5667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7" name="Rectangle 54">
            <a:extLst>
              <a:ext uri="{FF2B5EF4-FFF2-40B4-BE49-F238E27FC236}">
                <a16:creationId xmlns:a16="http://schemas.microsoft.com/office/drawing/2014/main" id="{B6F3F2ED-9312-0FB9-B284-98D16C38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268605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id="{66DB1DCE-342F-3F4E-9B2A-3FC7E8B9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6016DF04-3C1A-D83F-5193-86E6DD0AE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3819526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7BE33BB8-C9AB-6BC2-6467-B3AF7B05C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2C40C421-C5AF-6511-5B0E-04091E56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4953001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2" name="Rectangle 69">
            <a:extLst>
              <a:ext uri="{FF2B5EF4-FFF2-40B4-BE49-F238E27FC236}">
                <a16:creationId xmlns:a16="http://schemas.microsoft.com/office/drawing/2014/main" id="{8925C866-5289-5A93-F098-2A916F3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ctangle 72">
            <a:extLst>
              <a:ext uri="{FF2B5EF4-FFF2-40B4-BE49-F238E27FC236}">
                <a16:creationId xmlns:a16="http://schemas.microsoft.com/office/drawing/2014/main" id="{A2ECDD18-578A-359D-61FC-29DF2EAD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6" y="6084888"/>
            <a:ext cx="5132388" cy="566738"/>
          </a:xfrm>
          <a:prstGeom prst="rect">
            <a:avLst/>
          </a:prstGeom>
          <a:solidFill>
            <a:srgbClr val="F094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8" name="Line 75">
            <a:extLst>
              <a:ext uri="{FF2B5EF4-FFF2-40B4-BE49-F238E27FC236}">
                <a16:creationId xmlns:a16="http://schemas.microsoft.com/office/drawing/2014/main" id="{CE25C2EE-71CF-0132-F185-17FFC78CA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2687638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9" name="Line 77">
            <a:extLst>
              <a:ext uri="{FF2B5EF4-FFF2-40B4-BE49-F238E27FC236}">
                <a16:creationId xmlns:a16="http://schemas.microsoft.com/office/drawing/2014/main" id="{3B73EE91-CFEF-0A62-B752-91DDD9DBD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6" y="6653213"/>
            <a:ext cx="10263188" cy="0"/>
          </a:xfrm>
          <a:prstGeom prst="line">
            <a:avLst/>
          </a:prstGeom>
          <a:noFill/>
          <a:ln w="12700" cap="flat">
            <a:solidFill>
              <a:srgbClr val="F0941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" name="Rectangle 78">
            <a:extLst>
              <a:ext uri="{FF2B5EF4-FFF2-40B4-BE49-F238E27FC236}">
                <a16:creationId xmlns:a16="http://schemas.microsoft.com/office/drawing/2014/main" id="{3817EBE1-723A-4969-62D9-D82957ADD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113" y="2214563"/>
            <a:ext cx="12334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AZIONE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DCC264F4-B04B-8812-4774-97F7B71E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6" y="2214563"/>
            <a:ext cx="16478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COMANDO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81">
            <a:extLst>
              <a:ext uri="{FF2B5EF4-FFF2-40B4-BE49-F238E27FC236}">
                <a16:creationId xmlns:a16="http://schemas.microsoft.com/office/drawing/2014/main" id="{725F9107-B991-11C0-1E77-D10D018DE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1" y="2728913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C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83">
            <a:extLst>
              <a:ext uri="{FF2B5EF4-FFF2-40B4-BE49-F238E27FC236}">
                <a16:creationId xmlns:a16="http://schemas.microsoft.com/office/drawing/2014/main" id="{AC82F1B7-AE2E-0B5D-9669-01B2950C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295651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V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85">
            <a:extLst>
              <a:ext uri="{FF2B5EF4-FFF2-40B4-BE49-F238E27FC236}">
                <a16:creationId xmlns:a16="http://schemas.microsoft.com/office/drawing/2014/main" id="{A8EB3A65-8D0D-DAF4-E56D-CBFD2DB8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3862388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X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87">
            <a:extLst>
              <a:ext uri="{FF2B5EF4-FFF2-40B4-BE49-F238E27FC236}">
                <a16:creationId xmlns:a16="http://schemas.microsoft.com/office/drawing/2014/main" id="{1AA43C95-D3B0-30F4-3EB4-6BCF5DA7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4429126"/>
            <a:ext cx="1427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A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89">
            <a:extLst>
              <a:ext uri="{FF2B5EF4-FFF2-40B4-BE49-F238E27FC236}">
                <a16:creationId xmlns:a16="http://schemas.microsoft.com/office/drawing/2014/main" id="{1EFC6C5C-2396-39BA-C190-7CD50604F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4995863"/>
            <a:ext cx="1404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Z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91">
            <a:extLst>
              <a:ext uri="{FF2B5EF4-FFF2-40B4-BE49-F238E27FC236}">
                <a16:creationId xmlns:a16="http://schemas.microsoft.com/office/drawing/2014/main" id="{794C6FE2-D106-E9B9-D12E-B29C4D231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562601"/>
            <a:ext cx="142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Y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93">
            <a:extLst>
              <a:ext uri="{FF2B5EF4-FFF2-40B4-BE49-F238E27FC236}">
                <a16:creationId xmlns:a16="http://schemas.microsoft.com/office/drawing/2014/main" id="{7CD703C0-7EEB-A473-6B7F-A11B0438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476" y="6129338"/>
            <a:ext cx="1389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CTRL + S</a:t>
            </a: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CA9BEC0-E7D0-DEF0-8B2D-11A537C25B25}"/>
              </a:ext>
            </a:extLst>
          </p:cNvPr>
          <p:cNvSpPr txBox="1"/>
          <p:nvPr/>
        </p:nvSpPr>
        <p:spPr>
          <a:xfrm>
            <a:off x="2178735" y="1515398"/>
            <a:ext cx="4557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-&gt; CLICCA QUI PER L’ELENCO COMPLETO &lt;-</a:t>
            </a:r>
            <a:endParaRPr lang="it-IT" dirty="0"/>
          </a:p>
        </p:txBody>
      </p:sp>
      <p:sp>
        <p:nvSpPr>
          <p:cNvPr id="40" name="Rectangle 80">
            <a:extLst>
              <a:ext uri="{FF2B5EF4-FFF2-40B4-BE49-F238E27FC236}">
                <a16:creationId xmlns:a16="http://schemas.microsoft.com/office/drawing/2014/main" id="{A6CD972D-F80E-1FC2-E7CA-94B3206C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2728913"/>
            <a:ext cx="958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COPIA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82">
            <a:extLst>
              <a:ext uri="{FF2B5EF4-FFF2-40B4-BE49-F238E27FC236}">
                <a16:creationId xmlns:a16="http://schemas.microsoft.com/office/drawing/2014/main" id="{879F9A5F-D213-68B4-256E-CBBE457F0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0376" y="3295651"/>
            <a:ext cx="129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INCOLLA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84">
            <a:extLst>
              <a:ext uri="{FF2B5EF4-FFF2-40B4-BE49-F238E27FC236}">
                <a16:creationId xmlns:a16="http://schemas.microsoft.com/office/drawing/2014/main" id="{71A97D0C-993C-8CA4-0F7C-66794C72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6" y="3862388"/>
            <a:ext cx="111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TAGLIA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6AE8B7BC-A4EA-7795-85F6-E4EC26D1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1" y="4429126"/>
            <a:ext cx="2622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SELEZIONA TUTTO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8">
            <a:extLst>
              <a:ext uri="{FF2B5EF4-FFF2-40B4-BE49-F238E27FC236}">
                <a16:creationId xmlns:a16="http://schemas.microsoft.com/office/drawing/2014/main" id="{613C3DFF-2AC9-87CA-055A-48AF22F7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4995863"/>
            <a:ext cx="1411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rebuchet MS" panose="020B0603020202020204" pitchFamily="34" charset="0"/>
              </a:rPr>
              <a:t>INDIETRO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3407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Berlino</Template>
  <TotalTime>11</TotalTime>
  <Words>1081</Words>
  <Application>Microsoft Office PowerPoint</Application>
  <PresentationFormat>Widescreen</PresentationFormat>
  <Paragraphs>325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39" baseType="lpstr">
      <vt:lpstr>Arial</vt:lpstr>
      <vt:lpstr>Trebuchet MS</vt:lpstr>
      <vt:lpstr>Berlino</vt:lpstr>
      <vt:lpstr>INTERFACCIA WINDOWS</vt:lpstr>
      <vt:lpstr>EVOLUZIONE INTERFACCIA  </vt:lpstr>
      <vt:lpstr>IMPOSTAZIONI PRINCIPALI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PRINCIPALI COMANDI RAPIDI WINDOWS</vt:lpstr>
      <vt:lpstr>CARTELLE PRINCIPALI WINDOWS</vt:lpstr>
      <vt:lpstr>CARTELLE PRINCIPALI WINDOWS</vt:lpstr>
      <vt:lpstr>CARTELLE PRINCIPALI WINDOWS</vt:lpstr>
      <vt:lpstr>CARTELLE PRINCIPALI ESPLORA FILE</vt:lpstr>
      <vt:lpstr>CARTELLE PRINCIPALI ESPLORA FILE</vt:lpstr>
      <vt:lpstr>CARTELLE PRINCIPALI ESPLORA FILE</vt:lpstr>
      <vt:lpstr>CARTELLE PRINCIPALI ESPLORA FILE</vt:lpstr>
      <vt:lpstr>CARTELLE PRINCIPALI DISCO LOCALE (C:)</vt:lpstr>
      <vt:lpstr>CARTELLE PRINCIPALI DISCO LOCALE (C:)</vt:lpstr>
      <vt:lpstr>CARTELLE PRINCIPALI DISCO LOCALE (C:)</vt:lpstr>
      <vt:lpstr>CARTELLE PRINCIPALI DISCO LOCALE (C:)</vt:lpstr>
      <vt:lpstr>CARTELLE PRINCIPALI DISCO LOCALE (C:)</vt:lpstr>
      <vt:lpstr>CREARE NUOVI FILES/CARTELLE SUL DESKTOP</vt:lpstr>
      <vt:lpstr>APRIRE FILES CON PROGRAMMI SPECIFICI</vt:lpstr>
      <vt:lpstr>MA?</vt:lpstr>
      <vt:lpstr>MA?</vt:lpstr>
      <vt:lpstr>MA?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Alessandro Cazzaniga</dc:creator>
  <cp:lastModifiedBy>Gabriele Alessandro Cazzaniga</cp:lastModifiedBy>
  <cp:revision>12</cp:revision>
  <dcterms:created xsi:type="dcterms:W3CDTF">2024-07-01T09:08:43Z</dcterms:created>
  <dcterms:modified xsi:type="dcterms:W3CDTF">2024-07-01T09:20:14Z</dcterms:modified>
</cp:coreProperties>
</file>