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5143500" type="screen16x9"/>
  <p:notesSz cx="6858000" cy="9144000"/>
  <p:embeddedFontLst>
    <p:embeddedFont>
      <p:font typeface="Proxima Nova" panose="020B0604020202020204" charset="0"/>
      <p:regular r:id="rId35"/>
      <p:bold r:id="rId36"/>
      <p:italic r:id="rId37"/>
      <p:boldItalic r:id="rId38"/>
    </p:embeddedFont>
    <p:embeddedFont>
      <p:font typeface="Roboto" panose="02000000000000000000" pitchFamily="2"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3144">
          <p15:clr>
            <a:srgbClr val="A4A3A4"/>
          </p15:clr>
        </p15:guide>
        <p15:guide id="2" pos="2430">
          <p15:clr>
            <a:srgbClr val="A4A3A4"/>
          </p15:clr>
        </p15:guide>
        <p15:guide id="3" orient="horz" pos="96">
          <p15:clr>
            <a:srgbClr val="9AA0A6"/>
          </p15:clr>
        </p15:guide>
        <p15:guide id="4" pos="5032">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4206D85-C1ED-4C0B-A5D5-1F22ED4D4B10}">
  <a:tblStyle styleId="{D4206D85-C1ED-4C0B-A5D5-1F22ED4D4B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3" d="100"/>
          <a:sy n="93" d="100"/>
        </p:scale>
        <p:origin x="726" y="90"/>
      </p:cViewPr>
      <p:guideLst>
        <p:guide orient="horz" pos="3144"/>
        <p:guide pos="2430"/>
        <p:guide orient="horz" pos="96"/>
        <p:guide pos="50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5.fntdata"/><Relationship Id="rId21" Type="http://schemas.openxmlformats.org/officeDocument/2006/relationships/slide" Target="slides/slide20.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
        <p:cNvGrpSpPr/>
        <p:nvPr/>
      </p:nvGrpSpPr>
      <p:grpSpPr>
        <a:xfrm>
          <a:off x="0" y="0"/>
          <a:ext cx="0" cy="0"/>
          <a:chOff x="0" y="0"/>
          <a:chExt cx="0" cy="0"/>
        </a:xfrm>
      </p:grpSpPr>
      <p:sp>
        <p:nvSpPr>
          <p:cNvPr id="56" name="Google Shape;56;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 name="Google Shape;57;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c910c16272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c910c16272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1c910c16272_0_2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1c910c16272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c910c16272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c910c16272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1c910c16272_0_2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1c910c16272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c910c16272_0_2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c910c16272_0_2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1c910c16272_0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1c910c16272_0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g1c910c16272_0_3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9" name="Google Shape;169;g1c910c16272_0_3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c910c16272_0_3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c910c16272_0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1c910c16272_0_3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1c910c16272_0_3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1c910c16272_0_3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1c910c16272_0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1c910c16272_0_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1c910c1627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1c910c16272_0_3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1c910c16272_0_3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1c910c16272_0_33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1c910c16272_0_3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1c910c16272_0_3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1c910c16272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1c910c16272_0_3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1c910c16272_0_3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1c910c16272_0_3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1c910c16272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1c910c16272_0_3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6" name="Google Shape;226;g1c910c16272_0_3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1c910c16272_0_3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1c910c16272_0_3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1c910c16272_0_3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1c910c16272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g1c910c16272_0_3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5" name="Google Shape;245;g1c910c16272_0_3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1c910c16272_0_3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1c910c16272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1c910c16272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1c910c16272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1c910c16272_0_4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9" name="Google Shape;259;g1c910c16272_0_4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1c910c16272_0_4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6" name="Google Shape;266;g1c910c16272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1c910c16272_0_4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1c910c16272_0_4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c910c16272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c910c16272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1c910c16272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1c910c16272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1c910c16272_0_2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1c910c16272_0_2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1c910c16272_0_2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1c910c16272_0_2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1c910c16272_0_2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1c910c16272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1c910c16272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1c910c16272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1" name="Google Shape;11;p2"/>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a:endParaRPr/>
          </a:p>
        </p:txBody>
      </p:sp>
      <p:sp>
        <p:nvSpPr>
          <p:cNvPr id="12" name="Google Shape;12;p2"/>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400"/>
              <a:buNone/>
              <a:defRPr sz="2400">
                <a:solidFill>
                  <a:schemeClr val="lt1"/>
                </a:solidFill>
              </a:defRPr>
            </a:lvl1pPr>
            <a:lvl2pPr lvl="1" rtl="0">
              <a:lnSpc>
                <a:spcPct val="100000"/>
              </a:lnSpc>
              <a:spcBef>
                <a:spcPts val="0"/>
              </a:spcBef>
              <a:spcAft>
                <a:spcPts val="0"/>
              </a:spcAft>
              <a:buClr>
                <a:schemeClr val="lt1"/>
              </a:buClr>
              <a:buSzPts val="2400"/>
              <a:buNone/>
              <a:defRPr sz="2400">
                <a:solidFill>
                  <a:schemeClr val="lt1"/>
                </a:solidFill>
              </a:defRPr>
            </a:lvl2pPr>
            <a:lvl3pPr lvl="2" rtl="0">
              <a:lnSpc>
                <a:spcPct val="100000"/>
              </a:lnSpc>
              <a:spcBef>
                <a:spcPts val="0"/>
              </a:spcBef>
              <a:spcAft>
                <a:spcPts val="0"/>
              </a:spcAft>
              <a:buClr>
                <a:schemeClr val="lt1"/>
              </a:buClr>
              <a:buSzPts val="2400"/>
              <a:buNone/>
              <a:defRPr sz="2400">
                <a:solidFill>
                  <a:schemeClr val="lt1"/>
                </a:solidFill>
              </a:defRPr>
            </a:lvl3pPr>
            <a:lvl4pPr lvl="3" rtl="0">
              <a:lnSpc>
                <a:spcPct val="100000"/>
              </a:lnSpc>
              <a:spcBef>
                <a:spcPts val="0"/>
              </a:spcBef>
              <a:spcAft>
                <a:spcPts val="0"/>
              </a:spcAft>
              <a:buClr>
                <a:schemeClr val="lt1"/>
              </a:buClr>
              <a:buSzPts val="2400"/>
              <a:buNone/>
              <a:defRPr sz="2400">
                <a:solidFill>
                  <a:schemeClr val="lt1"/>
                </a:solidFill>
              </a:defRPr>
            </a:lvl4pPr>
            <a:lvl5pPr lvl="4" rtl="0">
              <a:lnSpc>
                <a:spcPct val="100000"/>
              </a:lnSpc>
              <a:spcBef>
                <a:spcPts val="0"/>
              </a:spcBef>
              <a:spcAft>
                <a:spcPts val="0"/>
              </a:spcAft>
              <a:buClr>
                <a:schemeClr val="lt1"/>
              </a:buClr>
              <a:buSzPts val="2400"/>
              <a:buNone/>
              <a:defRPr sz="2400">
                <a:solidFill>
                  <a:schemeClr val="lt1"/>
                </a:solidFill>
              </a:defRPr>
            </a:lvl5pPr>
            <a:lvl6pPr lvl="5" rtl="0">
              <a:lnSpc>
                <a:spcPct val="100000"/>
              </a:lnSpc>
              <a:spcBef>
                <a:spcPts val="0"/>
              </a:spcBef>
              <a:spcAft>
                <a:spcPts val="0"/>
              </a:spcAft>
              <a:buClr>
                <a:schemeClr val="lt1"/>
              </a:buClr>
              <a:buSzPts val="2400"/>
              <a:buNone/>
              <a:defRPr sz="2400">
                <a:solidFill>
                  <a:schemeClr val="lt1"/>
                </a:solidFill>
              </a:defRPr>
            </a:lvl6pPr>
            <a:lvl7pPr lvl="6" rtl="0">
              <a:lnSpc>
                <a:spcPct val="100000"/>
              </a:lnSpc>
              <a:spcBef>
                <a:spcPts val="0"/>
              </a:spcBef>
              <a:spcAft>
                <a:spcPts val="0"/>
              </a:spcAft>
              <a:buClr>
                <a:schemeClr val="lt1"/>
              </a:buClr>
              <a:buSzPts val="2400"/>
              <a:buNone/>
              <a:defRPr sz="2400">
                <a:solidFill>
                  <a:schemeClr val="lt1"/>
                </a:solidFill>
              </a:defRPr>
            </a:lvl7pPr>
            <a:lvl8pPr lvl="7" rtl="0">
              <a:lnSpc>
                <a:spcPct val="100000"/>
              </a:lnSpc>
              <a:spcBef>
                <a:spcPts val="0"/>
              </a:spcBef>
              <a:spcAft>
                <a:spcPts val="0"/>
              </a:spcAft>
              <a:buClr>
                <a:schemeClr val="lt1"/>
              </a:buClr>
              <a:buSzPts val="2400"/>
              <a:buNone/>
              <a:defRPr sz="2400">
                <a:solidFill>
                  <a:schemeClr val="lt1"/>
                </a:solidFill>
              </a:defRPr>
            </a:lvl8pPr>
            <a:lvl9pPr lvl="8" rtl="0">
              <a:lnSpc>
                <a:spcPct val="100000"/>
              </a:lnSpc>
              <a:spcBef>
                <a:spcPts val="0"/>
              </a:spcBef>
              <a:spcAft>
                <a:spcPts val="0"/>
              </a:spcAft>
              <a:buClr>
                <a:schemeClr val="lt1"/>
              </a:buClr>
              <a:buSzPts val="2400"/>
              <a:buNone/>
              <a:defRPr sz="2400">
                <a:solidFill>
                  <a:schemeClr val="l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11"/>
          <p:cNvSpPr txBox="1">
            <a:spLocks noGrp="1"/>
          </p:cNvSpPr>
          <p:nvPr>
            <p:ph type="title" hasCustomPrompt="1"/>
          </p:nvPr>
        </p:nvSpPr>
        <p:spPr>
          <a:xfrm>
            <a:off x="311700" y="991475"/>
            <a:ext cx="8520600" cy="19179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14000"/>
              <a:buNone/>
              <a:defRPr sz="14000" b="1"/>
            </a:lvl1pPr>
            <a:lvl2pPr lvl="1" algn="ctr" rtl="0">
              <a:spcBef>
                <a:spcPts val="0"/>
              </a:spcBef>
              <a:spcAft>
                <a:spcPts val="0"/>
              </a:spcAft>
              <a:buSzPts val="14000"/>
              <a:buNone/>
              <a:defRPr sz="14000" b="1"/>
            </a:lvl2pPr>
            <a:lvl3pPr lvl="2" algn="ctr" rtl="0">
              <a:spcBef>
                <a:spcPts val="0"/>
              </a:spcBef>
              <a:spcAft>
                <a:spcPts val="0"/>
              </a:spcAft>
              <a:buSzPts val="14000"/>
              <a:buNone/>
              <a:defRPr sz="14000" b="1"/>
            </a:lvl3pPr>
            <a:lvl4pPr lvl="3" algn="ctr" rtl="0">
              <a:spcBef>
                <a:spcPts val="0"/>
              </a:spcBef>
              <a:spcAft>
                <a:spcPts val="0"/>
              </a:spcAft>
              <a:buSzPts val="14000"/>
              <a:buNone/>
              <a:defRPr sz="14000" b="1"/>
            </a:lvl4pPr>
            <a:lvl5pPr lvl="4" algn="ctr" rtl="0">
              <a:spcBef>
                <a:spcPts val="0"/>
              </a:spcBef>
              <a:spcAft>
                <a:spcPts val="0"/>
              </a:spcAft>
              <a:buSzPts val="14000"/>
              <a:buNone/>
              <a:defRPr sz="14000" b="1"/>
            </a:lvl5pPr>
            <a:lvl6pPr lvl="5" algn="ctr" rtl="0">
              <a:spcBef>
                <a:spcPts val="0"/>
              </a:spcBef>
              <a:spcAft>
                <a:spcPts val="0"/>
              </a:spcAft>
              <a:buSzPts val="14000"/>
              <a:buNone/>
              <a:defRPr sz="14000" b="1"/>
            </a:lvl6pPr>
            <a:lvl7pPr lvl="6" algn="ctr" rtl="0">
              <a:spcBef>
                <a:spcPts val="0"/>
              </a:spcBef>
              <a:spcAft>
                <a:spcPts val="0"/>
              </a:spcAft>
              <a:buSzPts val="14000"/>
              <a:buNone/>
              <a:defRPr sz="14000" b="1"/>
            </a:lvl7pPr>
            <a:lvl8pPr lvl="7" algn="ctr" rtl="0">
              <a:spcBef>
                <a:spcPts val="0"/>
              </a:spcBef>
              <a:spcAft>
                <a:spcPts val="0"/>
              </a:spcAft>
              <a:buSzPts val="14000"/>
              <a:buNone/>
              <a:defRPr sz="14000" b="1"/>
            </a:lvl8pPr>
            <a:lvl9pPr lvl="8" algn="ctr" rtl="0">
              <a:spcBef>
                <a:spcPts val="0"/>
              </a:spcBef>
              <a:spcAft>
                <a:spcPts val="0"/>
              </a:spcAft>
              <a:buSzPts val="14000"/>
              <a:buNone/>
              <a:defRPr sz="14000" b="1"/>
            </a:lvl9pPr>
          </a:lstStyle>
          <a:p>
            <a:r>
              <a:t>xx%</a:t>
            </a:r>
          </a:p>
        </p:txBody>
      </p:sp>
      <p:sp>
        <p:nvSpPr>
          <p:cNvPr id="51" name="Google Shape;51;p11"/>
          <p:cNvSpPr txBox="1">
            <a:spLocks noGrp="1"/>
          </p:cNvSpPr>
          <p:nvPr>
            <p:ph type="body" idx="1"/>
          </p:nvPr>
        </p:nvSpPr>
        <p:spPr>
          <a:xfrm>
            <a:off x="311700" y="3071300"/>
            <a:ext cx="8520600" cy="901800"/>
          </a:xfrm>
          <a:prstGeom prst="rect">
            <a:avLst/>
          </a:prstGeom>
        </p:spPr>
        <p:txBody>
          <a:bodyPr spcFirstLastPara="1" wrap="square" lIns="91425" tIns="91425" rIns="91425" bIns="91425" anchor="t" anchorCtr="0">
            <a:normAutofit/>
          </a:bodyPr>
          <a:lstStyle>
            <a:lvl1pPr marL="457200" lvl="0" indent="-342900" algn="ctr" rtl="0">
              <a:spcBef>
                <a:spcPts val="0"/>
              </a:spcBef>
              <a:spcAft>
                <a:spcPts val="0"/>
              </a:spcAft>
              <a:buSzPts val="1800"/>
              <a:buChar char="●"/>
              <a:defRPr/>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2" name="Google Shape;52;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w="19050" cap="flat" cmpd="sng">
            <a:solidFill>
              <a:schemeClr val="lt2"/>
            </a:solidFill>
            <a:prstDash val="solid"/>
            <a:round/>
            <a:headEnd type="none" w="sm" len="sm"/>
            <a:tailEnd type="none" w="sm" len="sm"/>
          </a:ln>
        </p:spPr>
      </p:cxnSp>
      <p:sp>
        <p:nvSpPr>
          <p:cNvPr id="16" name="Google Shape;16;p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1" name="Google Shape;21;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2" name="Google Shape;22;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 name="Google Shape;25;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6" name="Google Shape;26;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rtl="0">
              <a:spcBef>
                <a:spcPts val="0"/>
              </a:spcBef>
              <a:spcAft>
                <a:spcPts val="0"/>
              </a:spcAft>
              <a:buSzPts val="1400"/>
              <a:buChar char="●"/>
              <a:defRPr sz="14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0" name="Google Shape;30;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1"/>
        <p:cNvGrpSpPr/>
        <p:nvPr/>
      </p:nvGrpSpPr>
      <p:grpSpPr>
        <a:xfrm>
          <a:off x="0" y="0"/>
          <a:ext cx="0" cy="0"/>
          <a:chOff x="0" y="0"/>
          <a:chExt cx="0" cy="0"/>
        </a:xfrm>
      </p:grpSpPr>
      <p:sp>
        <p:nvSpPr>
          <p:cNvPr id="32" name="Google Shape;32;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33" name="Google Shape;33;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rtl="0">
              <a:spcBef>
                <a:spcPts val="0"/>
              </a:spcBef>
              <a:spcAft>
                <a:spcPts val="0"/>
              </a:spcAft>
              <a:buSzPts val="1200"/>
              <a:buChar char="●"/>
              <a:defRPr sz="1200"/>
            </a:lvl1pPr>
            <a:lvl2pPr marL="914400" lvl="1" indent="-304800" rtl="0">
              <a:spcBef>
                <a:spcPts val="0"/>
              </a:spcBef>
              <a:spcAft>
                <a:spcPts val="0"/>
              </a:spcAft>
              <a:buSzPts val="1200"/>
              <a:buChar char="○"/>
              <a:defRPr sz="1200"/>
            </a:lvl2pPr>
            <a:lvl3pPr marL="1371600" lvl="2" indent="-304800" rtl="0">
              <a:spcBef>
                <a:spcPts val="0"/>
              </a:spcBef>
              <a:spcAft>
                <a:spcPts val="0"/>
              </a:spcAft>
              <a:buSzPts val="1200"/>
              <a:buChar char="■"/>
              <a:defRPr sz="1200"/>
            </a:lvl3pPr>
            <a:lvl4pPr marL="1828800" lvl="3" indent="-304800" rtl="0">
              <a:spcBef>
                <a:spcPts val="0"/>
              </a:spcBef>
              <a:spcAft>
                <a:spcPts val="0"/>
              </a:spcAft>
              <a:buSzPts val="1200"/>
              <a:buChar char="●"/>
              <a:defRPr sz="1200"/>
            </a:lvl4pPr>
            <a:lvl5pPr marL="2286000" lvl="4" indent="-304800" rtl="0">
              <a:spcBef>
                <a:spcPts val="0"/>
              </a:spcBef>
              <a:spcAft>
                <a:spcPts val="0"/>
              </a:spcAft>
              <a:buSzPts val="1200"/>
              <a:buChar char="○"/>
              <a:defRPr sz="1200"/>
            </a:lvl5pPr>
            <a:lvl6pPr marL="2743200" lvl="5" indent="-304800" rtl="0">
              <a:spcBef>
                <a:spcPts val="0"/>
              </a:spcBef>
              <a:spcAft>
                <a:spcPts val="0"/>
              </a:spcAft>
              <a:buSzPts val="1200"/>
              <a:buChar char="■"/>
              <a:defRPr sz="1200"/>
            </a:lvl6pPr>
            <a:lvl7pPr marL="3200400" lvl="6" indent="-304800" rtl="0">
              <a:spcBef>
                <a:spcPts val="0"/>
              </a:spcBef>
              <a:spcAft>
                <a:spcPts val="0"/>
              </a:spcAft>
              <a:buSzPts val="1200"/>
              <a:buChar char="●"/>
              <a:defRPr sz="1200"/>
            </a:lvl7pPr>
            <a:lvl8pPr marL="3657600" lvl="7" indent="-304800" rtl="0">
              <a:spcBef>
                <a:spcPts val="0"/>
              </a:spcBef>
              <a:spcAft>
                <a:spcPts val="0"/>
              </a:spcAft>
              <a:buSzPts val="1200"/>
              <a:buChar char="○"/>
              <a:defRPr sz="1200"/>
            </a:lvl8pPr>
            <a:lvl9pPr marL="4114800" lvl="8" indent="-304800" rtl="0">
              <a:spcBef>
                <a:spcPts val="0"/>
              </a:spcBef>
              <a:spcAft>
                <a:spcPts val="0"/>
              </a:spcAft>
              <a:buSzPts val="1200"/>
              <a:buChar char="■"/>
              <a:defRPr sz="12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90250" y="526350"/>
            <a:ext cx="5797500" cy="4090800"/>
          </a:xfrm>
          <a:prstGeom prst="rect">
            <a:avLst/>
          </a:prstGeom>
        </p:spPr>
        <p:txBody>
          <a:bodyPr spcFirstLastPara="1" wrap="square" lIns="91425" tIns="91425" rIns="91425" bIns="91425" anchor="ctr" anchorCtr="0">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0" name="Google Shape;40;p9"/>
          <p:cNvCxnSpPr/>
          <p:nvPr/>
        </p:nvCxnSpPr>
        <p:spPr>
          <a:xfrm>
            <a:off x="5029675" y="4495500"/>
            <a:ext cx="468300" cy="0"/>
          </a:xfrm>
          <a:prstGeom prst="straightConnector1">
            <a:avLst/>
          </a:prstGeom>
          <a:noFill/>
          <a:ln w="19050" cap="flat" cmpd="sng">
            <a:solidFill>
              <a:schemeClr val="lt2"/>
            </a:solidFill>
            <a:prstDash val="solid"/>
            <a:round/>
            <a:headEnd type="none" w="sm" len="sm"/>
            <a:tailEnd type="none" w="sm" len="sm"/>
          </a:ln>
        </p:spPr>
      </p:cxnSp>
      <p:sp>
        <p:nvSpPr>
          <p:cNvPr id="41" name="Google Shape;41;p9"/>
          <p:cNvSpPr txBox="1">
            <a:spLocks noGrp="1"/>
          </p:cNvSpPr>
          <p:nvPr>
            <p:ph type="title"/>
          </p:nvPr>
        </p:nvSpPr>
        <p:spPr>
          <a:xfrm>
            <a:off x="265500" y="1205825"/>
            <a:ext cx="4045200" cy="15096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42" name="Google Shape;42;p9"/>
          <p:cNvSpPr txBox="1">
            <a:spLocks noGrp="1"/>
          </p:cNvSpPr>
          <p:nvPr>
            <p:ph type="subTitle" idx="1"/>
          </p:nvPr>
        </p:nvSpPr>
        <p:spPr>
          <a:xfrm>
            <a:off x="265500" y="2769001"/>
            <a:ext cx="4045200" cy="13455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43" name="Google Shape;4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rtl="0">
              <a:spcBef>
                <a:spcPts val="0"/>
              </a:spcBef>
              <a:spcAft>
                <a:spcPts val="0"/>
              </a:spcAft>
              <a:buClr>
                <a:schemeClr val="lt1"/>
              </a:buClr>
              <a:buSzPts val="1800"/>
              <a:buChar char="●"/>
              <a:defRPr>
                <a:solidFill>
                  <a:schemeClr val="lt1"/>
                </a:solidFill>
              </a:defRPr>
            </a:lvl1pPr>
            <a:lvl2pPr marL="914400" lvl="1" indent="-317500" rtl="0">
              <a:spcBef>
                <a:spcPts val="0"/>
              </a:spcBef>
              <a:spcAft>
                <a:spcPts val="0"/>
              </a:spcAft>
              <a:buClr>
                <a:schemeClr val="lt1"/>
              </a:buClr>
              <a:buSzPts val="1400"/>
              <a:buChar char="○"/>
              <a:defRPr>
                <a:solidFill>
                  <a:schemeClr val="lt1"/>
                </a:solidFill>
              </a:defRPr>
            </a:lvl2pPr>
            <a:lvl3pPr marL="1371600" lvl="2" indent="-317500" rtl="0">
              <a:spcBef>
                <a:spcPts val="0"/>
              </a:spcBef>
              <a:spcAft>
                <a:spcPts val="0"/>
              </a:spcAft>
              <a:buClr>
                <a:schemeClr val="lt1"/>
              </a:buClr>
              <a:buSzPts val="1400"/>
              <a:buChar char="■"/>
              <a:defRPr>
                <a:solidFill>
                  <a:schemeClr val="lt1"/>
                </a:solidFill>
              </a:defRPr>
            </a:lvl3pPr>
            <a:lvl4pPr marL="1828800" lvl="3" indent="-317500" rtl="0">
              <a:spcBef>
                <a:spcPts val="0"/>
              </a:spcBef>
              <a:spcAft>
                <a:spcPts val="0"/>
              </a:spcAft>
              <a:buClr>
                <a:schemeClr val="lt1"/>
              </a:buClr>
              <a:buSzPts val="1400"/>
              <a:buChar char="●"/>
              <a:defRPr>
                <a:solidFill>
                  <a:schemeClr val="lt1"/>
                </a:solidFill>
              </a:defRPr>
            </a:lvl4pPr>
            <a:lvl5pPr marL="2286000" lvl="4" indent="-317500" rtl="0">
              <a:spcBef>
                <a:spcPts val="0"/>
              </a:spcBef>
              <a:spcAft>
                <a:spcPts val="0"/>
              </a:spcAft>
              <a:buClr>
                <a:schemeClr val="lt1"/>
              </a:buClr>
              <a:buSzPts val="1400"/>
              <a:buChar char="○"/>
              <a:defRPr>
                <a:solidFill>
                  <a:schemeClr val="lt1"/>
                </a:solidFill>
              </a:defRPr>
            </a:lvl5pPr>
            <a:lvl6pPr marL="2743200" lvl="5" indent="-317500" rtl="0">
              <a:spcBef>
                <a:spcPts val="0"/>
              </a:spcBef>
              <a:spcAft>
                <a:spcPts val="0"/>
              </a:spcAft>
              <a:buClr>
                <a:schemeClr val="lt1"/>
              </a:buClr>
              <a:buSzPts val="1400"/>
              <a:buChar char="■"/>
              <a:defRPr>
                <a:solidFill>
                  <a:schemeClr val="lt1"/>
                </a:solidFill>
              </a:defRPr>
            </a:lvl6pPr>
            <a:lvl7pPr marL="3200400" lvl="6" indent="-317500" rtl="0">
              <a:spcBef>
                <a:spcPts val="0"/>
              </a:spcBef>
              <a:spcAft>
                <a:spcPts val="0"/>
              </a:spcAft>
              <a:buClr>
                <a:schemeClr val="lt1"/>
              </a:buClr>
              <a:buSzPts val="1400"/>
              <a:buChar char="●"/>
              <a:defRPr>
                <a:solidFill>
                  <a:schemeClr val="lt1"/>
                </a:solidFill>
              </a:defRPr>
            </a:lvl7pPr>
            <a:lvl8pPr marL="3657600" lvl="7" indent="-317500" rtl="0">
              <a:spcBef>
                <a:spcPts val="0"/>
              </a:spcBef>
              <a:spcAft>
                <a:spcPts val="0"/>
              </a:spcAft>
              <a:buClr>
                <a:schemeClr val="lt1"/>
              </a:buClr>
              <a:buSzPts val="1400"/>
              <a:buChar char="○"/>
              <a:defRPr>
                <a:solidFill>
                  <a:schemeClr val="lt1"/>
                </a:solidFill>
              </a:defRPr>
            </a:lvl8pPr>
            <a:lvl9pPr marL="4114800" lvl="8" indent="-317500" rtl="0">
              <a:spcBef>
                <a:spcPts val="0"/>
              </a:spcBef>
              <a:spcAft>
                <a:spcPts val="0"/>
              </a:spcAft>
              <a:buClr>
                <a:schemeClr val="lt1"/>
              </a:buClr>
              <a:buSzPts val="1400"/>
              <a:buChar char="■"/>
              <a:defRPr>
                <a:solidFill>
                  <a:schemeClr val="lt1"/>
                </a:solidFill>
              </a:defRPr>
            </a:lvl9pPr>
          </a:lstStyle>
          <a:p>
            <a:endParaRPr/>
          </a:p>
        </p:txBody>
      </p:sp>
      <p:sp>
        <p:nvSpPr>
          <p:cNvPr id="44" name="Google Shape;44;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5"/>
        <p:cNvGrpSpPr/>
        <p:nvPr/>
      </p:nvGrpSpPr>
      <p:grpSpPr>
        <a:xfrm>
          <a:off x="0" y="0"/>
          <a:ext cx="0" cy="0"/>
          <a:chOff x="0" y="0"/>
          <a:chExt cx="0" cy="0"/>
        </a:xfrm>
      </p:grpSpPr>
      <p:sp>
        <p:nvSpPr>
          <p:cNvPr id="46" name="Google Shape;46;p10"/>
          <p:cNvSpPr txBox="1">
            <a:spLocks noGrp="1"/>
          </p:cNvSpPr>
          <p:nvPr>
            <p:ph type="body" idx="1"/>
          </p:nvPr>
        </p:nvSpPr>
        <p:spPr>
          <a:xfrm>
            <a:off x="311700" y="4236825"/>
            <a:ext cx="5998800" cy="598800"/>
          </a:xfrm>
          <a:prstGeom prst="rect">
            <a:avLst/>
          </a:prstGeom>
        </p:spPr>
        <p:txBody>
          <a:bodyPr spcFirstLastPara="1" wrap="square" lIns="91425" tIns="91425" rIns="91425" bIns="91425" anchor="ctr" anchorCtr="0">
            <a:normAutofit/>
          </a:bodyPr>
          <a:lstStyle>
            <a:lvl1pPr marL="457200" lvl="0" indent="-228600" rtl="0">
              <a:lnSpc>
                <a:spcPct val="100000"/>
              </a:lnSpc>
              <a:spcBef>
                <a:spcPts val="0"/>
              </a:spcBef>
              <a:spcAft>
                <a:spcPts val="0"/>
              </a:spcAft>
              <a:buSzPts val="2100"/>
              <a:buNone/>
              <a:defRPr sz="2100"/>
            </a:lvl1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it"/>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pearmin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rt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marL="914400" lvl="1"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marL="1371600" lvl="2"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marL="1828800" lvl="3"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marL="2286000" lvl="4"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marL="2743200" lvl="5"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marL="3200400" lvl="6"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marL="3657600" lvl="7"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marL="4114800" lvl="8" indent="-317500" rtl="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1"/>
                </a:solidFill>
                <a:latin typeface="Proxima Nova"/>
                <a:ea typeface="Proxima Nova"/>
                <a:cs typeface="Proxima Nova"/>
                <a:sym typeface="Proxima Nova"/>
              </a:defRPr>
            </a:lvl1pPr>
            <a:lvl2pPr lvl="1" algn="r" rtl="0">
              <a:buNone/>
              <a:defRPr sz="1000">
                <a:solidFill>
                  <a:schemeClr val="dk1"/>
                </a:solidFill>
                <a:latin typeface="Proxima Nova"/>
                <a:ea typeface="Proxima Nova"/>
                <a:cs typeface="Proxima Nova"/>
                <a:sym typeface="Proxima Nova"/>
              </a:defRPr>
            </a:lvl2pPr>
            <a:lvl3pPr lvl="2" algn="r" rtl="0">
              <a:buNone/>
              <a:defRPr sz="1000">
                <a:solidFill>
                  <a:schemeClr val="dk1"/>
                </a:solidFill>
                <a:latin typeface="Proxima Nova"/>
                <a:ea typeface="Proxima Nova"/>
                <a:cs typeface="Proxima Nova"/>
                <a:sym typeface="Proxima Nova"/>
              </a:defRPr>
            </a:lvl3pPr>
            <a:lvl4pPr lvl="3" algn="r" rtl="0">
              <a:buNone/>
              <a:defRPr sz="1000">
                <a:solidFill>
                  <a:schemeClr val="dk1"/>
                </a:solidFill>
                <a:latin typeface="Proxima Nova"/>
                <a:ea typeface="Proxima Nova"/>
                <a:cs typeface="Proxima Nova"/>
                <a:sym typeface="Proxima Nova"/>
              </a:defRPr>
            </a:lvl4pPr>
            <a:lvl5pPr lvl="4" algn="r" rtl="0">
              <a:buNone/>
              <a:defRPr sz="1000">
                <a:solidFill>
                  <a:schemeClr val="dk1"/>
                </a:solidFill>
                <a:latin typeface="Proxima Nova"/>
                <a:ea typeface="Proxima Nova"/>
                <a:cs typeface="Proxima Nova"/>
                <a:sym typeface="Proxima Nova"/>
              </a:defRPr>
            </a:lvl5pPr>
            <a:lvl6pPr lvl="5" algn="r" rtl="0">
              <a:buNone/>
              <a:defRPr sz="1000">
                <a:solidFill>
                  <a:schemeClr val="dk1"/>
                </a:solidFill>
                <a:latin typeface="Proxima Nova"/>
                <a:ea typeface="Proxima Nova"/>
                <a:cs typeface="Proxima Nova"/>
                <a:sym typeface="Proxima Nova"/>
              </a:defRPr>
            </a:lvl6pPr>
            <a:lvl7pPr lvl="6" algn="r" rtl="0">
              <a:buNone/>
              <a:defRPr sz="1000">
                <a:solidFill>
                  <a:schemeClr val="dk1"/>
                </a:solidFill>
                <a:latin typeface="Proxima Nova"/>
                <a:ea typeface="Proxima Nova"/>
                <a:cs typeface="Proxima Nova"/>
                <a:sym typeface="Proxima Nova"/>
              </a:defRPr>
            </a:lvl7pPr>
            <a:lvl8pPr lvl="7" algn="r" rtl="0">
              <a:buNone/>
              <a:defRPr sz="1000">
                <a:solidFill>
                  <a:schemeClr val="dk1"/>
                </a:solidFill>
                <a:latin typeface="Proxima Nova"/>
                <a:ea typeface="Proxima Nova"/>
                <a:cs typeface="Proxima Nova"/>
                <a:sym typeface="Proxima Nova"/>
              </a:defRPr>
            </a:lvl8pPr>
            <a:lvl9pPr lvl="8" algn="r" rtl="0">
              <a:buNone/>
              <a:defRPr sz="1000">
                <a:solidFill>
                  <a:schemeClr val="dk1"/>
                </a:solidFill>
                <a:latin typeface="Proxima Nova"/>
                <a:ea typeface="Proxima Nova"/>
                <a:cs typeface="Proxima Nova"/>
                <a:sym typeface="Proxima Nova"/>
              </a:defRPr>
            </a:lvl9pPr>
          </a:lstStyle>
          <a:p>
            <a:pPr marL="0" lvl="0" indent="0" algn="r" rtl="0">
              <a:spcBef>
                <a:spcPts val="0"/>
              </a:spcBef>
              <a:spcAft>
                <a:spcPts val="0"/>
              </a:spcAft>
              <a:buNone/>
            </a:pPr>
            <a:fld id="{00000000-1234-1234-1234-123412341234}" type="slidenum">
              <a:rPr lang="it"/>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sp>
        <p:nvSpPr>
          <p:cNvPr id="59" name="Google Shape;59;p13"/>
          <p:cNvSpPr txBox="1">
            <a:spLocks noGrp="1"/>
          </p:cNvSpPr>
          <p:nvPr>
            <p:ph type="ctrTitle"/>
          </p:nvPr>
        </p:nvSpPr>
        <p:spPr>
          <a:xfrm>
            <a:off x="510450" y="1257300"/>
            <a:ext cx="8123100" cy="15885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t"/>
              <a:t>ELEMENTI BASE ALGORITMI</a:t>
            </a:r>
            <a:endParaRPr/>
          </a:p>
        </p:txBody>
      </p:sp>
      <p:sp>
        <p:nvSpPr>
          <p:cNvPr id="60" name="Google Shape;60;p13"/>
          <p:cNvSpPr txBox="1">
            <a:spLocks noGrp="1"/>
          </p:cNvSpPr>
          <p:nvPr>
            <p:ph type="subTitle" idx="1"/>
          </p:nvPr>
        </p:nvSpPr>
        <p:spPr>
          <a:xfrm>
            <a:off x="510450" y="3182313"/>
            <a:ext cx="8123100" cy="630000"/>
          </a:xfrm>
          <a:prstGeom prst="rect">
            <a:avLst/>
          </a:prstGeom>
        </p:spPr>
        <p:txBody>
          <a:bodyPr spcFirstLastPara="1" wrap="square" lIns="91425" tIns="91425" rIns="91425" bIns="91425" anchor="t" anchorCtr="0">
            <a:normAutofit fontScale="92500"/>
          </a:bodyPr>
          <a:lstStyle/>
          <a:p>
            <a:pPr marL="0" lvl="0" indent="0" algn="l" rtl="0">
              <a:spcBef>
                <a:spcPts val="0"/>
              </a:spcBef>
              <a:spcAft>
                <a:spcPts val="0"/>
              </a:spcAft>
              <a:buNone/>
            </a:pPr>
            <a:r>
              <a:rPr lang="it"/>
              <a:t>Variabili, Definizioni, Assegnamenti, Selezione, cicli for e while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2"/>
          <p:cNvSpPr txBox="1">
            <a:spLocks noGrp="1"/>
          </p:cNvSpPr>
          <p:nvPr>
            <p:ph type="title"/>
          </p:nvPr>
        </p:nvSpPr>
        <p:spPr>
          <a:xfrm>
            <a:off x="265500" y="195300"/>
            <a:ext cx="4045200" cy="1509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a:t>SELEZIONE</a:t>
            </a:r>
            <a:endParaRPr/>
          </a:p>
        </p:txBody>
      </p:sp>
      <p:sp>
        <p:nvSpPr>
          <p:cNvPr id="132" name="Google Shape;132;p22"/>
          <p:cNvSpPr txBox="1">
            <a:spLocks noGrp="1"/>
          </p:cNvSpPr>
          <p:nvPr>
            <p:ph type="subTitle" idx="1"/>
          </p:nvPr>
        </p:nvSpPr>
        <p:spPr>
          <a:xfrm>
            <a:off x="265500" y="1704900"/>
            <a:ext cx="4045200" cy="2714700"/>
          </a:xfrm>
          <a:prstGeom prst="rect">
            <a:avLst/>
          </a:prstGeom>
        </p:spPr>
        <p:txBody>
          <a:bodyPr spcFirstLastPara="1" wrap="square" lIns="91425" tIns="91425" rIns="91425" bIns="91425" anchor="ctr" anchorCtr="0">
            <a:normAutofit lnSpcReduction="10000"/>
          </a:bodyPr>
          <a:lstStyle/>
          <a:p>
            <a:pPr marL="0" lvl="0" indent="0" algn="just" rtl="0">
              <a:spcBef>
                <a:spcPts val="0"/>
              </a:spcBef>
              <a:spcAft>
                <a:spcPts val="0"/>
              </a:spcAft>
              <a:buNone/>
            </a:pPr>
            <a:r>
              <a:rPr lang="it"/>
              <a:t>La selezione è una struttura di controllo del flusso di esecuzione di un programma che indica all'elaboratore, in base alla </a:t>
            </a:r>
            <a:r>
              <a:rPr lang="it" b="1"/>
              <a:t>verifica di una condizione logica specificata, quale fra due sequenze o blocchi di istruzioni eseguire</a:t>
            </a:r>
            <a:r>
              <a:rPr lang="it"/>
              <a:t>.</a:t>
            </a:r>
            <a:endParaRPr/>
          </a:p>
        </p:txBody>
      </p:sp>
      <p:pic>
        <p:nvPicPr>
          <p:cNvPr id="133" name="Google Shape;133;p22"/>
          <p:cNvPicPr preferRelativeResize="0"/>
          <p:nvPr/>
        </p:nvPicPr>
        <p:blipFill>
          <a:blip r:embed="rId3">
            <a:alphaModFix/>
          </a:blip>
          <a:stretch>
            <a:fillRect/>
          </a:stretch>
        </p:blipFill>
        <p:spPr>
          <a:xfrm>
            <a:off x="6073088" y="1876388"/>
            <a:ext cx="1914525" cy="23717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3"/>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t"/>
              <a:t>ESERCIZI SVOLTI</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ESERCIZIO 4</a:t>
            </a:r>
            <a:endParaRPr/>
          </a:p>
        </p:txBody>
      </p:sp>
      <p:sp>
        <p:nvSpPr>
          <p:cNvPr id="144" name="Google Shape;144;p2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a:solidFill>
                  <a:srgbClr val="3C4043"/>
                </a:solidFill>
                <a:latin typeface="Roboto"/>
                <a:ea typeface="Roboto"/>
                <a:cs typeface="Roboto"/>
                <a:sym typeface="Roboto"/>
              </a:rPr>
              <a:t>Determina se un voto ricevuto in ingresso è sufficiente o insufficiente.</a:t>
            </a:r>
            <a:endParaRPr/>
          </a:p>
        </p:txBody>
      </p:sp>
      <p:pic>
        <p:nvPicPr>
          <p:cNvPr id="145" name="Google Shape;145;p24"/>
          <p:cNvPicPr preferRelativeResize="0"/>
          <p:nvPr/>
        </p:nvPicPr>
        <p:blipFill>
          <a:blip r:embed="rId3">
            <a:alphaModFix/>
          </a:blip>
          <a:stretch>
            <a:fillRect/>
          </a:stretch>
        </p:blipFill>
        <p:spPr>
          <a:xfrm>
            <a:off x="3775150" y="395288"/>
            <a:ext cx="4276725" cy="4352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ESERCIZIO 6</a:t>
            </a:r>
            <a:endParaRPr/>
          </a:p>
        </p:txBody>
      </p:sp>
      <p:sp>
        <p:nvSpPr>
          <p:cNvPr id="151" name="Google Shape;151;p2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a:solidFill>
                  <a:srgbClr val="3C4043"/>
                </a:solidFill>
                <a:latin typeface="Roboto"/>
                <a:ea typeface="Roboto"/>
                <a:cs typeface="Roboto"/>
                <a:sym typeface="Roboto"/>
              </a:rPr>
              <a:t>Dati due numeri A e B verificare se A è il quadrato di B</a:t>
            </a:r>
            <a:endParaRPr/>
          </a:p>
        </p:txBody>
      </p:sp>
      <p:pic>
        <p:nvPicPr>
          <p:cNvPr id="152" name="Google Shape;152;p25"/>
          <p:cNvPicPr preferRelativeResize="0"/>
          <p:nvPr/>
        </p:nvPicPr>
        <p:blipFill>
          <a:blip r:embed="rId3">
            <a:alphaModFix/>
          </a:blip>
          <a:stretch>
            <a:fillRect/>
          </a:stretch>
        </p:blipFill>
        <p:spPr>
          <a:xfrm>
            <a:off x="3795700" y="111325"/>
            <a:ext cx="4259023" cy="48387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ESERCIZIO 2</a:t>
            </a:r>
            <a:endParaRPr/>
          </a:p>
        </p:txBody>
      </p:sp>
      <p:sp>
        <p:nvSpPr>
          <p:cNvPr id="158" name="Google Shape;158;p2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a:t>Ricevute in ingresso le lunghezze dei tre lati di un triangolo, determina se si tratta di un triangolo equilatero, isoscele, scaleno.</a:t>
            </a:r>
            <a:endParaRPr/>
          </a:p>
        </p:txBody>
      </p:sp>
      <p:pic>
        <p:nvPicPr>
          <p:cNvPr id="159" name="Google Shape;159;p26"/>
          <p:cNvPicPr preferRelativeResize="0"/>
          <p:nvPr/>
        </p:nvPicPr>
        <p:blipFill>
          <a:blip r:embed="rId3">
            <a:alphaModFix/>
          </a:blip>
          <a:stretch>
            <a:fillRect/>
          </a:stretch>
        </p:blipFill>
        <p:spPr>
          <a:xfrm>
            <a:off x="3857275" y="152400"/>
            <a:ext cx="4130342" cy="48386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ESERCIZIO 3</a:t>
            </a:r>
            <a:endParaRPr/>
          </a:p>
        </p:txBody>
      </p:sp>
      <p:sp>
        <p:nvSpPr>
          <p:cNvPr id="165" name="Google Shape;165;p2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a:t>Ricevuti in ingresso due valori, fanne la sottrazione se il primo è maggiore del secondo o fanne la somma se il primo è minore del secondo. Se sono uguali segnalalo a video.</a:t>
            </a:r>
            <a:endParaRPr/>
          </a:p>
        </p:txBody>
      </p:sp>
      <p:pic>
        <p:nvPicPr>
          <p:cNvPr id="166" name="Google Shape;166;p27"/>
          <p:cNvPicPr preferRelativeResize="0"/>
          <p:nvPr/>
        </p:nvPicPr>
        <p:blipFill>
          <a:blip r:embed="rId3">
            <a:alphaModFix/>
          </a:blip>
          <a:stretch>
            <a:fillRect/>
          </a:stretch>
        </p:blipFill>
        <p:spPr>
          <a:xfrm>
            <a:off x="3580100" y="152400"/>
            <a:ext cx="4686100" cy="483870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28"/>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t"/>
              <a:t>CICLO FOR (PER)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9"/>
          <p:cNvSpPr txBox="1">
            <a:spLocks noGrp="1"/>
          </p:cNvSpPr>
          <p:nvPr>
            <p:ph type="title"/>
          </p:nvPr>
        </p:nvSpPr>
        <p:spPr>
          <a:xfrm>
            <a:off x="265500" y="195300"/>
            <a:ext cx="4045200" cy="1509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a:t>CICLO FOR</a:t>
            </a:r>
            <a:endParaRPr/>
          </a:p>
        </p:txBody>
      </p:sp>
      <p:sp>
        <p:nvSpPr>
          <p:cNvPr id="177" name="Google Shape;177;p29"/>
          <p:cNvSpPr txBox="1">
            <a:spLocks noGrp="1"/>
          </p:cNvSpPr>
          <p:nvPr>
            <p:ph type="subTitle" idx="1"/>
          </p:nvPr>
        </p:nvSpPr>
        <p:spPr>
          <a:xfrm>
            <a:off x="265500" y="1704900"/>
            <a:ext cx="4045200" cy="2714700"/>
          </a:xfrm>
          <a:prstGeom prst="rect">
            <a:avLst/>
          </a:prstGeom>
        </p:spPr>
        <p:txBody>
          <a:bodyPr spcFirstLastPara="1" wrap="square" lIns="91425" tIns="91425" rIns="91425" bIns="91425" anchor="ctr" anchorCtr="0">
            <a:normAutofit lnSpcReduction="10000"/>
          </a:bodyPr>
          <a:lstStyle/>
          <a:p>
            <a:pPr marL="0" lvl="0" indent="0" algn="just" rtl="0">
              <a:spcBef>
                <a:spcPts val="0"/>
              </a:spcBef>
              <a:spcAft>
                <a:spcPts val="0"/>
              </a:spcAft>
              <a:buNone/>
            </a:pPr>
            <a:r>
              <a:rPr lang="it"/>
              <a:t>Il ciclo FOR viene principalmente utilizzato quando </a:t>
            </a:r>
            <a:r>
              <a:rPr lang="it" b="1"/>
              <a:t>si vogliono ripetere delle istruzioni un </a:t>
            </a:r>
            <a:r>
              <a:rPr lang="it" b="1" u="sng"/>
              <a:t>determinato </a:t>
            </a:r>
            <a:r>
              <a:rPr lang="it" b="1"/>
              <a:t>numero di volte</a:t>
            </a:r>
            <a:r>
              <a:rPr lang="it"/>
              <a:t>.</a:t>
            </a:r>
            <a:endParaRPr/>
          </a:p>
          <a:p>
            <a:pPr marL="0" lvl="0" indent="0" algn="just" rtl="0">
              <a:spcBef>
                <a:spcPts val="0"/>
              </a:spcBef>
              <a:spcAft>
                <a:spcPts val="0"/>
              </a:spcAft>
              <a:buNone/>
            </a:pPr>
            <a:r>
              <a:rPr lang="it"/>
              <a:t>in genere si è quindi in grado di stabilire per quante volte verrà ripetuto il ciclo prima che il programma venga eseguito.</a:t>
            </a:r>
            <a:endParaRPr/>
          </a:p>
        </p:txBody>
      </p:sp>
      <p:pic>
        <p:nvPicPr>
          <p:cNvPr id="178" name="Google Shape;178;p29"/>
          <p:cNvPicPr preferRelativeResize="0"/>
          <p:nvPr/>
        </p:nvPicPr>
        <p:blipFill>
          <a:blip r:embed="rId3">
            <a:alphaModFix/>
          </a:blip>
          <a:stretch>
            <a:fillRect/>
          </a:stretch>
        </p:blipFill>
        <p:spPr>
          <a:xfrm>
            <a:off x="6377900" y="1762088"/>
            <a:ext cx="1609725" cy="26003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30"/>
          <p:cNvSpPr txBox="1">
            <a:spLocks noGrp="1"/>
          </p:cNvSpPr>
          <p:nvPr>
            <p:ph type="title"/>
          </p:nvPr>
        </p:nvSpPr>
        <p:spPr>
          <a:xfrm>
            <a:off x="265500" y="195300"/>
            <a:ext cx="4045200" cy="1509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a:t>CICLO FOR</a:t>
            </a:r>
            <a:endParaRPr/>
          </a:p>
        </p:txBody>
      </p:sp>
      <p:sp>
        <p:nvSpPr>
          <p:cNvPr id="184" name="Google Shape;184;p30"/>
          <p:cNvSpPr txBox="1">
            <a:spLocks noGrp="1"/>
          </p:cNvSpPr>
          <p:nvPr>
            <p:ph type="subTitle" idx="1"/>
          </p:nvPr>
        </p:nvSpPr>
        <p:spPr>
          <a:xfrm>
            <a:off x="265500" y="1704900"/>
            <a:ext cx="4045200" cy="3079200"/>
          </a:xfrm>
          <a:prstGeom prst="rect">
            <a:avLst/>
          </a:prstGeom>
        </p:spPr>
        <p:txBody>
          <a:bodyPr spcFirstLastPara="1" wrap="square" lIns="91425" tIns="91425" rIns="91425" bIns="91425" anchor="ctr" anchorCtr="0">
            <a:normAutofit fontScale="92500" lnSpcReduction="20000"/>
          </a:bodyPr>
          <a:lstStyle/>
          <a:p>
            <a:pPr marL="0" lvl="0" indent="0" algn="just" rtl="0">
              <a:spcBef>
                <a:spcPts val="0"/>
              </a:spcBef>
              <a:spcAft>
                <a:spcPts val="0"/>
              </a:spcAft>
              <a:buNone/>
            </a:pPr>
            <a:r>
              <a:rPr lang="it"/>
              <a:t>Per realizzare il ciclo in genere viene utilizzata una </a:t>
            </a:r>
            <a:r>
              <a:rPr lang="it" b="1"/>
              <a:t>variabile i</a:t>
            </a:r>
            <a:r>
              <a:rPr lang="it"/>
              <a:t>, </a:t>
            </a:r>
            <a:r>
              <a:rPr lang="it" b="1"/>
              <a:t>inizializzata ad un valore di partenza</a:t>
            </a:r>
            <a:r>
              <a:rPr lang="it"/>
              <a:t>, che viene </a:t>
            </a:r>
            <a:r>
              <a:rPr lang="it" b="1"/>
              <a:t>incrementata ad ogni passo</a:t>
            </a:r>
            <a:r>
              <a:rPr lang="it"/>
              <a:t>, fino a che non </a:t>
            </a:r>
            <a:r>
              <a:rPr lang="it" b="1"/>
              <a:t>raggiunge un valore finale</a:t>
            </a:r>
            <a:r>
              <a:rPr lang="it"/>
              <a:t>. Nel momento in cui la variabile i raggiunge il valore finale, il ciclo termina e l’esecuzione del programma procede dall’istruzione successiva al ciclo. </a:t>
            </a:r>
            <a:endParaRPr/>
          </a:p>
          <a:p>
            <a:pPr marL="0" lvl="0" indent="0" algn="just" rtl="0">
              <a:spcBef>
                <a:spcPts val="0"/>
              </a:spcBef>
              <a:spcAft>
                <a:spcPts val="0"/>
              </a:spcAft>
              <a:buNone/>
            </a:pPr>
            <a:r>
              <a:rPr lang="it" b="1"/>
              <a:t>ESEMPIO: ciclo ripetuto 10 volte</a:t>
            </a:r>
            <a:endParaRPr b="1"/>
          </a:p>
        </p:txBody>
      </p:sp>
      <p:pic>
        <p:nvPicPr>
          <p:cNvPr id="185" name="Google Shape;185;p30"/>
          <p:cNvPicPr preferRelativeResize="0"/>
          <p:nvPr/>
        </p:nvPicPr>
        <p:blipFill>
          <a:blip r:embed="rId3">
            <a:alphaModFix/>
          </a:blip>
          <a:stretch>
            <a:fillRect/>
          </a:stretch>
        </p:blipFill>
        <p:spPr>
          <a:xfrm>
            <a:off x="4966150" y="1791938"/>
            <a:ext cx="3819525" cy="2905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1"/>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t"/>
              <a:t>ESERCIZI SVOLTI</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4"/>
          <p:cNvSpPr txBox="1">
            <a:spLocks noGrp="1"/>
          </p:cNvSpPr>
          <p:nvPr>
            <p:ph type="title"/>
          </p:nvPr>
        </p:nvSpPr>
        <p:spPr>
          <a:xfrm>
            <a:off x="265500" y="195300"/>
            <a:ext cx="4045200" cy="1509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a:t>VARIABILI</a:t>
            </a:r>
            <a:endParaRPr/>
          </a:p>
        </p:txBody>
      </p:sp>
      <p:sp>
        <p:nvSpPr>
          <p:cNvPr id="66" name="Google Shape;66;p14"/>
          <p:cNvSpPr txBox="1">
            <a:spLocks noGrp="1"/>
          </p:cNvSpPr>
          <p:nvPr>
            <p:ph type="subTitle" idx="1"/>
          </p:nvPr>
        </p:nvSpPr>
        <p:spPr>
          <a:xfrm>
            <a:off x="265500" y="1704900"/>
            <a:ext cx="4045200" cy="2714700"/>
          </a:xfrm>
          <a:prstGeom prst="rect">
            <a:avLst/>
          </a:prstGeom>
        </p:spPr>
        <p:txBody>
          <a:bodyPr spcFirstLastPara="1" wrap="square" lIns="91425" tIns="91425" rIns="91425" bIns="91425" anchor="ctr" anchorCtr="0">
            <a:normAutofit lnSpcReduction="10000"/>
          </a:bodyPr>
          <a:lstStyle/>
          <a:p>
            <a:pPr marL="0" lvl="0" indent="0" algn="just" rtl="0">
              <a:spcBef>
                <a:spcPts val="0"/>
              </a:spcBef>
              <a:spcAft>
                <a:spcPts val="0"/>
              </a:spcAft>
              <a:buNone/>
            </a:pPr>
            <a:r>
              <a:rPr lang="it" b="1"/>
              <a:t>Una variabile è un contenitore di dati</a:t>
            </a:r>
            <a:r>
              <a:rPr lang="it"/>
              <a:t> destinato a contenere valori di diverso tipo, il valore contenuto al suo interno può essere modificato durante l'esecuzione di un programma. Una variabile è caratterizzata da un nome e da una definizione di tipo.</a:t>
            </a:r>
            <a:endParaRPr/>
          </a:p>
        </p:txBody>
      </p:sp>
      <p:sp>
        <p:nvSpPr>
          <p:cNvPr id="67" name="Google Shape;67;p14"/>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0"/>
              </a:spcAft>
              <a:buNone/>
            </a:pPr>
            <a:r>
              <a:rPr lang="it"/>
              <a:t>TIPI PRINCIPALI:</a:t>
            </a:r>
            <a:endParaRPr/>
          </a:p>
          <a:p>
            <a:pPr marL="457200" lvl="0" indent="-342900" algn="l" rtl="0">
              <a:spcBef>
                <a:spcPts val="1200"/>
              </a:spcBef>
              <a:spcAft>
                <a:spcPts val="0"/>
              </a:spcAft>
              <a:buSzPts val="1800"/>
              <a:buChar char="●"/>
            </a:pPr>
            <a:r>
              <a:rPr lang="it"/>
              <a:t>Integer: numeri interi </a:t>
            </a:r>
            <a:endParaRPr/>
          </a:p>
          <a:p>
            <a:pPr marL="457200" lvl="0" indent="-342900" algn="l" rtl="0">
              <a:spcBef>
                <a:spcPts val="0"/>
              </a:spcBef>
              <a:spcAft>
                <a:spcPts val="0"/>
              </a:spcAft>
              <a:buSzPts val="1800"/>
              <a:buChar char="●"/>
            </a:pPr>
            <a:r>
              <a:rPr lang="it"/>
              <a:t>Real: numeri reali</a:t>
            </a:r>
            <a:endParaRPr/>
          </a:p>
          <a:p>
            <a:pPr marL="457200" lvl="0" indent="-342900" algn="l" rtl="0">
              <a:spcBef>
                <a:spcPts val="0"/>
              </a:spcBef>
              <a:spcAft>
                <a:spcPts val="0"/>
              </a:spcAft>
              <a:buSzPts val="1800"/>
              <a:buChar char="●"/>
            </a:pPr>
            <a:r>
              <a:rPr lang="it"/>
              <a:t>String: testo</a:t>
            </a:r>
            <a:endParaRPr/>
          </a:p>
          <a:p>
            <a:pPr marL="457200" lvl="0" indent="-342900" algn="l" rtl="0">
              <a:spcBef>
                <a:spcPts val="0"/>
              </a:spcBef>
              <a:spcAft>
                <a:spcPts val="0"/>
              </a:spcAft>
              <a:buSzPts val="1800"/>
              <a:buChar char="●"/>
            </a:pPr>
            <a:r>
              <a:rPr lang="it"/>
              <a:t>Boolean: vero, falso</a:t>
            </a:r>
            <a:endParaRPr/>
          </a:p>
          <a:p>
            <a:pPr marL="0" lvl="0" indent="0" algn="l" rtl="0">
              <a:spcBef>
                <a:spcPts val="1200"/>
              </a:spcBef>
              <a:spcAft>
                <a:spcPts val="0"/>
              </a:spcAft>
              <a:buNone/>
            </a:pPr>
            <a:endParaRPr/>
          </a:p>
          <a:p>
            <a:pPr marL="0" lvl="0" indent="0" algn="l" rtl="0">
              <a:spcBef>
                <a:spcPts val="1200"/>
              </a:spcBef>
              <a:spcAft>
                <a:spcPts val="0"/>
              </a:spcAft>
              <a:buNone/>
            </a:pPr>
            <a:r>
              <a:rPr lang="it"/>
              <a:t>ESEMPIO:</a:t>
            </a:r>
            <a:endParaRPr/>
          </a:p>
          <a:p>
            <a:pPr marL="0" lvl="0" indent="0" algn="l" rtl="0">
              <a:spcBef>
                <a:spcPts val="1200"/>
              </a:spcBef>
              <a:spcAft>
                <a:spcPts val="0"/>
              </a:spcAft>
              <a:buNone/>
            </a:pPr>
            <a:r>
              <a:rPr lang="it"/>
              <a:t>String FRASE</a:t>
            </a:r>
            <a:endParaRPr/>
          </a:p>
          <a:p>
            <a:pPr marL="0" lvl="0" indent="0" algn="l" rtl="0">
              <a:spcBef>
                <a:spcPts val="1200"/>
              </a:spcBef>
              <a:spcAft>
                <a:spcPts val="1200"/>
              </a:spcAft>
              <a:buNone/>
            </a:pPr>
            <a:endParaRPr/>
          </a:p>
        </p:txBody>
      </p:sp>
      <p:sp>
        <p:nvSpPr>
          <p:cNvPr id="68" name="Google Shape;68;p14"/>
          <p:cNvSpPr/>
          <p:nvPr/>
        </p:nvSpPr>
        <p:spPr>
          <a:xfrm>
            <a:off x="7320125" y="3364300"/>
            <a:ext cx="1651500" cy="678000"/>
          </a:xfrm>
          <a:prstGeom prst="rect">
            <a:avLst/>
          </a:prstGeom>
          <a:solidFill>
            <a:schemeClr val="lt1"/>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4"/>
          <p:cNvSpPr txBox="1"/>
          <p:nvPr/>
        </p:nvSpPr>
        <p:spPr>
          <a:xfrm>
            <a:off x="7320250" y="2883700"/>
            <a:ext cx="16515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it" sz="1800">
                <a:solidFill>
                  <a:schemeClr val="lt1"/>
                </a:solidFill>
                <a:latin typeface="Proxima Nova"/>
                <a:ea typeface="Proxima Nova"/>
                <a:cs typeface="Proxima Nova"/>
                <a:sym typeface="Proxima Nova"/>
              </a:rPr>
              <a:t>FRASE</a:t>
            </a:r>
            <a:endParaRPr>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ESERCIZIO 10</a:t>
            </a:r>
            <a:endParaRPr/>
          </a:p>
        </p:txBody>
      </p:sp>
      <p:sp>
        <p:nvSpPr>
          <p:cNvPr id="196" name="Google Shape;196;p3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a:solidFill>
                  <a:srgbClr val="3C4043"/>
                </a:solidFill>
                <a:latin typeface="Roboto"/>
                <a:ea typeface="Roboto"/>
                <a:cs typeface="Roboto"/>
                <a:sym typeface="Roboto"/>
              </a:rPr>
              <a:t>Leggere in input 10 numeri e calcolarne la somma.</a:t>
            </a:r>
            <a:endParaRPr/>
          </a:p>
        </p:txBody>
      </p:sp>
      <p:pic>
        <p:nvPicPr>
          <p:cNvPr id="197" name="Google Shape;197;p32"/>
          <p:cNvPicPr preferRelativeResize="0"/>
          <p:nvPr/>
        </p:nvPicPr>
        <p:blipFill>
          <a:blip r:embed="rId3">
            <a:alphaModFix/>
          </a:blip>
          <a:stretch>
            <a:fillRect/>
          </a:stretch>
        </p:blipFill>
        <p:spPr>
          <a:xfrm>
            <a:off x="4295475" y="152400"/>
            <a:ext cx="3302024" cy="48387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ESERCIZIO 12</a:t>
            </a:r>
            <a:endParaRPr/>
          </a:p>
        </p:txBody>
      </p:sp>
      <p:sp>
        <p:nvSpPr>
          <p:cNvPr id="203" name="Google Shape;203;p3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a:solidFill>
                  <a:srgbClr val="3C4043"/>
                </a:solidFill>
                <a:latin typeface="Roboto"/>
                <a:ea typeface="Roboto"/>
                <a:cs typeface="Roboto"/>
                <a:sym typeface="Roboto"/>
              </a:rPr>
              <a:t>Scrivere un programma che legge 5 numeri da tastiera e ne restituisce il minimo.</a:t>
            </a:r>
            <a:endParaRPr/>
          </a:p>
        </p:txBody>
      </p:sp>
      <p:pic>
        <p:nvPicPr>
          <p:cNvPr id="204" name="Google Shape;204;p33"/>
          <p:cNvPicPr preferRelativeResize="0"/>
          <p:nvPr/>
        </p:nvPicPr>
        <p:blipFill>
          <a:blip r:embed="rId3">
            <a:alphaModFix/>
          </a:blip>
          <a:stretch>
            <a:fillRect/>
          </a:stretch>
        </p:blipFill>
        <p:spPr>
          <a:xfrm>
            <a:off x="4658075" y="152400"/>
            <a:ext cx="2498830" cy="48387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ESERCIZIO 13</a:t>
            </a:r>
            <a:endParaRPr/>
          </a:p>
        </p:txBody>
      </p:sp>
      <p:sp>
        <p:nvSpPr>
          <p:cNvPr id="210" name="Google Shape;210;p3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a:solidFill>
                  <a:srgbClr val="3C4043"/>
                </a:solidFill>
                <a:latin typeface="Roboto"/>
                <a:ea typeface="Roboto"/>
                <a:cs typeface="Roboto"/>
                <a:sym typeface="Roboto"/>
              </a:rPr>
              <a:t>Dato in ingresso il costo di cinque libri, conta quanti di questi hanno un prezzo superiore a 15 euro.</a:t>
            </a:r>
            <a:endParaRPr/>
          </a:p>
        </p:txBody>
      </p:sp>
      <p:pic>
        <p:nvPicPr>
          <p:cNvPr id="211" name="Google Shape;211;p34"/>
          <p:cNvPicPr preferRelativeResize="0"/>
          <p:nvPr/>
        </p:nvPicPr>
        <p:blipFill>
          <a:blip r:embed="rId3">
            <a:alphaModFix/>
          </a:blip>
          <a:stretch>
            <a:fillRect/>
          </a:stretch>
        </p:blipFill>
        <p:spPr>
          <a:xfrm>
            <a:off x="4339825" y="152400"/>
            <a:ext cx="3133431" cy="4838699"/>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ESERCIZIO 15</a:t>
            </a:r>
            <a:endParaRPr/>
          </a:p>
        </p:txBody>
      </p:sp>
      <p:sp>
        <p:nvSpPr>
          <p:cNvPr id="217" name="Google Shape;217;p3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a:solidFill>
                  <a:srgbClr val="3C4043"/>
                </a:solidFill>
                <a:latin typeface="Roboto"/>
                <a:ea typeface="Roboto"/>
                <a:cs typeface="Roboto"/>
                <a:sym typeface="Roboto"/>
              </a:rPr>
              <a:t>Visualizza i primi 100 numeri pari partendo da 2.</a:t>
            </a:r>
            <a:endParaRPr/>
          </a:p>
        </p:txBody>
      </p:sp>
      <p:pic>
        <p:nvPicPr>
          <p:cNvPr id="218" name="Google Shape;218;p35"/>
          <p:cNvPicPr preferRelativeResize="0"/>
          <p:nvPr/>
        </p:nvPicPr>
        <p:blipFill>
          <a:blip r:embed="rId3">
            <a:alphaModFix/>
          </a:blip>
          <a:stretch>
            <a:fillRect/>
          </a:stretch>
        </p:blipFill>
        <p:spPr>
          <a:xfrm>
            <a:off x="4658075" y="1014775"/>
            <a:ext cx="2524125" cy="29051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t"/>
              <a:t>CICLO WHILE (MENTRE)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7"/>
          <p:cNvSpPr txBox="1">
            <a:spLocks noGrp="1"/>
          </p:cNvSpPr>
          <p:nvPr>
            <p:ph type="title"/>
          </p:nvPr>
        </p:nvSpPr>
        <p:spPr>
          <a:xfrm>
            <a:off x="265500" y="195300"/>
            <a:ext cx="4045200" cy="1509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a:t>CICLO WHILE</a:t>
            </a:r>
            <a:endParaRPr/>
          </a:p>
        </p:txBody>
      </p:sp>
      <p:sp>
        <p:nvSpPr>
          <p:cNvPr id="229" name="Google Shape;229;p37"/>
          <p:cNvSpPr txBox="1">
            <a:spLocks noGrp="1"/>
          </p:cNvSpPr>
          <p:nvPr>
            <p:ph type="subTitle" idx="1"/>
          </p:nvPr>
        </p:nvSpPr>
        <p:spPr>
          <a:xfrm>
            <a:off x="265500" y="1704900"/>
            <a:ext cx="4045200" cy="2714700"/>
          </a:xfrm>
          <a:prstGeom prst="rect">
            <a:avLst/>
          </a:prstGeom>
        </p:spPr>
        <p:txBody>
          <a:bodyPr spcFirstLastPara="1" wrap="square" lIns="91425" tIns="91425" rIns="91425" bIns="91425" anchor="ctr" anchorCtr="0">
            <a:normAutofit fontScale="92500"/>
          </a:bodyPr>
          <a:lstStyle/>
          <a:p>
            <a:pPr marL="0" lvl="0" indent="0" algn="just" rtl="0">
              <a:spcBef>
                <a:spcPts val="0"/>
              </a:spcBef>
              <a:spcAft>
                <a:spcPts val="0"/>
              </a:spcAft>
              <a:buNone/>
            </a:pPr>
            <a:r>
              <a:rPr lang="it"/>
              <a:t>Il ciclo WHILE viene principalmente utilizzato quando </a:t>
            </a:r>
            <a:r>
              <a:rPr lang="it" b="1"/>
              <a:t>si vogliono ripetere delle istruzioni un </a:t>
            </a:r>
            <a:r>
              <a:rPr lang="it" b="1" u="sng"/>
              <a:t>indeterminato</a:t>
            </a:r>
            <a:r>
              <a:rPr lang="it" b="1"/>
              <a:t> numero di volte</a:t>
            </a:r>
            <a:r>
              <a:rPr lang="it"/>
              <a:t>.</a:t>
            </a:r>
            <a:endParaRPr/>
          </a:p>
          <a:p>
            <a:pPr marL="0" lvl="0" indent="0" algn="just" rtl="0">
              <a:spcBef>
                <a:spcPts val="0"/>
              </a:spcBef>
              <a:spcAft>
                <a:spcPts val="0"/>
              </a:spcAft>
              <a:buNone/>
            </a:pPr>
            <a:r>
              <a:rPr lang="it"/>
              <a:t>in genere </a:t>
            </a:r>
            <a:r>
              <a:rPr lang="it" b="1" u="sng"/>
              <a:t>NON</a:t>
            </a:r>
            <a:r>
              <a:rPr lang="it"/>
              <a:t> si è quindi in grado di stabilire per quante volte verrà ripetuto il ciclo prima che il programma venga eseguito.</a:t>
            </a:r>
            <a:endParaRPr/>
          </a:p>
        </p:txBody>
      </p:sp>
      <p:pic>
        <p:nvPicPr>
          <p:cNvPr id="230" name="Google Shape;230;p37"/>
          <p:cNvPicPr preferRelativeResize="0"/>
          <p:nvPr/>
        </p:nvPicPr>
        <p:blipFill>
          <a:blip r:embed="rId3">
            <a:alphaModFix/>
          </a:blip>
          <a:stretch>
            <a:fillRect/>
          </a:stretch>
        </p:blipFill>
        <p:spPr>
          <a:xfrm>
            <a:off x="6606500" y="2066888"/>
            <a:ext cx="1381125" cy="19907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38"/>
          <p:cNvSpPr txBox="1">
            <a:spLocks noGrp="1"/>
          </p:cNvSpPr>
          <p:nvPr>
            <p:ph type="title"/>
          </p:nvPr>
        </p:nvSpPr>
        <p:spPr>
          <a:xfrm>
            <a:off x="265500" y="195300"/>
            <a:ext cx="4045200" cy="1509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a:t>CICLO WHILE</a:t>
            </a:r>
            <a:endParaRPr/>
          </a:p>
        </p:txBody>
      </p:sp>
      <p:sp>
        <p:nvSpPr>
          <p:cNvPr id="236" name="Google Shape;236;p38"/>
          <p:cNvSpPr txBox="1">
            <a:spLocks noGrp="1"/>
          </p:cNvSpPr>
          <p:nvPr>
            <p:ph type="subTitle" idx="1"/>
          </p:nvPr>
        </p:nvSpPr>
        <p:spPr>
          <a:xfrm>
            <a:off x="265500" y="1704900"/>
            <a:ext cx="4045200" cy="3079200"/>
          </a:xfrm>
          <a:prstGeom prst="rect">
            <a:avLst/>
          </a:prstGeom>
        </p:spPr>
        <p:txBody>
          <a:bodyPr spcFirstLastPara="1" wrap="square" lIns="91425" tIns="91425" rIns="91425" bIns="91425" anchor="ctr" anchorCtr="0">
            <a:normAutofit lnSpcReduction="10000"/>
          </a:bodyPr>
          <a:lstStyle/>
          <a:p>
            <a:pPr marL="0" lvl="0" indent="0" algn="just" rtl="0">
              <a:spcBef>
                <a:spcPts val="0"/>
              </a:spcBef>
              <a:spcAft>
                <a:spcPts val="0"/>
              </a:spcAft>
              <a:buNone/>
            </a:pPr>
            <a:r>
              <a:rPr lang="it" b="1"/>
              <a:t>Ad ogni passo viene controllata la validità della condizione del ciclo while</a:t>
            </a:r>
            <a:r>
              <a:rPr lang="it"/>
              <a:t>, se la condizione è verificata le istruzioni contenute nel ciclo vengono ripetute, se non è verificata il ciclo termina e l’esecuzione del programma procede dall’ istruzione successiva al ciclo. </a:t>
            </a:r>
            <a:endParaRPr/>
          </a:p>
          <a:p>
            <a:pPr marL="0" lvl="0" indent="0" algn="just" rtl="0">
              <a:spcBef>
                <a:spcPts val="0"/>
              </a:spcBef>
              <a:spcAft>
                <a:spcPts val="0"/>
              </a:spcAft>
              <a:buNone/>
            </a:pPr>
            <a:r>
              <a:rPr lang="it" b="1"/>
              <a:t>ESEMPIO: ciclo ripetuto 10 volte</a:t>
            </a:r>
            <a:endParaRPr b="1"/>
          </a:p>
        </p:txBody>
      </p:sp>
      <p:pic>
        <p:nvPicPr>
          <p:cNvPr id="237" name="Google Shape;237;p38"/>
          <p:cNvPicPr preferRelativeResize="0"/>
          <p:nvPr/>
        </p:nvPicPr>
        <p:blipFill>
          <a:blip r:embed="rId3">
            <a:alphaModFix/>
          </a:blip>
          <a:stretch>
            <a:fillRect/>
          </a:stretch>
        </p:blipFill>
        <p:spPr>
          <a:xfrm>
            <a:off x="5844500" y="1345575"/>
            <a:ext cx="2143125" cy="34385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9"/>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t"/>
              <a:t>ESERCIZI SVOLTI</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40"/>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ESERCIZIO 16</a:t>
            </a:r>
            <a:endParaRPr/>
          </a:p>
        </p:txBody>
      </p:sp>
      <p:sp>
        <p:nvSpPr>
          <p:cNvPr id="248" name="Google Shape;248;p40"/>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a:solidFill>
                  <a:srgbClr val="3C4043"/>
                </a:solidFill>
                <a:latin typeface="Roboto"/>
                <a:ea typeface="Roboto"/>
                <a:cs typeface="Roboto"/>
                <a:sym typeface="Roboto"/>
              </a:rPr>
              <a:t>Dato un valore intero inserito dall'utente stampa la frase "SIUUUUUUUUUUM" tante volte quante il numero inserito dall'utente.</a:t>
            </a:r>
            <a:endParaRPr/>
          </a:p>
        </p:txBody>
      </p:sp>
      <p:pic>
        <p:nvPicPr>
          <p:cNvPr id="249" name="Google Shape;249;p40"/>
          <p:cNvPicPr preferRelativeResize="0"/>
          <p:nvPr/>
        </p:nvPicPr>
        <p:blipFill>
          <a:blip r:embed="rId3">
            <a:alphaModFix/>
          </a:blip>
          <a:stretch>
            <a:fillRect/>
          </a:stretch>
        </p:blipFill>
        <p:spPr>
          <a:xfrm>
            <a:off x="4391175" y="152400"/>
            <a:ext cx="3155674" cy="48387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1"/>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ESERCIZIO 19</a:t>
            </a:r>
            <a:endParaRPr/>
          </a:p>
        </p:txBody>
      </p:sp>
      <p:sp>
        <p:nvSpPr>
          <p:cNvPr id="255" name="Google Shape;255;p41"/>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a:solidFill>
                  <a:srgbClr val="3C4043"/>
                </a:solidFill>
                <a:latin typeface="Roboto"/>
                <a:ea typeface="Roboto"/>
                <a:cs typeface="Roboto"/>
                <a:sym typeface="Roboto"/>
              </a:rPr>
              <a:t>Scrivi un algoritmo che richieda in ingresso un numero num maggiore di 10 e stampi tutti i valori interi compresi tra 10 e num.</a:t>
            </a:r>
            <a:endParaRPr/>
          </a:p>
        </p:txBody>
      </p:sp>
      <p:pic>
        <p:nvPicPr>
          <p:cNvPr id="256" name="Google Shape;256;p41"/>
          <p:cNvPicPr preferRelativeResize="0"/>
          <p:nvPr/>
        </p:nvPicPr>
        <p:blipFill>
          <a:blip r:embed="rId3">
            <a:alphaModFix/>
          </a:blip>
          <a:stretch>
            <a:fillRect/>
          </a:stretch>
        </p:blipFill>
        <p:spPr>
          <a:xfrm>
            <a:off x="4524600" y="152400"/>
            <a:ext cx="2849950" cy="483870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265500" y="195300"/>
            <a:ext cx="4045200" cy="1509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a:t>DEFINIZIONE</a:t>
            </a:r>
            <a:endParaRPr/>
          </a:p>
        </p:txBody>
      </p:sp>
      <p:sp>
        <p:nvSpPr>
          <p:cNvPr id="75" name="Google Shape;75;p15"/>
          <p:cNvSpPr txBox="1">
            <a:spLocks noGrp="1"/>
          </p:cNvSpPr>
          <p:nvPr>
            <p:ph type="subTitle" idx="1"/>
          </p:nvPr>
        </p:nvSpPr>
        <p:spPr>
          <a:xfrm>
            <a:off x="265500" y="1704900"/>
            <a:ext cx="4045200" cy="27147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it" b="1"/>
              <a:t>Le variabili devono essere definite</a:t>
            </a:r>
            <a:r>
              <a:rPr lang="it"/>
              <a:t> (dichiarate) in maniera tipizzata prima di essere adoperate.</a:t>
            </a:r>
            <a:endParaRPr/>
          </a:p>
        </p:txBody>
      </p:sp>
      <p:sp>
        <p:nvSpPr>
          <p:cNvPr id="76" name="Google Shape;76;p15"/>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0"/>
              </a:spcAft>
              <a:buNone/>
            </a:pPr>
            <a:r>
              <a:rPr lang="it"/>
              <a:t>TIPI PRINCIPALI:</a:t>
            </a:r>
            <a:endParaRPr/>
          </a:p>
          <a:p>
            <a:pPr marL="457200" lvl="0" indent="-342900" algn="l" rtl="0">
              <a:spcBef>
                <a:spcPts val="1200"/>
              </a:spcBef>
              <a:spcAft>
                <a:spcPts val="0"/>
              </a:spcAft>
              <a:buSzPts val="1800"/>
              <a:buChar char="●"/>
            </a:pPr>
            <a:r>
              <a:rPr lang="it"/>
              <a:t>Integer: numeri interi </a:t>
            </a:r>
            <a:endParaRPr/>
          </a:p>
          <a:p>
            <a:pPr marL="457200" lvl="0" indent="-342900" algn="l" rtl="0">
              <a:spcBef>
                <a:spcPts val="0"/>
              </a:spcBef>
              <a:spcAft>
                <a:spcPts val="0"/>
              </a:spcAft>
              <a:buSzPts val="1800"/>
              <a:buChar char="●"/>
            </a:pPr>
            <a:r>
              <a:rPr lang="it"/>
              <a:t>Real: numeri reali</a:t>
            </a:r>
            <a:endParaRPr/>
          </a:p>
          <a:p>
            <a:pPr marL="457200" lvl="0" indent="-342900" algn="l" rtl="0">
              <a:spcBef>
                <a:spcPts val="0"/>
              </a:spcBef>
              <a:spcAft>
                <a:spcPts val="0"/>
              </a:spcAft>
              <a:buSzPts val="1800"/>
              <a:buChar char="●"/>
            </a:pPr>
            <a:r>
              <a:rPr lang="it"/>
              <a:t>String: testo</a:t>
            </a:r>
            <a:endParaRPr/>
          </a:p>
          <a:p>
            <a:pPr marL="457200" lvl="0" indent="-342900" algn="l" rtl="0">
              <a:spcBef>
                <a:spcPts val="0"/>
              </a:spcBef>
              <a:spcAft>
                <a:spcPts val="0"/>
              </a:spcAft>
              <a:buSzPts val="1800"/>
              <a:buChar char="●"/>
            </a:pPr>
            <a:r>
              <a:rPr lang="it"/>
              <a:t>Boolean: vero, falso</a:t>
            </a:r>
            <a:endParaRPr/>
          </a:p>
          <a:p>
            <a:pPr marL="0" lvl="0" indent="0" algn="l" rtl="0">
              <a:spcBef>
                <a:spcPts val="1200"/>
              </a:spcBef>
              <a:spcAft>
                <a:spcPts val="0"/>
              </a:spcAft>
              <a:buNone/>
            </a:pPr>
            <a:endParaRPr/>
          </a:p>
          <a:p>
            <a:pPr marL="0" lvl="0" indent="0" algn="l" rtl="0">
              <a:spcBef>
                <a:spcPts val="1200"/>
              </a:spcBef>
              <a:spcAft>
                <a:spcPts val="0"/>
              </a:spcAft>
              <a:buNone/>
            </a:pPr>
            <a:r>
              <a:rPr lang="it"/>
              <a:t>ESEMPIO:</a:t>
            </a:r>
            <a:endParaRPr/>
          </a:p>
          <a:p>
            <a:pPr marL="0" lvl="0" indent="0" algn="l" rtl="0">
              <a:spcBef>
                <a:spcPts val="1200"/>
              </a:spcBef>
              <a:spcAft>
                <a:spcPts val="0"/>
              </a:spcAft>
              <a:buNone/>
            </a:pPr>
            <a:r>
              <a:rPr lang="it"/>
              <a:t>String FRASE</a:t>
            </a:r>
            <a:endParaRPr/>
          </a:p>
          <a:p>
            <a:pPr marL="0" lvl="0" indent="0" algn="l" rtl="0">
              <a:spcBef>
                <a:spcPts val="1200"/>
              </a:spcBef>
              <a:spcAft>
                <a:spcPts val="1200"/>
              </a:spcAft>
              <a:buNone/>
            </a:pPr>
            <a:endParaRPr/>
          </a:p>
        </p:txBody>
      </p:sp>
      <p:sp>
        <p:nvSpPr>
          <p:cNvPr id="77" name="Google Shape;77;p15"/>
          <p:cNvSpPr/>
          <p:nvPr/>
        </p:nvSpPr>
        <p:spPr>
          <a:xfrm>
            <a:off x="7320125" y="3364300"/>
            <a:ext cx="1651500" cy="678000"/>
          </a:xfrm>
          <a:prstGeom prst="rect">
            <a:avLst/>
          </a:prstGeom>
          <a:solidFill>
            <a:schemeClr val="lt1"/>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txBox="1"/>
          <p:nvPr/>
        </p:nvSpPr>
        <p:spPr>
          <a:xfrm>
            <a:off x="7320250" y="2883700"/>
            <a:ext cx="16515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it" sz="1800">
                <a:solidFill>
                  <a:schemeClr val="lt1"/>
                </a:solidFill>
                <a:latin typeface="Proxima Nova"/>
                <a:ea typeface="Proxima Nova"/>
                <a:cs typeface="Proxima Nova"/>
                <a:sym typeface="Proxima Nova"/>
              </a:rPr>
              <a:t>FRASE</a:t>
            </a:r>
            <a:endParaRPr>
              <a:latin typeface="Proxima Nova"/>
              <a:ea typeface="Proxima Nova"/>
              <a:cs typeface="Proxima Nova"/>
              <a:sym typeface="Proxima Nov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42"/>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ESERCIZIO 20</a:t>
            </a:r>
            <a:endParaRPr/>
          </a:p>
        </p:txBody>
      </p:sp>
      <p:sp>
        <p:nvSpPr>
          <p:cNvPr id="262" name="Google Shape;262;p42"/>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a:solidFill>
                  <a:srgbClr val="3C4043"/>
                </a:solidFill>
                <a:latin typeface="Roboto"/>
                <a:ea typeface="Roboto"/>
                <a:cs typeface="Roboto"/>
                <a:sym typeface="Roboto"/>
              </a:rPr>
              <a:t>Scrivi un algoritmo che richieda in ingresso un numero num e stampi tutti i valori interi dispari compresi tra 0 e num.</a:t>
            </a:r>
            <a:endParaRPr/>
          </a:p>
        </p:txBody>
      </p:sp>
      <p:pic>
        <p:nvPicPr>
          <p:cNvPr id="263" name="Google Shape;263;p42"/>
          <p:cNvPicPr preferRelativeResize="0"/>
          <p:nvPr/>
        </p:nvPicPr>
        <p:blipFill>
          <a:blip r:embed="rId3">
            <a:alphaModFix/>
          </a:blip>
          <a:stretch>
            <a:fillRect/>
          </a:stretch>
        </p:blipFill>
        <p:spPr>
          <a:xfrm>
            <a:off x="4637525" y="152400"/>
            <a:ext cx="2588911" cy="48387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3"/>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it"/>
              <a:t>ESERCIZIO 21</a:t>
            </a:r>
            <a:endParaRPr/>
          </a:p>
        </p:txBody>
      </p:sp>
      <p:sp>
        <p:nvSpPr>
          <p:cNvPr id="269" name="Google Shape;269;p43"/>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p>
            <a:pPr marL="0" lvl="0" indent="0" algn="ctr" rtl="0">
              <a:spcBef>
                <a:spcPts val="0"/>
              </a:spcBef>
              <a:spcAft>
                <a:spcPts val="1200"/>
              </a:spcAft>
              <a:buNone/>
            </a:pPr>
            <a:r>
              <a:rPr lang="it">
                <a:solidFill>
                  <a:srgbClr val="3C4043"/>
                </a:solidFill>
                <a:latin typeface="Roboto"/>
                <a:ea typeface="Roboto"/>
                <a:cs typeface="Roboto"/>
                <a:sym typeface="Roboto"/>
              </a:rPr>
              <a:t>Scrivi un algoritmo che richieda in ingresso un numero num, accettandolo solo se è un multiplo di 14.</a:t>
            </a:r>
            <a:endParaRPr/>
          </a:p>
        </p:txBody>
      </p:sp>
      <p:pic>
        <p:nvPicPr>
          <p:cNvPr id="270" name="Google Shape;270;p43"/>
          <p:cNvPicPr preferRelativeResize="0"/>
          <p:nvPr/>
        </p:nvPicPr>
        <p:blipFill>
          <a:blip r:embed="rId3">
            <a:alphaModFix/>
          </a:blip>
          <a:stretch>
            <a:fillRect/>
          </a:stretch>
        </p:blipFill>
        <p:spPr>
          <a:xfrm>
            <a:off x="4113950" y="152400"/>
            <a:ext cx="3631122" cy="48387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4"/>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t"/>
              <a:t>FINE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265500" y="195300"/>
            <a:ext cx="4045200" cy="1509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sz="3600" dirty="0"/>
              <a:t>ASSEGNAMENTO</a:t>
            </a:r>
            <a:endParaRPr sz="3600" dirty="0"/>
          </a:p>
        </p:txBody>
      </p:sp>
      <p:sp>
        <p:nvSpPr>
          <p:cNvPr id="84" name="Google Shape;84;p16"/>
          <p:cNvSpPr txBox="1">
            <a:spLocks noGrp="1"/>
          </p:cNvSpPr>
          <p:nvPr>
            <p:ph type="subTitle" idx="1"/>
          </p:nvPr>
        </p:nvSpPr>
        <p:spPr>
          <a:xfrm>
            <a:off x="265500" y="1704900"/>
            <a:ext cx="4045200" cy="2714700"/>
          </a:xfrm>
          <a:prstGeom prst="rect">
            <a:avLst/>
          </a:prstGeom>
        </p:spPr>
        <p:txBody>
          <a:bodyPr spcFirstLastPara="1" wrap="square" lIns="91425" tIns="91425" rIns="91425" bIns="91425" anchor="ctr" anchorCtr="0">
            <a:normAutofit lnSpcReduction="10000"/>
          </a:bodyPr>
          <a:lstStyle/>
          <a:p>
            <a:pPr marL="0" lvl="0" indent="0" algn="just" rtl="0">
              <a:spcBef>
                <a:spcPts val="0"/>
              </a:spcBef>
              <a:spcAft>
                <a:spcPts val="0"/>
              </a:spcAft>
              <a:buNone/>
            </a:pPr>
            <a:r>
              <a:rPr lang="it"/>
              <a:t>Le operazioni basilari che possono essere compiute su una variabile sono la lettura del valore in essa contenuto e </a:t>
            </a:r>
            <a:r>
              <a:rPr lang="it" b="1"/>
              <a:t>la scrittura di un nuovo valore, o assegnamento</a:t>
            </a:r>
            <a:r>
              <a:rPr lang="it"/>
              <a:t>.</a:t>
            </a:r>
            <a:endParaRPr/>
          </a:p>
          <a:p>
            <a:pPr marL="0" lvl="0" indent="0" algn="just" rtl="0">
              <a:spcBef>
                <a:spcPts val="0"/>
              </a:spcBef>
              <a:spcAft>
                <a:spcPts val="0"/>
              </a:spcAft>
              <a:buNone/>
            </a:pPr>
            <a:r>
              <a:rPr lang="it"/>
              <a:t>Il primo assegnamento della variabile è detto </a:t>
            </a:r>
            <a:r>
              <a:rPr lang="it" b="1"/>
              <a:t>inizializzazione</a:t>
            </a:r>
            <a:r>
              <a:rPr lang="it"/>
              <a:t>.</a:t>
            </a:r>
            <a:endParaRPr/>
          </a:p>
        </p:txBody>
      </p:sp>
      <p:sp>
        <p:nvSpPr>
          <p:cNvPr id="85" name="Google Shape;85;p16"/>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lnSpcReduction="10000"/>
          </a:bodyPr>
          <a:lstStyle/>
          <a:p>
            <a:pPr marL="0" lvl="0" indent="0" algn="l" rtl="0">
              <a:spcBef>
                <a:spcPts val="0"/>
              </a:spcBef>
              <a:spcAft>
                <a:spcPts val="0"/>
              </a:spcAft>
              <a:buNone/>
            </a:pPr>
            <a:r>
              <a:rPr lang="it"/>
              <a:t>TIPI PRINCIPALI:</a:t>
            </a:r>
            <a:endParaRPr/>
          </a:p>
          <a:p>
            <a:pPr marL="457200" lvl="0" indent="-342900" algn="l" rtl="0">
              <a:spcBef>
                <a:spcPts val="1200"/>
              </a:spcBef>
              <a:spcAft>
                <a:spcPts val="0"/>
              </a:spcAft>
              <a:buSzPts val="1800"/>
              <a:buChar char="●"/>
            </a:pPr>
            <a:r>
              <a:rPr lang="it"/>
              <a:t>Integer: numeri interi </a:t>
            </a:r>
            <a:endParaRPr/>
          </a:p>
          <a:p>
            <a:pPr marL="457200" lvl="0" indent="-342900" algn="l" rtl="0">
              <a:spcBef>
                <a:spcPts val="0"/>
              </a:spcBef>
              <a:spcAft>
                <a:spcPts val="0"/>
              </a:spcAft>
              <a:buSzPts val="1800"/>
              <a:buChar char="●"/>
            </a:pPr>
            <a:r>
              <a:rPr lang="it"/>
              <a:t>Real: numeri reali</a:t>
            </a:r>
            <a:endParaRPr/>
          </a:p>
          <a:p>
            <a:pPr marL="457200" lvl="0" indent="-342900" algn="l" rtl="0">
              <a:spcBef>
                <a:spcPts val="0"/>
              </a:spcBef>
              <a:spcAft>
                <a:spcPts val="0"/>
              </a:spcAft>
              <a:buSzPts val="1800"/>
              <a:buChar char="●"/>
            </a:pPr>
            <a:r>
              <a:rPr lang="it"/>
              <a:t>String: testo</a:t>
            </a:r>
            <a:endParaRPr/>
          </a:p>
          <a:p>
            <a:pPr marL="457200" lvl="0" indent="-342900" algn="l" rtl="0">
              <a:spcBef>
                <a:spcPts val="0"/>
              </a:spcBef>
              <a:spcAft>
                <a:spcPts val="0"/>
              </a:spcAft>
              <a:buSzPts val="1800"/>
              <a:buChar char="●"/>
            </a:pPr>
            <a:r>
              <a:rPr lang="it"/>
              <a:t>Boolean: vero, falso</a:t>
            </a:r>
            <a:endParaRPr/>
          </a:p>
          <a:p>
            <a:pPr marL="0" lvl="0" indent="0" algn="l" rtl="0">
              <a:spcBef>
                <a:spcPts val="1200"/>
              </a:spcBef>
              <a:spcAft>
                <a:spcPts val="0"/>
              </a:spcAft>
              <a:buNone/>
            </a:pPr>
            <a:endParaRPr/>
          </a:p>
          <a:p>
            <a:pPr marL="0" lvl="0" indent="0" algn="l" rtl="0">
              <a:spcBef>
                <a:spcPts val="1200"/>
              </a:spcBef>
              <a:spcAft>
                <a:spcPts val="0"/>
              </a:spcAft>
              <a:buNone/>
            </a:pPr>
            <a:r>
              <a:rPr lang="it"/>
              <a:t>ESEMPIO:</a:t>
            </a:r>
            <a:endParaRPr/>
          </a:p>
          <a:p>
            <a:pPr marL="0" lvl="0" indent="0" algn="l" rtl="0">
              <a:spcBef>
                <a:spcPts val="1200"/>
              </a:spcBef>
              <a:spcAft>
                <a:spcPts val="0"/>
              </a:spcAft>
              <a:buNone/>
            </a:pPr>
            <a:r>
              <a:rPr lang="it"/>
              <a:t>String FRASE = “ciao”</a:t>
            </a:r>
            <a:endParaRPr/>
          </a:p>
          <a:p>
            <a:pPr marL="0" lvl="0" indent="0" algn="l" rtl="0">
              <a:spcBef>
                <a:spcPts val="1200"/>
              </a:spcBef>
              <a:spcAft>
                <a:spcPts val="1200"/>
              </a:spcAft>
              <a:buNone/>
            </a:pPr>
            <a:endParaRPr/>
          </a:p>
        </p:txBody>
      </p:sp>
      <p:sp>
        <p:nvSpPr>
          <p:cNvPr id="86" name="Google Shape;86;p16"/>
          <p:cNvSpPr/>
          <p:nvPr/>
        </p:nvSpPr>
        <p:spPr>
          <a:xfrm>
            <a:off x="7320125" y="3364300"/>
            <a:ext cx="1651500" cy="678000"/>
          </a:xfrm>
          <a:prstGeom prst="rect">
            <a:avLst/>
          </a:prstGeom>
          <a:solidFill>
            <a:schemeClr val="lt1"/>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it"/>
              <a:t>ciao</a:t>
            </a:r>
            <a:endParaRPr/>
          </a:p>
        </p:txBody>
      </p:sp>
      <p:sp>
        <p:nvSpPr>
          <p:cNvPr id="87" name="Google Shape;87;p16"/>
          <p:cNvSpPr txBox="1"/>
          <p:nvPr/>
        </p:nvSpPr>
        <p:spPr>
          <a:xfrm>
            <a:off x="7320250" y="2883700"/>
            <a:ext cx="1651500" cy="461700"/>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1200"/>
              </a:spcAft>
              <a:buNone/>
            </a:pPr>
            <a:r>
              <a:rPr lang="it" sz="1800">
                <a:solidFill>
                  <a:schemeClr val="lt1"/>
                </a:solidFill>
                <a:latin typeface="Proxima Nova"/>
                <a:ea typeface="Proxima Nova"/>
                <a:cs typeface="Proxima Nova"/>
                <a:sym typeface="Proxima Nova"/>
              </a:rPr>
              <a:t>FRASE</a:t>
            </a:r>
            <a:endParaRPr>
              <a:latin typeface="Proxima Nova"/>
              <a:ea typeface="Proxima Nova"/>
              <a:cs typeface="Proxima Nova"/>
              <a:sym typeface="Proxima Nov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ESEMPIO DICHIARAZIONE E ASSEGNAMENTO</a:t>
            </a:r>
            <a:endParaRPr/>
          </a:p>
        </p:txBody>
      </p:sp>
      <p:graphicFrame>
        <p:nvGraphicFramePr>
          <p:cNvPr id="93" name="Google Shape;93;p17"/>
          <p:cNvGraphicFramePr/>
          <p:nvPr/>
        </p:nvGraphicFramePr>
        <p:xfrm>
          <a:off x="952500" y="1459288"/>
          <a:ext cx="3000000" cy="3000000"/>
        </p:xfrm>
        <a:graphic>
          <a:graphicData uri="http://schemas.openxmlformats.org/drawingml/2006/table">
            <a:tbl>
              <a:tblPr>
                <a:noFill/>
                <a:tableStyleId>{D4206D85-C1ED-4C0B-A5D5-1F22ED4D4B10}</a:tableStyleId>
              </a:tblPr>
              <a:tblGrid>
                <a:gridCol w="1228750">
                  <a:extLst>
                    <a:ext uri="{9D8B030D-6E8A-4147-A177-3AD203B41FA5}">
                      <a16:colId xmlns:a16="http://schemas.microsoft.com/office/drawing/2014/main" val="20000"/>
                    </a:ext>
                  </a:extLst>
                </a:gridCol>
                <a:gridCol w="6010250">
                  <a:extLst>
                    <a:ext uri="{9D8B030D-6E8A-4147-A177-3AD203B41FA5}">
                      <a16:colId xmlns:a16="http://schemas.microsoft.com/office/drawing/2014/main" val="20001"/>
                    </a:ext>
                  </a:extLst>
                </a:gridCol>
              </a:tblGrid>
              <a:tr h="381000">
                <a:tc>
                  <a:txBody>
                    <a:bodyPr/>
                    <a:lstStyle/>
                    <a:p>
                      <a:pPr marL="0" lvl="0" indent="0" algn="l" rtl="0">
                        <a:spcBef>
                          <a:spcPts val="0"/>
                        </a:spcBef>
                        <a:spcAft>
                          <a:spcPts val="0"/>
                        </a:spcAft>
                        <a:buNone/>
                      </a:pPr>
                      <a:r>
                        <a:rPr lang="it" b="1"/>
                        <a:t>INT X;</a:t>
                      </a:r>
                      <a:endParaRPr b="1"/>
                    </a:p>
                  </a:txBody>
                  <a:tcPr marL="91425" marR="91425" marT="91425" marB="91425" anchor="ctr"/>
                </a:tc>
                <a:tc>
                  <a:txBody>
                    <a:bodyPr/>
                    <a:lstStyle/>
                    <a:p>
                      <a:pPr marL="0" lvl="0" indent="0" algn="l" rtl="0">
                        <a:spcBef>
                          <a:spcPts val="0"/>
                        </a:spcBef>
                        <a:spcAft>
                          <a:spcPts val="0"/>
                        </a:spcAft>
                        <a:buNone/>
                      </a:pPr>
                      <a:r>
                        <a:rPr lang="it"/>
                        <a:t>DICHIARAZIONE VARIABILE X DI TIPO INTERO</a:t>
                      </a:r>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l" rtl="0">
                        <a:spcBef>
                          <a:spcPts val="0"/>
                        </a:spcBef>
                        <a:spcAft>
                          <a:spcPts val="0"/>
                        </a:spcAft>
                        <a:buNone/>
                      </a:pPr>
                      <a:r>
                        <a:rPr lang="it" b="1"/>
                        <a:t>X = 10;</a:t>
                      </a:r>
                      <a:endParaRPr b="1"/>
                    </a:p>
                  </a:txBody>
                  <a:tcPr marL="91425" marR="91425" marT="91425" marB="91425" anchor="ctr"/>
                </a:tc>
                <a:tc>
                  <a:txBody>
                    <a:bodyPr/>
                    <a:lstStyle/>
                    <a:p>
                      <a:pPr marL="0" lvl="0" indent="0" algn="l" rtl="0">
                        <a:spcBef>
                          <a:spcPts val="0"/>
                        </a:spcBef>
                        <a:spcAft>
                          <a:spcPts val="0"/>
                        </a:spcAft>
                        <a:buNone/>
                      </a:pPr>
                      <a:r>
                        <a:rPr lang="it"/>
                        <a:t>INIZIALIZZAZIONE DELLA VARIABILE X CON IL VALORE 10</a:t>
                      </a:r>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l" rtl="0">
                        <a:spcBef>
                          <a:spcPts val="0"/>
                        </a:spcBef>
                        <a:spcAft>
                          <a:spcPts val="0"/>
                        </a:spcAft>
                        <a:buNone/>
                      </a:pPr>
                      <a:r>
                        <a:rPr lang="it" b="1"/>
                        <a:t>X = X + 1;</a:t>
                      </a:r>
                      <a:endParaRPr b="1"/>
                    </a:p>
                  </a:txBody>
                  <a:tcPr marL="91425" marR="91425" marT="91425" marB="91425" anchor="ctr"/>
                </a:tc>
                <a:tc>
                  <a:txBody>
                    <a:bodyPr/>
                    <a:lstStyle/>
                    <a:p>
                      <a:pPr marL="0" lvl="0" indent="0" algn="l" rtl="0">
                        <a:spcBef>
                          <a:spcPts val="0"/>
                        </a:spcBef>
                        <a:spcAft>
                          <a:spcPts val="0"/>
                        </a:spcAft>
                        <a:buNone/>
                      </a:pPr>
                      <a:r>
                        <a:rPr lang="it"/>
                        <a:t>LETTURA DEL VALORE CONTENUTO IN  X; </a:t>
                      </a:r>
                      <a:r>
                        <a:rPr lang="it">
                          <a:solidFill>
                            <a:srgbClr val="FF0000"/>
                          </a:solidFill>
                        </a:rPr>
                        <a:t>(10)</a:t>
                      </a:r>
                      <a:endParaRPr>
                        <a:solidFill>
                          <a:srgbClr val="FF0000"/>
                        </a:solidFill>
                      </a:endParaRPr>
                    </a:p>
                    <a:p>
                      <a:pPr marL="0" lvl="0" indent="0" algn="l" rtl="0">
                        <a:spcBef>
                          <a:spcPts val="0"/>
                        </a:spcBef>
                        <a:spcAft>
                          <a:spcPts val="0"/>
                        </a:spcAft>
                        <a:buNone/>
                      </a:pPr>
                      <a:r>
                        <a:rPr lang="it"/>
                        <a:t>ESECUZIONE DELL’ISTRUZIONE X + 1; </a:t>
                      </a:r>
                      <a:r>
                        <a:rPr lang="it">
                          <a:solidFill>
                            <a:srgbClr val="FF0000"/>
                          </a:solidFill>
                        </a:rPr>
                        <a:t>(10 + 1)</a:t>
                      </a:r>
                      <a:endParaRPr>
                        <a:solidFill>
                          <a:srgbClr val="FF0000"/>
                        </a:solidFill>
                      </a:endParaRPr>
                    </a:p>
                    <a:p>
                      <a:pPr marL="0" lvl="0" indent="0" algn="l" rtl="0">
                        <a:spcBef>
                          <a:spcPts val="0"/>
                        </a:spcBef>
                        <a:spcAft>
                          <a:spcPts val="0"/>
                        </a:spcAft>
                        <a:buNone/>
                      </a:pPr>
                      <a:r>
                        <a:rPr lang="it"/>
                        <a:t>ASSEGNAMENTO DEL VALORE RISULTANTE ALLA VARIABILE X </a:t>
                      </a:r>
                      <a:r>
                        <a:rPr lang="it">
                          <a:solidFill>
                            <a:srgbClr val="FF0000"/>
                          </a:solidFill>
                        </a:rPr>
                        <a:t>(11)</a:t>
                      </a:r>
                      <a:endParaRPr>
                        <a:solidFill>
                          <a:srgbClr val="FF0000"/>
                        </a:solidFill>
                      </a:endParaRPr>
                    </a:p>
                  </a:txBody>
                  <a:tcPr marL="91425" marR="91425" marT="91425" marB="91425" anchor="ctr"/>
                </a:tc>
                <a:extLst>
                  <a:ext uri="{0D108BD9-81ED-4DB2-BD59-A6C34878D82A}">
                    <a16:rowId xmlns:a16="http://schemas.microsoft.com/office/drawing/2014/main" val="10002"/>
                  </a:ext>
                </a:extLst>
              </a:tr>
              <a:tr h="381000">
                <a:tc>
                  <a:txBody>
                    <a:bodyPr/>
                    <a:lstStyle/>
                    <a:p>
                      <a:pPr marL="0" lvl="0" indent="0" algn="l" rtl="0">
                        <a:spcBef>
                          <a:spcPts val="0"/>
                        </a:spcBef>
                        <a:spcAft>
                          <a:spcPts val="0"/>
                        </a:spcAft>
                        <a:buNone/>
                      </a:pPr>
                      <a:r>
                        <a:rPr lang="it" b="1"/>
                        <a:t>SCRIVI X;</a:t>
                      </a:r>
                      <a:endParaRPr b="1"/>
                    </a:p>
                  </a:txBody>
                  <a:tcPr marL="91425" marR="91425" marT="91425" marB="91425" anchor="ctr"/>
                </a:tc>
                <a:tc>
                  <a:txBody>
                    <a:bodyPr/>
                    <a:lstStyle/>
                    <a:p>
                      <a:pPr marL="0" lvl="0" indent="0" algn="l" rtl="0">
                        <a:spcBef>
                          <a:spcPts val="0"/>
                        </a:spcBef>
                        <a:spcAft>
                          <a:spcPts val="0"/>
                        </a:spcAft>
                        <a:buNone/>
                      </a:pPr>
                      <a:r>
                        <a:rPr lang="it"/>
                        <a:t>ESECUZIONE DELL’ISTRUZIONE DI STAMPA DEL VALORE CONTENUTO IN X </a:t>
                      </a:r>
                      <a:r>
                        <a:rPr lang="it">
                          <a:solidFill>
                            <a:srgbClr val="FF0000"/>
                          </a:solidFill>
                        </a:rPr>
                        <a:t>(11)</a:t>
                      </a:r>
                      <a:endParaRPr>
                        <a:solidFill>
                          <a:srgbClr val="FF0000"/>
                        </a:solidFill>
                      </a:endParaRPr>
                    </a:p>
                  </a:txBody>
                  <a:tcPr marL="91425" marR="91425" marT="91425" marB="91425"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8"/>
          <p:cNvSpPr txBox="1">
            <a:spLocks noGrp="1"/>
          </p:cNvSpPr>
          <p:nvPr>
            <p:ph type="title"/>
          </p:nvPr>
        </p:nvSpPr>
        <p:spPr>
          <a:xfrm>
            <a:off x="265500" y="195300"/>
            <a:ext cx="4045200" cy="1509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sz="3800"/>
              <a:t>OPERAZIONI</a:t>
            </a:r>
            <a:endParaRPr sz="3800"/>
          </a:p>
        </p:txBody>
      </p:sp>
      <p:sp>
        <p:nvSpPr>
          <p:cNvPr id="99" name="Google Shape;99;p18"/>
          <p:cNvSpPr txBox="1">
            <a:spLocks noGrp="1"/>
          </p:cNvSpPr>
          <p:nvPr>
            <p:ph type="subTitle" idx="1"/>
          </p:nvPr>
        </p:nvSpPr>
        <p:spPr>
          <a:xfrm>
            <a:off x="265500" y="1285800"/>
            <a:ext cx="4045200" cy="3857700"/>
          </a:xfrm>
          <a:prstGeom prst="rect">
            <a:avLst/>
          </a:prstGeom>
        </p:spPr>
        <p:txBody>
          <a:bodyPr spcFirstLastPara="1" wrap="square" lIns="91425" tIns="91425" rIns="91425" bIns="91425" anchor="ctr" anchorCtr="0">
            <a:normAutofit/>
          </a:bodyPr>
          <a:lstStyle/>
          <a:p>
            <a:pPr marL="0" lvl="0" indent="0" algn="just" rtl="0">
              <a:spcBef>
                <a:spcPts val="0"/>
              </a:spcBef>
              <a:spcAft>
                <a:spcPts val="0"/>
              </a:spcAft>
              <a:buNone/>
            </a:pPr>
            <a:r>
              <a:rPr lang="it"/>
              <a:t>Tra valori e variabili possono essere eseguite diverse operazioni, le operazioni principalmente utilizzate sono la somma, la sottrazione, il prodotto, la divisione, il maggiore, il minore, l’uguale, il diverso, il modulo, gli operatori logici booleani e il concatenamento tra stringhe.</a:t>
            </a:r>
            <a:endParaRPr/>
          </a:p>
          <a:p>
            <a:pPr marL="0" lvl="0" indent="0" algn="just" rtl="0">
              <a:spcBef>
                <a:spcPts val="0"/>
              </a:spcBef>
              <a:spcAft>
                <a:spcPts val="0"/>
              </a:spcAft>
              <a:buNone/>
            </a:pPr>
            <a:r>
              <a:rPr lang="it" b="1"/>
              <a:t>ESEMPIO INT A = 10; INT B = 4</a:t>
            </a:r>
            <a:r>
              <a:rPr lang="it"/>
              <a:t>  </a:t>
            </a:r>
            <a:endParaRPr/>
          </a:p>
        </p:txBody>
      </p:sp>
      <p:sp>
        <p:nvSpPr>
          <p:cNvPr id="100" name="Google Shape;100;p18"/>
          <p:cNvSpPr/>
          <p:nvPr/>
        </p:nvSpPr>
        <p:spPr>
          <a:xfrm>
            <a:off x="4968975" y="4352975"/>
            <a:ext cx="564600" cy="267000"/>
          </a:xfrm>
          <a:prstGeom prst="rect">
            <a:avLst/>
          </a:prstGeom>
          <a:solidFill>
            <a:schemeClr val="dk1"/>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101" name="Google Shape;101;p18"/>
          <p:cNvGraphicFramePr/>
          <p:nvPr/>
        </p:nvGraphicFramePr>
        <p:xfrm>
          <a:off x="4584675" y="-50"/>
          <a:ext cx="4559325" cy="5143500"/>
        </p:xfrm>
        <a:graphic>
          <a:graphicData uri="http://schemas.openxmlformats.org/drawingml/2006/table">
            <a:tbl>
              <a:tblPr>
                <a:noFill/>
                <a:tableStyleId>{D4206D85-C1ED-4C0B-A5D5-1F22ED4D4B10}</a:tableStyleId>
              </a:tblPr>
              <a:tblGrid>
                <a:gridCol w="760050">
                  <a:extLst>
                    <a:ext uri="{9D8B030D-6E8A-4147-A177-3AD203B41FA5}">
                      <a16:colId xmlns:a16="http://schemas.microsoft.com/office/drawing/2014/main" val="20000"/>
                    </a:ext>
                  </a:extLst>
                </a:gridCol>
                <a:gridCol w="1981725">
                  <a:extLst>
                    <a:ext uri="{9D8B030D-6E8A-4147-A177-3AD203B41FA5}">
                      <a16:colId xmlns:a16="http://schemas.microsoft.com/office/drawing/2014/main" val="20001"/>
                    </a:ext>
                  </a:extLst>
                </a:gridCol>
                <a:gridCol w="1817550">
                  <a:extLst>
                    <a:ext uri="{9D8B030D-6E8A-4147-A177-3AD203B41FA5}">
                      <a16:colId xmlns:a16="http://schemas.microsoft.com/office/drawing/2014/main" val="20002"/>
                    </a:ext>
                  </a:extLst>
                </a:gridCol>
              </a:tblGrid>
              <a:tr h="428625">
                <a:tc>
                  <a:txBody>
                    <a:bodyPr/>
                    <a:lstStyle/>
                    <a:p>
                      <a:pPr marL="0" lvl="0" indent="0" algn="ctr" rtl="0">
                        <a:spcBef>
                          <a:spcPts val="0"/>
                        </a:spcBef>
                        <a:spcAft>
                          <a:spcPts val="0"/>
                        </a:spcAft>
                        <a:buNone/>
                      </a:pPr>
                      <a:r>
                        <a:rPr lang="it" sz="1100" b="1">
                          <a:solidFill>
                            <a:schemeClr val="lt1"/>
                          </a:solidFill>
                        </a:rPr>
                        <a:t>+</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b="1">
                          <a:solidFill>
                            <a:schemeClr val="lt1"/>
                          </a:solidFill>
                        </a:rPr>
                        <a:t>SOMMA</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a:solidFill>
                            <a:schemeClr val="lt1"/>
                          </a:solidFill>
                        </a:rPr>
                        <a:t>A + B risultato  14</a:t>
                      </a:r>
                      <a:endParaRPr sz="1100">
                        <a:solidFill>
                          <a:schemeClr val="lt1"/>
                        </a:solidFill>
                      </a:endParaRPr>
                    </a:p>
                  </a:txBody>
                  <a:tcPr marL="91425" marR="91425" marT="91425" marB="91425" anchor="ctr"/>
                </a:tc>
                <a:extLst>
                  <a:ext uri="{0D108BD9-81ED-4DB2-BD59-A6C34878D82A}">
                    <a16:rowId xmlns:a16="http://schemas.microsoft.com/office/drawing/2014/main" val="10000"/>
                  </a:ext>
                </a:extLst>
              </a:tr>
              <a:tr h="428625">
                <a:tc>
                  <a:txBody>
                    <a:bodyPr/>
                    <a:lstStyle/>
                    <a:p>
                      <a:pPr marL="0" lvl="0" indent="0" algn="ctr" rtl="0">
                        <a:spcBef>
                          <a:spcPts val="0"/>
                        </a:spcBef>
                        <a:spcAft>
                          <a:spcPts val="0"/>
                        </a:spcAft>
                        <a:buNone/>
                      </a:pPr>
                      <a:r>
                        <a:rPr lang="it" sz="1100" b="1">
                          <a:solidFill>
                            <a:schemeClr val="lt1"/>
                          </a:solidFill>
                        </a:rPr>
                        <a:t>-</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b="1">
                          <a:solidFill>
                            <a:schemeClr val="lt1"/>
                          </a:solidFill>
                        </a:rPr>
                        <a:t>SOTTRAZIONE</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a:solidFill>
                            <a:schemeClr val="lt1"/>
                          </a:solidFill>
                        </a:rPr>
                        <a:t>A - B risultato  6</a:t>
                      </a:r>
                      <a:endParaRPr sz="1100">
                        <a:solidFill>
                          <a:schemeClr val="lt1"/>
                        </a:solidFill>
                      </a:endParaRPr>
                    </a:p>
                  </a:txBody>
                  <a:tcPr marL="91425" marR="91425" marT="91425" marB="91425" anchor="ctr"/>
                </a:tc>
                <a:extLst>
                  <a:ext uri="{0D108BD9-81ED-4DB2-BD59-A6C34878D82A}">
                    <a16:rowId xmlns:a16="http://schemas.microsoft.com/office/drawing/2014/main" val="10001"/>
                  </a:ext>
                </a:extLst>
              </a:tr>
              <a:tr h="428625">
                <a:tc>
                  <a:txBody>
                    <a:bodyPr/>
                    <a:lstStyle/>
                    <a:p>
                      <a:pPr marL="0" lvl="0" indent="0" algn="ctr" rtl="0">
                        <a:spcBef>
                          <a:spcPts val="0"/>
                        </a:spcBef>
                        <a:spcAft>
                          <a:spcPts val="0"/>
                        </a:spcAft>
                        <a:buNone/>
                      </a:pPr>
                      <a:r>
                        <a:rPr lang="it" sz="1100" b="1">
                          <a:solidFill>
                            <a:schemeClr val="lt1"/>
                          </a:solidFill>
                        </a:rPr>
                        <a:t>*</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b="1">
                          <a:solidFill>
                            <a:schemeClr val="lt1"/>
                          </a:solidFill>
                        </a:rPr>
                        <a:t>PRODOTTO</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a:solidFill>
                            <a:schemeClr val="lt1"/>
                          </a:solidFill>
                        </a:rPr>
                        <a:t>A * B risultato  40</a:t>
                      </a:r>
                      <a:endParaRPr sz="1100">
                        <a:solidFill>
                          <a:schemeClr val="lt1"/>
                        </a:solidFill>
                      </a:endParaRPr>
                    </a:p>
                  </a:txBody>
                  <a:tcPr marL="91425" marR="91425" marT="91425" marB="91425" anchor="ctr"/>
                </a:tc>
                <a:extLst>
                  <a:ext uri="{0D108BD9-81ED-4DB2-BD59-A6C34878D82A}">
                    <a16:rowId xmlns:a16="http://schemas.microsoft.com/office/drawing/2014/main" val="10002"/>
                  </a:ext>
                </a:extLst>
              </a:tr>
              <a:tr h="428625">
                <a:tc>
                  <a:txBody>
                    <a:bodyPr/>
                    <a:lstStyle/>
                    <a:p>
                      <a:pPr marL="0" lvl="0" indent="0" algn="ctr" rtl="0">
                        <a:spcBef>
                          <a:spcPts val="0"/>
                        </a:spcBef>
                        <a:spcAft>
                          <a:spcPts val="0"/>
                        </a:spcAft>
                        <a:buNone/>
                      </a:pPr>
                      <a:r>
                        <a:rPr lang="it" sz="1100" b="1">
                          <a:solidFill>
                            <a:schemeClr val="lt1"/>
                          </a:solidFill>
                        </a:rPr>
                        <a:t>/</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b="1">
                          <a:solidFill>
                            <a:schemeClr val="lt1"/>
                          </a:solidFill>
                        </a:rPr>
                        <a:t>DIVISIONE</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a:solidFill>
                            <a:schemeClr val="lt1"/>
                          </a:solidFill>
                        </a:rPr>
                        <a:t>A / B risultato  2</a:t>
                      </a:r>
                      <a:endParaRPr sz="1100">
                        <a:solidFill>
                          <a:schemeClr val="lt1"/>
                        </a:solidFill>
                      </a:endParaRPr>
                    </a:p>
                  </a:txBody>
                  <a:tcPr marL="91425" marR="91425" marT="91425" marB="91425" anchor="ctr"/>
                </a:tc>
                <a:extLst>
                  <a:ext uri="{0D108BD9-81ED-4DB2-BD59-A6C34878D82A}">
                    <a16:rowId xmlns:a16="http://schemas.microsoft.com/office/drawing/2014/main" val="10003"/>
                  </a:ext>
                </a:extLst>
              </a:tr>
              <a:tr h="428625">
                <a:tc>
                  <a:txBody>
                    <a:bodyPr/>
                    <a:lstStyle/>
                    <a:p>
                      <a:pPr marL="0" lvl="0" indent="0" algn="ctr" rtl="0">
                        <a:spcBef>
                          <a:spcPts val="0"/>
                        </a:spcBef>
                        <a:spcAft>
                          <a:spcPts val="0"/>
                        </a:spcAft>
                        <a:buNone/>
                      </a:pPr>
                      <a:r>
                        <a:rPr lang="it" sz="1100" b="1">
                          <a:solidFill>
                            <a:schemeClr val="lt1"/>
                          </a:solidFill>
                        </a:rPr>
                        <a:t>%</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b="1">
                          <a:solidFill>
                            <a:schemeClr val="lt1"/>
                          </a:solidFill>
                        </a:rPr>
                        <a:t>MODULO (resto)</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a:solidFill>
                            <a:schemeClr val="lt1"/>
                          </a:solidFill>
                        </a:rPr>
                        <a:t>A % B risultato  2</a:t>
                      </a:r>
                      <a:endParaRPr sz="1100">
                        <a:solidFill>
                          <a:schemeClr val="lt1"/>
                        </a:solidFill>
                      </a:endParaRPr>
                    </a:p>
                  </a:txBody>
                  <a:tcPr marL="91425" marR="91425" marT="91425" marB="91425" anchor="ctr"/>
                </a:tc>
                <a:extLst>
                  <a:ext uri="{0D108BD9-81ED-4DB2-BD59-A6C34878D82A}">
                    <a16:rowId xmlns:a16="http://schemas.microsoft.com/office/drawing/2014/main" val="10004"/>
                  </a:ext>
                </a:extLst>
              </a:tr>
              <a:tr h="428625">
                <a:tc>
                  <a:txBody>
                    <a:bodyPr/>
                    <a:lstStyle/>
                    <a:p>
                      <a:pPr marL="0" lvl="0" indent="0" algn="ctr" rtl="0">
                        <a:spcBef>
                          <a:spcPts val="0"/>
                        </a:spcBef>
                        <a:spcAft>
                          <a:spcPts val="0"/>
                        </a:spcAft>
                        <a:buNone/>
                      </a:pPr>
                      <a:r>
                        <a:rPr lang="it" sz="1100" b="1">
                          <a:solidFill>
                            <a:schemeClr val="lt1"/>
                          </a:solidFill>
                        </a:rPr>
                        <a:t>&gt;</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b="1">
                          <a:solidFill>
                            <a:schemeClr val="lt1"/>
                          </a:solidFill>
                        </a:rPr>
                        <a:t>MAGGIORE</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a:solidFill>
                            <a:schemeClr val="lt1"/>
                          </a:solidFill>
                        </a:rPr>
                        <a:t>A &gt; B risultato VERO</a:t>
                      </a:r>
                      <a:endParaRPr sz="1100">
                        <a:solidFill>
                          <a:schemeClr val="lt1"/>
                        </a:solidFill>
                      </a:endParaRPr>
                    </a:p>
                  </a:txBody>
                  <a:tcPr marL="91425" marR="91425" marT="91425" marB="91425" anchor="ctr"/>
                </a:tc>
                <a:extLst>
                  <a:ext uri="{0D108BD9-81ED-4DB2-BD59-A6C34878D82A}">
                    <a16:rowId xmlns:a16="http://schemas.microsoft.com/office/drawing/2014/main" val="10005"/>
                  </a:ext>
                </a:extLst>
              </a:tr>
              <a:tr h="428625">
                <a:tc>
                  <a:txBody>
                    <a:bodyPr/>
                    <a:lstStyle/>
                    <a:p>
                      <a:pPr marL="0" lvl="0" indent="0" algn="ctr" rtl="0">
                        <a:spcBef>
                          <a:spcPts val="0"/>
                        </a:spcBef>
                        <a:spcAft>
                          <a:spcPts val="0"/>
                        </a:spcAft>
                        <a:buNone/>
                      </a:pPr>
                      <a:r>
                        <a:rPr lang="it" sz="1100" b="1">
                          <a:solidFill>
                            <a:schemeClr val="lt1"/>
                          </a:solidFill>
                        </a:rPr>
                        <a:t>&lt;</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b="1">
                          <a:solidFill>
                            <a:schemeClr val="lt1"/>
                          </a:solidFill>
                        </a:rPr>
                        <a:t>MINORE</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a:solidFill>
                            <a:schemeClr val="lt1"/>
                          </a:solidFill>
                        </a:rPr>
                        <a:t>A &lt; B risultato FALSO</a:t>
                      </a:r>
                      <a:endParaRPr sz="1100">
                        <a:solidFill>
                          <a:schemeClr val="lt1"/>
                        </a:solidFill>
                      </a:endParaRPr>
                    </a:p>
                  </a:txBody>
                  <a:tcPr marL="91425" marR="91425" marT="91425" marB="91425" anchor="ctr"/>
                </a:tc>
                <a:extLst>
                  <a:ext uri="{0D108BD9-81ED-4DB2-BD59-A6C34878D82A}">
                    <a16:rowId xmlns:a16="http://schemas.microsoft.com/office/drawing/2014/main" val="10006"/>
                  </a:ext>
                </a:extLst>
              </a:tr>
              <a:tr h="428625">
                <a:tc>
                  <a:txBody>
                    <a:bodyPr/>
                    <a:lstStyle/>
                    <a:p>
                      <a:pPr marL="0" lvl="0" indent="0" algn="ctr" rtl="0">
                        <a:spcBef>
                          <a:spcPts val="0"/>
                        </a:spcBef>
                        <a:spcAft>
                          <a:spcPts val="0"/>
                        </a:spcAft>
                        <a:buNone/>
                      </a:pPr>
                      <a:r>
                        <a:rPr lang="it" sz="1100" b="1">
                          <a:solidFill>
                            <a:schemeClr val="lt1"/>
                          </a:solidFill>
                        </a:rPr>
                        <a:t>=</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b="1">
                          <a:solidFill>
                            <a:schemeClr val="lt1"/>
                          </a:solidFill>
                        </a:rPr>
                        <a:t>UGUALE</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a:solidFill>
                            <a:schemeClr val="lt1"/>
                          </a:solidFill>
                        </a:rPr>
                        <a:t>A = B risultato FALSO</a:t>
                      </a:r>
                      <a:endParaRPr sz="1100">
                        <a:solidFill>
                          <a:schemeClr val="lt1"/>
                        </a:solidFill>
                      </a:endParaRPr>
                    </a:p>
                  </a:txBody>
                  <a:tcPr marL="91425" marR="91425" marT="91425" marB="91425" anchor="ctr"/>
                </a:tc>
                <a:extLst>
                  <a:ext uri="{0D108BD9-81ED-4DB2-BD59-A6C34878D82A}">
                    <a16:rowId xmlns:a16="http://schemas.microsoft.com/office/drawing/2014/main" val="10007"/>
                  </a:ext>
                </a:extLst>
              </a:tr>
              <a:tr h="428625">
                <a:tc>
                  <a:txBody>
                    <a:bodyPr/>
                    <a:lstStyle/>
                    <a:p>
                      <a:pPr marL="0" lvl="0" indent="0" algn="ctr" rtl="0">
                        <a:spcBef>
                          <a:spcPts val="0"/>
                        </a:spcBef>
                        <a:spcAft>
                          <a:spcPts val="0"/>
                        </a:spcAft>
                        <a:buNone/>
                      </a:pPr>
                      <a:r>
                        <a:rPr lang="it" sz="1100" b="1">
                          <a:solidFill>
                            <a:schemeClr val="lt1"/>
                          </a:solidFill>
                        </a:rPr>
                        <a:t>!=</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b="1">
                          <a:solidFill>
                            <a:schemeClr val="lt1"/>
                          </a:solidFill>
                        </a:rPr>
                        <a:t>DIVERSO</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a:solidFill>
                            <a:schemeClr val="lt1"/>
                          </a:solidFill>
                        </a:rPr>
                        <a:t>A != B risultato VERO</a:t>
                      </a:r>
                      <a:endParaRPr sz="1100">
                        <a:solidFill>
                          <a:schemeClr val="lt1"/>
                        </a:solidFill>
                      </a:endParaRPr>
                    </a:p>
                  </a:txBody>
                  <a:tcPr marL="91425" marR="91425" marT="91425" marB="91425" anchor="ctr"/>
                </a:tc>
                <a:extLst>
                  <a:ext uri="{0D108BD9-81ED-4DB2-BD59-A6C34878D82A}">
                    <a16:rowId xmlns:a16="http://schemas.microsoft.com/office/drawing/2014/main" val="10008"/>
                  </a:ext>
                </a:extLst>
              </a:tr>
              <a:tr h="428625">
                <a:tc>
                  <a:txBody>
                    <a:bodyPr/>
                    <a:lstStyle/>
                    <a:p>
                      <a:pPr marL="0" lvl="0" indent="0" algn="ctr" rtl="0">
                        <a:spcBef>
                          <a:spcPts val="0"/>
                        </a:spcBef>
                        <a:spcAft>
                          <a:spcPts val="0"/>
                        </a:spcAft>
                        <a:buNone/>
                      </a:pPr>
                      <a:r>
                        <a:rPr lang="it" sz="1100" b="1">
                          <a:solidFill>
                            <a:schemeClr val="lt1"/>
                          </a:solidFill>
                        </a:rPr>
                        <a:t>AND</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b="1">
                          <a:solidFill>
                            <a:schemeClr val="lt1"/>
                          </a:solidFill>
                        </a:rPr>
                        <a:t>AND LOGICO</a:t>
                      </a:r>
                      <a:endParaRPr sz="1100" b="1">
                        <a:solidFill>
                          <a:schemeClr val="lt1"/>
                        </a:solidFill>
                      </a:endParaRPr>
                    </a:p>
                  </a:txBody>
                  <a:tcPr marL="91425" marR="91425" marT="91425" marB="91425" anchor="ctr"/>
                </a:tc>
                <a:tc>
                  <a:txBody>
                    <a:bodyPr/>
                    <a:lstStyle/>
                    <a:p>
                      <a:pPr marL="0" lvl="0" indent="0" algn="l" rtl="0">
                        <a:spcBef>
                          <a:spcPts val="0"/>
                        </a:spcBef>
                        <a:spcAft>
                          <a:spcPts val="0"/>
                        </a:spcAft>
                        <a:buNone/>
                      </a:pPr>
                      <a:endParaRPr sz="1100">
                        <a:solidFill>
                          <a:schemeClr val="lt1"/>
                        </a:solidFill>
                      </a:endParaRPr>
                    </a:p>
                  </a:txBody>
                  <a:tcPr marL="91425" marR="91425" marT="91425" marB="91425" anchor="ctr"/>
                </a:tc>
                <a:extLst>
                  <a:ext uri="{0D108BD9-81ED-4DB2-BD59-A6C34878D82A}">
                    <a16:rowId xmlns:a16="http://schemas.microsoft.com/office/drawing/2014/main" val="10009"/>
                  </a:ext>
                </a:extLst>
              </a:tr>
              <a:tr h="428625">
                <a:tc>
                  <a:txBody>
                    <a:bodyPr/>
                    <a:lstStyle/>
                    <a:p>
                      <a:pPr marL="0" lvl="0" indent="0" algn="ctr" rtl="0">
                        <a:spcBef>
                          <a:spcPts val="0"/>
                        </a:spcBef>
                        <a:spcAft>
                          <a:spcPts val="0"/>
                        </a:spcAft>
                        <a:buNone/>
                      </a:pPr>
                      <a:r>
                        <a:rPr lang="it" sz="1100" b="1">
                          <a:solidFill>
                            <a:schemeClr val="lt1"/>
                          </a:solidFill>
                        </a:rPr>
                        <a:t>OR</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b="1">
                          <a:solidFill>
                            <a:schemeClr val="lt1"/>
                          </a:solidFill>
                        </a:rPr>
                        <a:t>OR LOGICO</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endParaRPr sz="1100">
                        <a:solidFill>
                          <a:schemeClr val="lt1"/>
                        </a:solidFill>
                      </a:endParaRPr>
                    </a:p>
                  </a:txBody>
                  <a:tcPr marL="91425" marR="91425" marT="91425" marB="91425" anchor="ctr"/>
                </a:tc>
                <a:extLst>
                  <a:ext uri="{0D108BD9-81ED-4DB2-BD59-A6C34878D82A}">
                    <a16:rowId xmlns:a16="http://schemas.microsoft.com/office/drawing/2014/main" val="10010"/>
                  </a:ext>
                </a:extLst>
              </a:tr>
              <a:tr h="428625">
                <a:tc>
                  <a:txBody>
                    <a:bodyPr/>
                    <a:lstStyle/>
                    <a:p>
                      <a:pPr marL="0" lvl="0" indent="0" algn="ctr" rtl="0">
                        <a:spcBef>
                          <a:spcPts val="0"/>
                        </a:spcBef>
                        <a:spcAft>
                          <a:spcPts val="0"/>
                        </a:spcAft>
                        <a:buNone/>
                      </a:pPr>
                      <a:r>
                        <a:rPr lang="it" sz="1100" b="1">
                          <a:solidFill>
                            <a:schemeClr val="lt1"/>
                          </a:solidFill>
                        </a:rPr>
                        <a:t>&amp;</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r>
                        <a:rPr lang="it" sz="1100" b="1">
                          <a:solidFill>
                            <a:schemeClr val="lt1"/>
                          </a:solidFill>
                        </a:rPr>
                        <a:t>CONCATENAMENTO</a:t>
                      </a:r>
                      <a:endParaRPr sz="1100" b="1">
                        <a:solidFill>
                          <a:schemeClr val="lt1"/>
                        </a:solidFill>
                      </a:endParaRPr>
                    </a:p>
                  </a:txBody>
                  <a:tcPr marL="91425" marR="91425" marT="91425" marB="91425" anchor="ctr"/>
                </a:tc>
                <a:tc>
                  <a:txBody>
                    <a:bodyPr/>
                    <a:lstStyle/>
                    <a:p>
                      <a:pPr marL="0" lvl="0" indent="0" algn="ctr" rtl="0">
                        <a:spcBef>
                          <a:spcPts val="0"/>
                        </a:spcBef>
                        <a:spcAft>
                          <a:spcPts val="0"/>
                        </a:spcAft>
                        <a:buNone/>
                      </a:pPr>
                      <a:endParaRPr sz="1100">
                        <a:solidFill>
                          <a:schemeClr val="lt1"/>
                        </a:solidFill>
                      </a:endParaRPr>
                    </a:p>
                  </a:txBody>
                  <a:tcPr marL="91425" marR="91425" marT="91425" marB="91425"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it"/>
              <a:t>AND, OR, CONCATENAMENTO (</a:t>
            </a:r>
            <a:r>
              <a:rPr lang="it" b="1"/>
              <a:t>INT A = 10; INT B = 4</a:t>
            </a:r>
            <a:r>
              <a:rPr lang="it"/>
              <a:t>)</a:t>
            </a:r>
            <a:endParaRPr/>
          </a:p>
        </p:txBody>
      </p:sp>
      <p:graphicFrame>
        <p:nvGraphicFramePr>
          <p:cNvPr id="107" name="Google Shape;107;p19"/>
          <p:cNvGraphicFramePr/>
          <p:nvPr/>
        </p:nvGraphicFramePr>
        <p:xfrm>
          <a:off x="311700" y="1017725"/>
          <a:ext cx="3000000" cy="3000000"/>
        </p:xfrm>
        <a:graphic>
          <a:graphicData uri="http://schemas.openxmlformats.org/drawingml/2006/table">
            <a:tbl>
              <a:tblPr>
                <a:noFill/>
                <a:tableStyleId>{D4206D85-C1ED-4C0B-A5D5-1F22ED4D4B10}</a:tableStyleId>
              </a:tblPr>
              <a:tblGrid>
                <a:gridCol w="847350">
                  <a:extLst>
                    <a:ext uri="{9D8B030D-6E8A-4147-A177-3AD203B41FA5}">
                      <a16:colId xmlns:a16="http://schemas.microsoft.com/office/drawing/2014/main" val="20000"/>
                    </a:ext>
                  </a:extLst>
                </a:gridCol>
                <a:gridCol w="847350">
                  <a:extLst>
                    <a:ext uri="{9D8B030D-6E8A-4147-A177-3AD203B41FA5}">
                      <a16:colId xmlns:a16="http://schemas.microsoft.com/office/drawing/2014/main" val="20001"/>
                    </a:ext>
                  </a:extLst>
                </a:gridCol>
                <a:gridCol w="847350">
                  <a:extLst>
                    <a:ext uri="{9D8B030D-6E8A-4147-A177-3AD203B41FA5}">
                      <a16:colId xmlns:a16="http://schemas.microsoft.com/office/drawing/2014/main" val="20002"/>
                    </a:ext>
                  </a:extLst>
                </a:gridCol>
              </a:tblGrid>
              <a:tr h="548600">
                <a:tc>
                  <a:txBody>
                    <a:bodyPr/>
                    <a:lstStyle/>
                    <a:p>
                      <a:pPr marL="0" lvl="0" indent="0" algn="ctr" rtl="0">
                        <a:spcBef>
                          <a:spcPts val="0"/>
                        </a:spcBef>
                        <a:spcAft>
                          <a:spcPts val="0"/>
                        </a:spcAft>
                        <a:buNone/>
                      </a:pPr>
                      <a:r>
                        <a:rPr lang="it" sz="1200"/>
                        <a:t>A</a:t>
                      </a:r>
                      <a:endParaRPr sz="1200"/>
                    </a:p>
                  </a:txBody>
                  <a:tcPr marL="91425" marR="91425" marT="91425" marB="91425" anchor="ctr"/>
                </a:tc>
                <a:tc>
                  <a:txBody>
                    <a:bodyPr/>
                    <a:lstStyle/>
                    <a:p>
                      <a:pPr marL="0" lvl="0" indent="0" algn="ctr" rtl="0">
                        <a:spcBef>
                          <a:spcPts val="0"/>
                        </a:spcBef>
                        <a:spcAft>
                          <a:spcPts val="0"/>
                        </a:spcAft>
                        <a:buNone/>
                      </a:pPr>
                      <a:r>
                        <a:rPr lang="it" sz="1200"/>
                        <a:t>B </a:t>
                      </a:r>
                      <a:endParaRPr sz="1200"/>
                    </a:p>
                  </a:txBody>
                  <a:tcPr marL="91425" marR="91425" marT="91425" marB="91425" anchor="ctr"/>
                </a:tc>
                <a:tc>
                  <a:txBody>
                    <a:bodyPr/>
                    <a:lstStyle/>
                    <a:p>
                      <a:pPr marL="0" lvl="0" indent="0" algn="ctr" rtl="0">
                        <a:spcBef>
                          <a:spcPts val="0"/>
                        </a:spcBef>
                        <a:spcAft>
                          <a:spcPts val="0"/>
                        </a:spcAft>
                        <a:buNone/>
                      </a:pPr>
                      <a:r>
                        <a:rPr lang="it" sz="1200" b="1"/>
                        <a:t>A AND B</a:t>
                      </a:r>
                      <a:endParaRPr sz="1200" b="1"/>
                    </a:p>
                  </a:txBody>
                  <a:tcPr marL="91425" marR="91425" marT="91425" marB="91425" anchor="ctr"/>
                </a:tc>
                <a:extLst>
                  <a:ext uri="{0D108BD9-81ED-4DB2-BD59-A6C34878D82A}">
                    <a16:rowId xmlns:a16="http://schemas.microsoft.com/office/drawing/2014/main" val="10000"/>
                  </a:ext>
                </a:extLst>
              </a:tr>
              <a:tr h="365725">
                <a:tc>
                  <a:txBody>
                    <a:bodyPr/>
                    <a:lstStyle/>
                    <a:p>
                      <a:pPr marL="0" lvl="0" indent="0" algn="ctr" rtl="0">
                        <a:spcBef>
                          <a:spcPts val="0"/>
                        </a:spcBef>
                        <a:spcAft>
                          <a:spcPts val="0"/>
                        </a:spcAft>
                        <a:buNone/>
                      </a:pPr>
                      <a:r>
                        <a:rPr lang="it" sz="1200">
                          <a:solidFill>
                            <a:schemeClr val="dk2"/>
                          </a:solidFill>
                        </a:rPr>
                        <a:t>VERO</a:t>
                      </a:r>
                      <a:endParaRPr sz="1200">
                        <a:solidFill>
                          <a:schemeClr val="dk2"/>
                        </a:solidFill>
                      </a:endParaRPr>
                    </a:p>
                  </a:txBody>
                  <a:tcPr marL="91425" marR="91425" marT="91425" marB="91425" anchor="ctr"/>
                </a:tc>
                <a:tc>
                  <a:txBody>
                    <a:bodyPr/>
                    <a:lstStyle/>
                    <a:p>
                      <a:pPr marL="0" lvl="0" indent="0" algn="ctr" rtl="0">
                        <a:spcBef>
                          <a:spcPts val="0"/>
                        </a:spcBef>
                        <a:spcAft>
                          <a:spcPts val="0"/>
                        </a:spcAft>
                        <a:buNone/>
                      </a:pPr>
                      <a:r>
                        <a:rPr lang="it" sz="1200">
                          <a:solidFill>
                            <a:schemeClr val="dk2"/>
                          </a:solidFill>
                        </a:rPr>
                        <a:t>VERO</a:t>
                      </a:r>
                      <a:endParaRPr sz="1200"/>
                    </a:p>
                  </a:txBody>
                  <a:tcPr marL="91425" marR="91425" marT="91425" marB="91425" anchor="ctr"/>
                </a:tc>
                <a:tc>
                  <a:txBody>
                    <a:bodyPr/>
                    <a:lstStyle/>
                    <a:p>
                      <a:pPr marL="0" lvl="0" indent="0" algn="ctr" rtl="0">
                        <a:spcBef>
                          <a:spcPts val="0"/>
                        </a:spcBef>
                        <a:spcAft>
                          <a:spcPts val="0"/>
                        </a:spcAft>
                        <a:buNone/>
                      </a:pPr>
                      <a:r>
                        <a:rPr lang="it" sz="1200">
                          <a:solidFill>
                            <a:schemeClr val="dk2"/>
                          </a:solidFill>
                        </a:rPr>
                        <a:t>VERO</a:t>
                      </a:r>
                      <a:endParaRPr sz="1200"/>
                    </a:p>
                  </a:txBody>
                  <a:tcPr marL="91425" marR="91425" marT="91425" marB="91425" anchor="ctr"/>
                </a:tc>
                <a:extLst>
                  <a:ext uri="{0D108BD9-81ED-4DB2-BD59-A6C34878D82A}">
                    <a16:rowId xmlns:a16="http://schemas.microsoft.com/office/drawing/2014/main" val="10001"/>
                  </a:ext>
                </a:extLst>
              </a:tr>
              <a:tr h="365725">
                <a:tc>
                  <a:txBody>
                    <a:bodyPr/>
                    <a:lstStyle/>
                    <a:p>
                      <a:pPr marL="0" lvl="0" indent="0" algn="ctr" rtl="0">
                        <a:spcBef>
                          <a:spcPts val="0"/>
                        </a:spcBef>
                        <a:spcAft>
                          <a:spcPts val="0"/>
                        </a:spcAft>
                        <a:buNone/>
                      </a:pPr>
                      <a:r>
                        <a:rPr lang="it" sz="1200">
                          <a:solidFill>
                            <a:schemeClr val="dk2"/>
                          </a:solidFill>
                        </a:rPr>
                        <a:t>VERO</a:t>
                      </a:r>
                      <a:endParaRPr sz="1200"/>
                    </a:p>
                  </a:txBody>
                  <a:tcPr marL="91425" marR="91425" marT="91425" marB="91425" anchor="ctr"/>
                </a:tc>
                <a:tc>
                  <a:txBody>
                    <a:bodyPr/>
                    <a:lstStyle/>
                    <a:p>
                      <a:pPr marL="0" lvl="0" indent="0" algn="ctr" rtl="0">
                        <a:spcBef>
                          <a:spcPts val="0"/>
                        </a:spcBef>
                        <a:spcAft>
                          <a:spcPts val="0"/>
                        </a:spcAft>
                        <a:buNone/>
                      </a:pPr>
                      <a:r>
                        <a:rPr lang="it" sz="1200">
                          <a:solidFill>
                            <a:schemeClr val="accent5"/>
                          </a:solidFill>
                        </a:rPr>
                        <a:t>FALSO</a:t>
                      </a:r>
                      <a:endParaRPr sz="1200">
                        <a:solidFill>
                          <a:schemeClr val="accent5"/>
                        </a:solidFill>
                      </a:endParaRPr>
                    </a:p>
                  </a:txBody>
                  <a:tcPr marL="91425" marR="91425" marT="91425" marB="91425" anchor="ctr"/>
                </a:tc>
                <a:tc>
                  <a:txBody>
                    <a:bodyPr/>
                    <a:lstStyle/>
                    <a:p>
                      <a:pPr marL="0" lvl="0" indent="0" algn="ctr" rtl="0">
                        <a:spcBef>
                          <a:spcPts val="0"/>
                        </a:spcBef>
                        <a:spcAft>
                          <a:spcPts val="0"/>
                        </a:spcAft>
                        <a:buNone/>
                      </a:pPr>
                      <a:r>
                        <a:rPr lang="it" sz="1200">
                          <a:solidFill>
                            <a:schemeClr val="accent5"/>
                          </a:solidFill>
                        </a:rPr>
                        <a:t>FALSO</a:t>
                      </a:r>
                      <a:endParaRPr sz="1200"/>
                    </a:p>
                  </a:txBody>
                  <a:tcPr marL="91425" marR="91425" marT="91425" marB="91425" anchor="ctr"/>
                </a:tc>
                <a:extLst>
                  <a:ext uri="{0D108BD9-81ED-4DB2-BD59-A6C34878D82A}">
                    <a16:rowId xmlns:a16="http://schemas.microsoft.com/office/drawing/2014/main" val="10002"/>
                  </a:ext>
                </a:extLst>
              </a:tr>
              <a:tr h="365725">
                <a:tc>
                  <a:txBody>
                    <a:bodyPr/>
                    <a:lstStyle/>
                    <a:p>
                      <a:pPr marL="0" lvl="0" indent="0" algn="ctr" rtl="0">
                        <a:spcBef>
                          <a:spcPts val="0"/>
                        </a:spcBef>
                        <a:spcAft>
                          <a:spcPts val="0"/>
                        </a:spcAft>
                        <a:buNone/>
                      </a:pPr>
                      <a:r>
                        <a:rPr lang="it" sz="1200">
                          <a:solidFill>
                            <a:schemeClr val="accent5"/>
                          </a:solidFill>
                        </a:rPr>
                        <a:t>FALSO</a:t>
                      </a:r>
                      <a:endParaRPr sz="1200"/>
                    </a:p>
                  </a:txBody>
                  <a:tcPr marL="91425" marR="91425" marT="91425" marB="91425" anchor="ctr"/>
                </a:tc>
                <a:tc>
                  <a:txBody>
                    <a:bodyPr/>
                    <a:lstStyle/>
                    <a:p>
                      <a:pPr marL="0" lvl="0" indent="0" algn="ctr" rtl="0">
                        <a:spcBef>
                          <a:spcPts val="0"/>
                        </a:spcBef>
                        <a:spcAft>
                          <a:spcPts val="0"/>
                        </a:spcAft>
                        <a:buNone/>
                      </a:pPr>
                      <a:r>
                        <a:rPr lang="it" sz="1200">
                          <a:solidFill>
                            <a:schemeClr val="dk2"/>
                          </a:solidFill>
                        </a:rPr>
                        <a:t>VERO</a:t>
                      </a:r>
                      <a:endParaRPr sz="1200"/>
                    </a:p>
                  </a:txBody>
                  <a:tcPr marL="91425" marR="91425" marT="91425" marB="91425" anchor="ctr"/>
                </a:tc>
                <a:tc>
                  <a:txBody>
                    <a:bodyPr/>
                    <a:lstStyle/>
                    <a:p>
                      <a:pPr marL="0" lvl="0" indent="0" algn="ctr" rtl="0">
                        <a:spcBef>
                          <a:spcPts val="0"/>
                        </a:spcBef>
                        <a:spcAft>
                          <a:spcPts val="0"/>
                        </a:spcAft>
                        <a:buNone/>
                      </a:pPr>
                      <a:r>
                        <a:rPr lang="it" sz="1200">
                          <a:solidFill>
                            <a:schemeClr val="accent5"/>
                          </a:solidFill>
                        </a:rPr>
                        <a:t>FALSO</a:t>
                      </a:r>
                      <a:endParaRPr sz="1200"/>
                    </a:p>
                  </a:txBody>
                  <a:tcPr marL="91425" marR="91425" marT="91425" marB="91425" anchor="ctr"/>
                </a:tc>
                <a:extLst>
                  <a:ext uri="{0D108BD9-81ED-4DB2-BD59-A6C34878D82A}">
                    <a16:rowId xmlns:a16="http://schemas.microsoft.com/office/drawing/2014/main" val="10003"/>
                  </a:ext>
                </a:extLst>
              </a:tr>
              <a:tr h="365725">
                <a:tc>
                  <a:txBody>
                    <a:bodyPr/>
                    <a:lstStyle/>
                    <a:p>
                      <a:pPr marL="0" lvl="0" indent="0" algn="ctr" rtl="0">
                        <a:spcBef>
                          <a:spcPts val="0"/>
                        </a:spcBef>
                        <a:spcAft>
                          <a:spcPts val="0"/>
                        </a:spcAft>
                        <a:buNone/>
                      </a:pPr>
                      <a:r>
                        <a:rPr lang="it" sz="1200">
                          <a:solidFill>
                            <a:schemeClr val="accent5"/>
                          </a:solidFill>
                        </a:rPr>
                        <a:t>FALSO</a:t>
                      </a:r>
                      <a:endParaRPr sz="1200"/>
                    </a:p>
                  </a:txBody>
                  <a:tcPr marL="91425" marR="91425" marT="91425" marB="91425" anchor="ctr"/>
                </a:tc>
                <a:tc>
                  <a:txBody>
                    <a:bodyPr/>
                    <a:lstStyle/>
                    <a:p>
                      <a:pPr marL="0" lvl="0" indent="0" algn="ctr" rtl="0">
                        <a:spcBef>
                          <a:spcPts val="0"/>
                        </a:spcBef>
                        <a:spcAft>
                          <a:spcPts val="0"/>
                        </a:spcAft>
                        <a:buNone/>
                      </a:pPr>
                      <a:r>
                        <a:rPr lang="it" sz="1200">
                          <a:solidFill>
                            <a:schemeClr val="accent5"/>
                          </a:solidFill>
                        </a:rPr>
                        <a:t>FALSO</a:t>
                      </a:r>
                      <a:endParaRPr sz="1200"/>
                    </a:p>
                  </a:txBody>
                  <a:tcPr marL="91425" marR="91425" marT="91425" marB="91425" anchor="ctr"/>
                </a:tc>
                <a:tc>
                  <a:txBody>
                    <a:bodyPr/>
                    <a:lstStyle/>
                    <a:p>
                      <a:pPr marL="0" lvl="0" indent="0" algn="ctr" rtl="0">
                        <a:spcBef>
                          <a:spcPts val="0"/>
                        </a:spcBef>
                        <a:spcAft>
                          <a:spcPts val="0"/>
                        </a:spcAft>
                        <a:buNone/>
                      </a:pPr>
                      <a:r>
                        <a:rPr lang="it" sz="1200">
                          <a:solidFill>
                            <a:schemeClr val="accent5"/>
                          </a:solidFill>
                        </a:rPr>
                        <a:t>FALSO</a:t>
                      </a:r>
                      <a:endParaRPr sz="1200"/>
                    </a:p>
                  </a:txBody>
                  <a:tcPr marL="91425" marR="91425" marT="91425" marB="91425" anchor="ctr"/>
                </a:tc>
                <a:extLst>
                  <a:ext uri="{0D108BD9-81ED-4DB2-BD59-A6C34878D82A}">
                    <a16:rowId xmlns:a16="http://schemas.microsoft.com/office/drawing/2014/main" val="10004"/>
                  </a:ext>
                </a:extLst>
              </a:tr>
            </a:tbl>
          </a:graphicData>
        </a:graphic>
      </p:graphicFrame>
      <p:graphicFrame>
        <p:nvGraphicFramePr>
          <p:cNvPr id="108" name="Google Shape;108;p19"/>
          <p:cNvGraphicFramePr/>
          <p:nvPr/>
        </p:nvGraphicFramePr>
        <p:xfrm>
          <a:off x="311700" y="3100850"/>
          <a:ext cx="3000000" cy="3000000"/>
        </p:xfrm>
        <a:graphic>
          <a:graphicData uri="http://schemas.openxmlformats.org/drawingml/2006/table">
            <a:tbl>
              <a:tblPr>
                <a:noFill/>
                <a:tableStyleId>{D4206D85-C1ED-4C0B-A5D5-1F22ED4D4B10}</a:tableStyleId>
              </a:tblPr>
              <a:tblGrid>
                <a:gridCol w="847350">
                  <a:extLst>
                    <a:ext uri="{9D8B030D-6E8A-4147-A177-3AD203B41FA5}">
                      <a16:colId xmlns:a16="http://schemas.microsoft.com/office/drawing/2014/main" val="20000"/>
                    </a:ext>
                  </a:extLst>
                </a:gridCol>
                <a:gridCol w="847350">
                  <a:extLst>
                    <a:ext uri="{9D8B030D-6E8A-4147-A177-3AD203B41FA5}">
                      <a16:colId xmlns:a16="http://schemas.microsoft.com/office/drawing/2014/main" val="20001"/>
                    </a:ext>
                  </a:extLst>
                </a:gridCol>
                <a:gridCol w="847350">
                  <a:extLst>
                    <a:ext uri="{9D8B030D-6E8A-4147-A177-3AD203B41FA5}">
                      <a16:colId xmlns:a16="http://schemas.microsoft.com/office/drawing/2014/main" val="20002"/>
                    </a:ext>
                  </a:extLst>
                </a:gridCol>
              </a:tblGrid>
              <a:tr h="365725">
                <a:tc>
                  <a:txBody>
                    <a:bodyPr/>
                    <a:lstStyle/>
                    <a:p>
                      <a:pPr marL="0" lvl="0" indent="0" algn="ctr" rtl="0">
                        <a:spcBef>
                          <a:spcPts val="0"/>
                        </a:spcBef>
                        <a:spcAft>
                          <a:spcPts val="0"/>
                        </a:spcAft>
                        <a:buNone/>
                      </a:pPr>
                      <a:r>
                        <a:rPr lang="it" sz="1200"/>
                        <a:t>A</a:t>
                      </a:r>
                      <a:endParaRPr sz="1200"/>
                    </a:p>
                  </a:txBody>
                  <a:tcPr marL="91425" marR="91425" marT="91425" marB="91425"/>
                </a:tc>
                <a:tc>
                  <a:txBody>
                    <a:bodyPr/>
                    <a:lstStyle/>
                    <a:p>
                      <a:pPr marL="0" lvl="0" indent="0" algn="ctr" rtl="0">
                        <a:spcBef>
                          <a:spcPts val="0"/>
                        </a:spcBef>
                        <a:spcAft>
                          <a:spcPts val="0"/>
                        </a:spcAft>
                        <a:buNone/>
                      </a:pPr>
                      <a:r>
                        <a:rPr lang="it" sz="1200"/>
                        <a:t>B</a:t>
                      </a:r>
                      <a:endParaRPr sz="1200"/>
                    </a:p>
                  </a:txBody>
                  <a:tcPr marL="91425" marR="91425" marT="91425" marB="91425"/>
                </a:tc>
                <a:tc>
                  <a:txBody>
                    <a:bodyPr/>
                    <a:lstStyle/>
                    <a:p>
                      <a:pPr marL="0" lvl="0" indent="0" algn="ctr" rtl="0">
                        <a:spcBef>
                          <a:spcPts val="0"/>
                        </a:spcBef>
                        <a:spcAft>
                          <a:spcPts val="0"/>
                        </a:spcAft>
                        <a:buNone/>
                      </a:pPr>
                      <a:r>
                        <a:rPr lang="it" sz="1200" b="1"/>
                        <a:t>A OR B</a:t>
                      </a:r>
                      <a:endParaRPr sz="1200" b="1"/>
                    </a:p>
                  </a:txBody>
                  <a:tcPr marL="91425" marR="91425" marT="91425" marB="91425"/>
                </a:tc>
                <a:extLst>
                  <a:ext uri="{0D108BD9-81ED-4DB2-BD59-A6C34878D82A}">
                    <a16:rowId xmlns:a16="http://schemas.microsoft.com/office/drawing/2014/main" val="10000"/>
                  </a:ext>
                </a:extLst>
              </a:tr>
              <a:tr h="365725">
                <a:tc>
                  <a:txBody>
                    <a:bodyPr/>
                    <a:lstStyle/>
                    <a:p>
                      <a:pPr marL="0" lvl="0" indent="0" algn="ctr" rtl="0">
                        <a:spcBef>
                          <a:spcPts val="0"/>
                        </a:spcBef>
                        <a:spcAft>
                          <a:spcPts val="0"/>
                        </a:spcAft>
                        <a:buNone/>
                      </a:pPr>
                      <a:r>
                        <a:rPr lang="it" sz="1200">
                          <a:solidFill>
                            <a:schemeClr val="dk2"/>
                          </a:solidFill>
                        </a:rPr>
                        <a:t>VERO</a:t>
                      </a:r>
                      <a:endParaRPr sz="1200"/>
                    </a:p>
                  </a:txBody>
                  <a:tcPr marL="91425" marR="91425" marT="91425" marB="91425"/>
                </a:tc>
                <a:tc>
                  <a:txBody>
                    <a:bodyPr/>
                    <a:lstStyle/>
                    <a:p>
                      <a:pPr marL="0" lvl="0" indent="0" algn="ctr" rtl="0">
                        <a:spcBef>
                          <a:spcPts val="0"/>
                        </a:spcBef>
                        <a:spcAft>
                          <a:spcPts val="0"/>
                        </a:spcAft>
                        <a:buNone/>
                      </a:pPr>
                      <a:r>
                        <a:rPr lang="it" sz="1200">
                          <a:solidFill>
                            <a:schemeClr val="dk2"/>
                          </a:solidFill>
                        </a:rPr>
                        <a:t>VERO</a:t>
                      </a:r>
                      <a:endParaRPr sz="1200"/>
                    </a:p>
                  </a:txBody>
                  <a:tcPr marL="91425" marR="91425" marT="91425" marB="91425"/>
                </a:tc>
                <a:tc>
                  <a:txBody>
                    <a:bodyPr/>
                    <a:lstStyle/>
                    <a:p>
                      <a:pPr marL="0" lvl="0" indent="0" algn="ctr" rtl="0">
                        <a:spcBef>
                          <a:spcPts val="0"/>
                        </a:spcBef>
                        <a:spcAft>
                          <a:spcPts val="0"/>
                        </a:spcAft>
                        <a:buNone/>
                      </a:pPr>
                      <a:r>
                        <a:rPr lang="it" sz="1200">
                          <a:solidFill>
                            <a:schemeClr val="dk2"/>
                          </a:solidFill>
                        </a:rPr>
                        <a:t>VERO</a:t>
                      </a:r>
                      <a:endParaRPr sz="1200"/>
                    </a:p>
                  </a:txBody>
                  <a:tcPr marL="91425" marR="91425" marT="91425" marB="91425"/>
                </a:tc>
                <a:extLst>
                  <a:ext uri="{0D108BD9-81ED-4DB2-BD59-A6C34878D82A}">
                    <a16:rowId xmlns:a16="http://schemas.microsoft.com/office/drawing/2014/main" val="10001"/>
                  </a:ext>
                </a:extLst>
              </a:tr>
              <a:tr h="365725">
                <a:tc>
                  <a:txBody>
                    <a:bodyPr/>
                    <a:lstStyle/>
                    <a:p>
                      <a:pPr marL="0" lvl="0" indent="0" algn="ctr" rtl="0">
                        <a:spcBef>
                          <a:spcPts val="0"/>
                        </a:spcBef>
                        <a:spcAft>
                          <a:spcPts val="0"/>
                        </a:spcAft>
                        <a:buNone/>
                      </a:pPr>
                      <a:r>
                        <a:rPr lang="it" sz="1200">
                          <a:solidFill>
                            <a:schemeClr val="dk2"/>
                          </a:solidFill>
                        </a:rPr>
                        <a:t>VERO</a:t>
                      </a:r>
                      <a:endParaRPr sz="1200"/>
                    </a:p>
                  </a:txBody>
                  <a:tcPr marL="91425" marR="91425" marT="91425" marB="91425"/>
                </a:tc>
                <a:tc>
                  <a:txBody>
                    <a:bodyPr/>
                    <a:lstStyle/>
                    <a:p>
                      <a:pPr marL="0" lvl="0" indent="0" algn="ctr" rtl="0">
                        <a:spcBef>
                          <a:spcPts val="0"/>
                        </a:spcBef>
                        <a:spcAft>
                          <a:spcPts val="0"/>
                        </a:spcAft>
                        <a:buNone/>
                      </a:pPr>
                      <a:r>
                        <a:rPr lang="it" sz="1200">
                          <a:solidFill>
                            <a:schemeClr val="accent5"/>
                          </a:solidFill>
                        </a:rPr>
                        <a:t>FALSO</a:t>
                      </a:r>
                      <a:endParaRPr sz="1200"/>
                    </a:p>
                  </a:txBody>
                  <a:tcPr marL="91425" marR="91425" marT="91425" marB="91425"/>
                </a:tc>
                <a:tc>
                  <a:txBody>
                    <a:bodyPr/>
                    <a:lstStyle/>
                    <a:p>
                      <a:pPr marL="0" lvl="0" indent="0" algn="ctr" rtl="0">
                        <a:spcBef>
                          <a:spcPts val="0"/>
                        </a:spcBef>
                        <a:spcAft>
                          <a:spcPts val="0"/>
                        </a:spcAft>
                        <a:buNone/>
                      </a:pPr>
                      <a:r>
                        <a:rPr lang="it" sz="1200">
                          <a:solidFill>
                            <a:schemeClr val="dk2"/>
                          </a:solidFill>
                        </a:rPr>
                        <a:t>VERO</a:t>
                      </a:r>
                      <a:endParaRPr sz="1200"/>
                    </a:p>
                  </a:txBody>
                  <a:tcPr marL="91425" marR="91425" marT="91425" marB="91425"/>
                </a:tc>
                <a:extLst>
                  <a:ext uri="{0D108BD9-81ED-4DB2-BD59-A6C34878D82A}">
                    <a16:rowId xmlns:a16="http://schemas.microsoft.com/office/drawing/2014/main" val="10002"/>
                  </a:ext>
                </a:extLst>
              </a:tr>
              <a:tr h="365725">
                <a:tc>
                  <a:txBody>
                    <a:bodyPr/>
                    <a:lstStyle/>
                    <a:p>
                      <a:pPr marL="0" lvl="0" indent="0" algn="ctr" rtl="0">
                        <a:spcBef>
                          <a:spcPts val="0"/>
                        </a:spcBef>
                        <a:spcAft>
                          <a:spcPts val="0"/>
                        </a:spcAft>
                        <a:buNone/>
                      </a:pPr>
                      <a:r>
                        <a:rPr lang="it" sz="1200">
                          <a:solidFill>
                            <a:schemeClr val="accent5"/>
                          </a:solidFill>
                        </a:rPr>
                        <a:t>FALSO</a:t>
                      </a:r>
                      <a:endParaRPr sz="1200"/>
                    </a:p>
                  </a:txBody>
                  <a:tcPr marL="91425" marR="91425" marT="91425" marB="91425"/>
                </a:tc>
                <a:tc>
                  <a:txBody>
                    <a:bodyPr/>
                    <a:lstStyle/>
                    <a:p>
                      <a:pPr marL="0" lvl="0" indent="0" algn="ctr" rtl="0">
                        <a:spcBef>
                          <a:spcPts val="0"/>
                        </a:spcBef>
                        <a:spcAft>
                          <a:spcPts val="0"/>
                        </a:spcAft>
                        <a:buNone/>
                      </a:pPr>
                      <a:r>
                        <a:rPr lang="it" sz="1200">
                          <a:solidFill>
                            <a:schemeClr val="dk2"/>
                          </a:solidFill>
                        </a:rPr>
                        <a:t>VERO</a:t>
                      </a:r>
                      <a:endParaRPr sz="1200"/>
                    </a:p>
                  </a:txBody>
                  <a:tcPr marL="91425" marR="91425" marT="91425" marB="91425"/>
                </a:tc>
                <a:tc>
                  <a:txBody>
                    <a:bodyPr/>
                    <a:lstStyle/>
                    <a:p>
                      <a:pPr marL="0" lvl="0" indent="0" algn="ctr" rtl="0">
                        <a:spcBef>
                          <a:spcPts val="0"/>
                        </a:spcBef>
                        <a:spcAft>
                          <a:spcPts val="0"/>
                        </a:spcAft>
                        <a:buNone/>
                      </a:pPr>
                      <a:r>
                        <a:rPr lang="it" sz="1200">
                          <a:solidFill>
                            <a:schemeClr val="dk2"/>
                          </a:solidFill>
                        </a:rPr>
                        <a:t>VERO</a:t>
                      </a:r>
                      <a:endParaRPr sz="1200"/>
                    </a:p>
                  </a:txBody>
                  <a:tcPr marL="91425" marR="91425" marT="91425" marB="91425"/>
                </a:tc>
                <a:extLst>
                  <a:ext uri="{0D108BD9-81ED-4DB2-BD59-A6C34878D82A}">
                    <a16:rowId xmlns:a16="http://schemas.microsoft.com/office/drawing/2014/main" val="10003"/>
                  </a:ext>
                </a:extLst>
              </a:tr>
              <a:tr h="365725">
                <a:tc>
                  <a:txBody>
                    <a:bodyPr/>
                    <a:lstStyle/>
                    <a:p>
                      <a:pPr marL="0" lvl="0" indent="0" algn="ctr" rtl="0">
                        <a:spcBef>
                          <a:spcPts val="0"/>
                        </a:spcBef>
                        <a:spcAft>
                          <a:spcPts val="0"/>
                        </a:spcAft>
                        <a:buNone/>
                      </a:pPr>
                      <a:r>
                        <a:rPr lang="it" sz="1200">
                          <a:solidFill>
                            <a:schemeClr val="accent5"/>
                          </a:solidFill>
                        </a:rPr>
                        <a:t>FALSO</a:t>
                      </a:r>
                      <a:endParaRPr sz="1200"/>
                    </a:p>
                  </a:txBody>
                  <a:tcPr marL="91425" marR="91425" marT="91425" marB="91425"/>
                </a:tc>
                <a:tc>
                  <a:txBody>
                    <a:bodyPr/>
                    <a:lstStyle/>
                    <a:p>
                      <a:pPr marL="0" lvl="0" indent="0" algn="ctr" rtl="0">
                        <a:spcBef>
                          <a:spcPts val="0"/>
                        </a:spcBef>
                        <a:spcAft>
                          <a:spcPts val="0"/>
                        </a:spcAft>
                        <a:buNone/>
                      </a:pPr>
                      <a:r>
                        <a:rPr lang="it" sz="1200">
                          <a:solidFill>
                            <a:schemeClr val="accent5"/>
                          </a:solidFill>
                        </a:rPr>
                        <a:t>FALSO</a:t>
                      </a:r>
                      <a:endParaRPr sz="1200"/>
                    </a:p>
                  </a:txBody>
                  <a:tcPr marL="91425" marR="91425" marT="91425" marB="91425"/>
                </a:tc>
                <a:tc>
                  <a:txBody>
                    <a:bodyPr/>
                    <a:lstStyle/>
                    <a:p>
                      <a:pPr marL="0" lvl="0" indent="0" algn="ctr" rtl="0">
                        <a:spcBef>
                          <a:spcPts val="0"/>
                        </a:spcBef>
                        <a:spcAft>
                          <a:spcPts val="0"/>
                        </a:spcAft>
                        <a:buNone/>
                      </a:pPr>
                      <a:r>
                        <a:rPr lang="it" sz="1200">
                          <a:solidFill>
                            <a:schemeClr val="accent5"/>
                          </a:solidFill>
                        </a:rPr>
                        <a:t>FALSO</a:t>
                      </a:r>
                      <a:endParaRPr sz="1200"/>
                    </a:p>
                  </a:txBody>
                  <a:tcPr marL="91425" marR="91425" marT="91425" marB="91425"/>
                </a:tc>
                <a:extLst>
                  <a:ext uri="{0D108BD9-81ED-4DB2-BD59-A6C34878D82A}">
                    <a16:rowId xmlns:a16="http://schemas.microsoft.com/office/drawing/2014/main" val="10004"/>
                  </a:ext>
                </a:extLst>
              </a:tr>
            </a:tbl>
          </a:graphicData>
        </a:graphic>
      </p:graphicFrame>
      <p:sp>
        <p:nvSpPr>
          <p:cNvPr id="109" name="Google Shape;109;p19"/>
          <p:cNvSpPr txBox="1"/>
          <p:nvPr/>
        </p:nvSpPr>
        <p:spPr>
          <a:xfrm>
            <a:off x="3316075" y="1293575"/>
            <a:ext cx="5851800" cy="1908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a:latin typeface="Proxima Nova"/>
                <a:ea typeface="Proxima Nova"/>
                <a:cs typeface="Proxima Nova"/>
                <a:sym typeface="Proxima Nova"/>
              </a:rPr>
              <a:t>ESEMPIO AND: </a:t>
            </a:r>
            <a:r>
              <a:rPr lang="it" b="1">
                <a:latin typeface="Proxima Nova"/>
                <a:ea typeface="Proxima Nova"/>
                <a:cs typeface="Proxima Nova"/>
                <a:sym typeface="Proxima Nova"/>
              </a:rPr>
              <a:t>A &lt; 5 AND B = 4; </a:t>
            </a:r>
            <a:r>
              <a:rPr lang="it" b="1">
                <a:solidFill>
                  <a:schemeClr val="accent5"/>
                </a:solidFill>
                <a:latin typeface="Proxima Nova"/>
                <a:ea typeface="Proxima Nova"/>
                <a:cs typeface="Proxima Nova"/>
                <a:sym typeface="Proxima Nova"/>
              </a:rPr>
              <a:t>FALSO </a:t>
            </a:r>
            <a:r>
              <a:rPr lang="it" b="1">
                <a:latin typeface="Proxima Nova"/>
                <a:ea typeface="Proxima Nova"/>
                <a:cs typeface="Proxima Nova"/>
                <a:sym typeface="Proxima Nova"/>
              </a:rPr>
              <a:t>AND </a:t>
            </a:r>
            <a:r>
              <a:rPr lang="it" b="1">
                <a:solidFill>
                  <a:schemeClr val="dk2"/>
                </a:solidFill>
                <a:latin typeface="Proxima Nova"/>
                <a:ea typeface="Proxima Nova"/>
                <a:cs typeface="Proxima Nova"/>
                <a:sym typeface="Proxima Nova"/>
              </a:rPr>
              <a:t>VERO</a:t>
            </a:r>
            <a:r>
              <a:rPr lang="it" b="1">
                <a:latin typeface="Proxima Nova"/>
                <a:ea typeface="Proxima Nova"/>
                <a:cs typeface="Proxima Nova"/>
                <a:sym typeface="Proxima Nova"/>
              </a:rPr>
              <a:t>; </a:t>
            </a:r>
            <a:r>
              <a:rPr lang="it">
                <a:latin typeface="Proxima Nova"/>
                <a:ea typeface="Proxima Nova"/>
                <a:cs typeface="Proxima Nova"/>
                <a:sym typeface="Proxima Nova"/>
              </a:rPr>
              <a:t>risultato:</a:t>
            </a:r>
            <a:r>
              <a:rPr lang="it" b="1">
                <a:latin typeface="Proxima Nova"/>
                <a:ea typeface="Proxima Nova"/>
                <a:cs typeface="Proxima Nova"/>
                <a:sym typeface="Proxima Nova"/>
              </a:rPr>
              <a:t> </a:t>
            </a:r>
            <a:r>
              <a:rPr lang="it" b="1">
                <a:solidFill>
                  <a:schemeClr val="accent5"/>
                </a:solidFill>
                <a:latin typeface="Proxima Nova"/>
                <a:ea typeface="Proxima Nova"/>
                <a:cs typeface="Proxima Nova"/>
                <a:sym typeface="Proxima Nova"/>
              </a:rPr>
              <a:t>FALSO</a:t>
            </a:r>
            <a:endParaRPr b="1">
              <a:solidFill>
                <a:schemeClr val="accent5"/>
              </a:solidFill>
              <a:latin typeface="Proxima Nova"/>
              <a:ea typeface="Proxima Nova"/>
              <a:cs typeface="Proxima Nova"/>
              <a:sym typeface="Proxima Nova"/>
            </a:endParaRPr>
          </a:p>
          <a:p>
            <a:pPr marL="0" lvl="0" indent="0" algn="l" rtl="0">
              <a:spcBef>
                <a:spcPts val="0"/>
              </a:spcBef>
              <a:spcAft>
                <a:spcPts val="0"/>
              </a:spcAft>
              <a:buNone/>
            </a:pPr>
            <a:endParaRPr>
              <a:latin typeface="Proxima Nova"/>
              <a:ea typeface="Proxima Nova"/>
              <a:cs typeface="Proxima Nova"/>
              <a:sym typeface="Proxima Nova"/>
            </a:endParaRPr>
          </a:p>
          <a:p>
            <a:pPr marL="0" lvl="0" indent="0" algn="l" rtl="0">
              <a:spcBef>
                <a:spcPts val="0"/>
              </a:spcBef>
              <a:spcAft>
                <a:spcPts val="0"/>
              </a:spcAft>
              <a:buNone/>
            </a:pPr>
            <a:r>
              <a:rPr lang="it">
                <a:latin typeface="Proxima Nova"/>
                <a:ea typeface="Proxima Nova"/>
                <a:cs typeface="Proxima Nova"/>
                <a:sym typeface="Proxima Nova"/>
              </a:rPr>
              <a:t>ESEMPIO AND: </a:t>
            </a:r>
            <a:r>
              <a:rPr lang="it" b="1">
                <a:latin typeface="Proxima Nova"/>
                <a:ea typeface="Proxima Nova"/>
                <a:cs typeface="Proxima Nova"/>
                <a:sym typeface="Proxima Nova"/>
              </a:rPr>
              <a:t>A = 10 AND B = 4; </a:t>
            </a:r>
            <a:r>
              <a:rPr lang="it" b="1">
                <a:solidFill>
                  <a:schemeClr val="dk2"/>
                </a:solidFill>
                <a:latin typeface="Proxima Nova"/>
                <a:ea typeface="Proxima Nova"/>
                <a:cs typeface="Proxima Nova"/>
                <a:sym typeface="Proxima Nova"/>
              </a:rPr>
              <a:t>VERO</a:t>
            </a:r>
            <a:r>
              <a:rPr lang="it" b="1">
                <a:solidFill>
                  <a:schemeClr val="accent5"/>
                </a:solidFill>
                <a:latin typeface="Proxima Nova"/>
                <a:ea typeface="Proxima Nova"/>
                <a:cs typeface="Proxima Nova"/>
                <a:sym typeface="Proxima Nova"/>
              </a:rPr>
              <a:t> </a:t>
            </a:r>
            <a:r>
              <a:rPr lang="it" b="1">
                <a:latin typeface="Proxima Nova"/>
                <a:ea typeface="Proxima Nova"/>
                <a:cs typeface="Proxima Nova"/>
                <a:sym typeface="Proxima Nova"/>
              </a:rPr>
              <a:t>AND </a:t>
            </a:r>
            <a:r>
              <a:rPr lang="it" b="1">
                <a:solidFill>
                  <a:schemeClr val="dk2"/>
                </a:solidFill>
                <a:latin typeface="Proxima Nova"/>
                <a:ea typeface="Proxima Nova"/>
                <a:cs typeface="Proxima Nova"/>
                <a:sym typeface="Proxima Nova"/>
              </a:rPr>
              <a:t>VERO</a:t>
            </a:r>
            <a:r>
              <a:rPr lang="it" b="1">
                <a:latin typeface="Proxima Nova"/>
                <a:ea typeface="Proxima Nova"/>
                <a:cs typeface="Proxima Nova"/>
                <a:sym typeface="Proxima Nova"/>
              </a:rPr>
              <a:t>; </a:t>
            </a:r>
            <a:r>
              <a:rPr lang="it">
                <a:latin typeface="Proxima Nova"/>
                <a:ea typeface="Proxima Nova"/>
                <a:cs typeface="Proxima Nova"/>
                <a:sym typeface="Proxima Nova"/>
              </a:rPr>
              <a:t>risultato:</a:t>
            </a:r>
            <a:r>
              <a:rPr lang="it" b="1">
                <a:latin typeface="Proxima Nova"/>
                <a:ea typeface="Proxima Nova"/>
                <a:cs typeface="Proxima Nova"/>
                <a:sym typeface="Proxima Nova"/>
              </a:rPr>
              <a:t> </a:t>
            </a:r>
            <a:r>
              <a:rPr lang="it" b="1">
                <a:solidFill>
                  <a:schemeClr val="dk2"/>
                </a:solidFill>
                <a:latin typeface="Proxima Nova"/>
                <a:ea typeface="Proxima Nova"/>
                <a:cs typeface="Proxima Nova"/>
                <a:sym typeface="Proxima Nova"/>
              </a:rPr>
              <a:t>VERO</a:t>
            </a:r>
            <a:endParaRPr b="1">
              <a:solidFill>
                <a:schemeClr val="dk2"/>
              </a:solidFill>
              <a:latin typeface="Proxima Nova"/>
              <a:ea typeface="Proxima Nova"/>
              <a:cs typeface="Proxima Nova"/>
              <a:sym typeface="Proxima Nova"/>
            </a:endParaRPr>
          </a:p>
          <a:p>
            <a:pPr marL="0" lvl="0" indent="0" algn="l" rtl="0">
              <a:spcBef>
                <a:spcPts val="0"/>
              </a:spcBef>
              <a:spcAft>
                <a:spcPts val="0"/>
              </a:spcAft>
              <a:buNone/>
            </a:pPr>
            <a:endParaRPr b="1">
              <a:solidFill>
                <a:schemeClr val="dk2"/>
              </a:solidFill>
              <a:latin typeface="Proxima Nova"/>
              <a:ea typeface="Proxima Nova"/>
              <a:cs typeface="Proxima Nova"/>
              <a:sym typeface="Proxima Nova"/>
            </a:endParaRPr>
          </a:p>
          <a:p>
            <a:pPr marL="0" lvl="0" indent="0" algn="l" rtl="0">
              <a:spcBef>
                <a:spcPts val="0"/>
              </a:spcBef>
              <a:spcAft>
                <a:spcPts val="0"/>
              </a:spcAft>
              <a:buNone/>
            </a:pPr>
            <a:r>
              <a:rPr lang="it">
                <a:latin typeface="Proxima Nova"/>
                <a:ea typeface="Proxima Nova"/>
                <a:cs typeface="Proxima Nova"/>
                <a:sym typeface="Proxima Nova"/>
              </a:rPr>
              <a:t>ESEMPIO OR: </a:t>
            </a:r>
            <a:r>
              <a:rPr lang="it" b="1">
                <a:latin typeface="Proxima Nova"/>
                <a:ea typeface="Proxima Nova"/>
                <a:cs typeface="Proxima Nova"/>
                <a:sym typeface="Proxima Nova"/>
              </a:rPr>
              <a:t>A &lt; 5 OR B = 4; </a:t>
            </a:r>
            <a:r>
              <a:rPr lang="it" b="1">
                <a:solidFill>
                  <a:schemeClr val="accent5"/>
                </a:solidFill>
                <a:latin typeface="Proxima Nova"/>
                <a:ea typeface="Proxima Nova"/>
                <a:cs typeface="Proxima Nova"/>
                <a:sym typeface="Proxima Nova"/>
              </a:rPr>
              <a:t>FALSO </a:t>
            </a:r>
            <a:r>
              <a:rPr lang="it" b="1">
                <a:latin typeface="Proxima Nova"/>
                <a:ea typeface="Proxima Nova"/>
                <a:cs typeface="Proxima Nova"/>
                <a:sym typeface="Proxima Nova"/>
              </a:rPr>
              <a:t>OR </a:t>
            </a:r>
            <a:r>
              <a:rPr lang="it" b="1">
                <a:solidFill>
                  <a:schemeClr val="dk2"/>
                </a:solidFill>
                <a:latin typeface="Proxima Nova"/>
                <a:ea typeface="Proxima Nova"/>
                <a:cs typeface="Proxima Nova"/>
                <a:sym typeface="Proxima Nova"/>
              </a:rPr>
              <a:t>VERO</a:t>
            </a:r>
            <a:r>
              <a:rPr lang="it" b="1">
                <a:latin typeface="Proxima Nova"/>
                <a:ea typeface="Proxima Nova"/>
                <a:cs typeface="Proxima Nova"/>
                <a:sym typeface="Proxima Nova"/>
              </a:rPr>
              <a:t>; </a:t>
            </a:r>
            <a:r>
              <a:rPr lang="it">
                <a:latin typeface="Proxima Nova"/>
                <a:ea typeface="Proxima Nova"/>
                <a:cs typeface="Proxima Nova"/>
                <a:sym typeface="Proxima Nova"/>
              </a:rPr>
              <a:t>risultato:</a:t>
            </a:r>
            <a:r>
              <a:rPr lang="it" b="1">
                <a:latin typeface="Proxima Nova"/>
                <a:ea typeface="Proxima Nova"/>
                <a:cs typeface="Proxima Nova"/>
                <a:sym typeface="Proxima Nova"/>
              </a:rPr>
              <a:t> </a:t>
            </a:r>
            <a:r>
              <a:rPr lang="it" b="1">
                <a:solidFill>
                  <a:schemeClr val="dk2"/>
                </a:solidFill>
                <a:latin typeface="Proxima Nova"/>
                <a:ea typeface="Proxima Nova"/>
                <a:cs typeface="Proxima Nova"/>
                <a:sym typeface="Proxima Nova"/>
              </a:rPr>
              <a:t>VERO</a:t>
            </a:r>
            <a:endParaRPr b="1">
              <a:solidFill>
                <a:schemeClr val="dk2"/>
              </a:solidFill>
              <a:latin typeface="Proxima Nova"/>
              <a:ea typeface="Proxima Nova"/>
              <a:cs typeface="Proxima Nova"/>
              <a:sym typeface="Proxima Nova"/>
            </a:endParaRPr>
          </a:p>
          <a:p>
            <a:pPr marL="0" lvl="0" indent="0" algn="l" rtl="0">
              <a:spcBef>
                <a:spcPts val="0"/>
              </a:spcBef>
              <a:spcAft>
                <a:spcPts val="0"/>
              </a:spcAft>
              <a:buNone/>
            </a:pPr>
            <a:endParaRPr b="1">
              <a:solidFill>
                <a:schemeClr val="dk2"/>
              </a:solidFill>
              <a:latin typeface="Proxima Nova"/>
              <a:ea typeface="Proxima Nova"/>
              <a:cs typeface="Proxima Nova"/>
              <a:sym typeface="Proxima Nova"/>
            </a:endParaRPr>
          </a:p>
          <a:p>
            <a:pPr marL="0" lvl="0" indent="0" algn="l" rtl="0">
              <a:spcBef>
                <a:spcPts val="0"/>
              </a:spcBef>
              <a:spcAft>
                <a:spcPts val="0"/>
              </a:spcAft>
              <a:buNone/>
            </a:pPr>
            <a:r>
              <a:rPr lang="it">
                <a:latin typeface="Proxima Nova"/>
                <a:ea typeface="Proxima Nova"/>
                <a:cs typeface="Proxima Nova"/>
                <a:sym typeface="Proxima Nova"/>
              </a:rPr>
              <a:t>ESEMPIO OR: </a:t>
            </a:r>
            <a:r>
              <a:rPr lang="it" b="1">
                <a:latin typeface="Proxima Nova"/>
                <a:ea typeface="Proxima Nova"/>
                <a:cs typeface="Proxima Nova"/>
                <a:sym typeface="Proxima Nova"/>
              </a:rPr>
              <a:t>A = 10 OR B = 4; </a:t>
            </a:r>
            <a:r>
              <a:rPr lang="it" b="1">
                <a:solidFill>
                  <a:schemeClr val="dk2"/>
                </a:solidFill>
                <a:latin typeface="Proxima Nova"/>
                <a:ea typeface="Proxima Nova"/>
                <a:cs typeface="Proxima Nova"/>
                <a:sym typeface="Proxima Nova"/>
              </a:rPr>
              <a:t>VERO</a:t>
            </a:r>
            <a:r>
              <a:rPr lang="it" b="1">
                <a:solidFill>
                  <a:schemeClr val="accent5"/>
                </a:solidFill>
                <a:latin typeface="Proxima Nova"/>
                <a:ea typeface="Proxima Nova"/>
                <a:cs typeface="Proxima Nova"/>
                <a:sym typeface="Proxima Nova"/>
              </a:rPr>
              <a:t> </a:t>
            </a:r>
            <a:r>
              <a:rPr lang="it" b="1">
                <a:latin typeface="Proxima Nova"/>
                <a:ea typeface="Proxima Nova"/>
                <a:cs typeface="Proxima Nova"/>
                <a:sym typeface="Proxima Nova"/>
              </a:rPr>
              <a:t>OR </a:t>
            </a:r>
            <a:r>
              <a:rPr lang="it" b="1">
                <a:solidFill>
                  <a:schemeClr val="dk2"/>
                </a:solidFill>
                <a:latin typeface="Proxima Nova"/>
                <a:ea typeface="Proxima Nova"/>
                <a:cs typeface="Proxima Nova"/>
                <a:sym typeface="Proxima Nova"/>
              </a:rPr>
              <a:t>VERO</a:t>
            </a:r>
            <a:r>
              <a:rPr lang="it" b="1">
                <a:latin typeface="Proxima Nova"/>
                <a:ea typeface="Proxima Nova"/>
                <a:cs typeface="Proxima Nova"/>
                <a:sym typeface="Proxima Nova"/>
              </a:rPr>
              <a:t>; </a:t>
            </a:r>
            <a:r>
              <a:rPr lang="it">
                <a:latin typeface="Proxima Nova"/>
                <a:ea typeface="Proxima Nova"/>
                <a:cs typeface="Proxima Nova"/>
                <a:sym typeface="Proxima Nova"/>
              </a:rPr>
              <a:t>risultato:</a:t>
            </a:r>
            <a:r>
              <a:rPr lang="it" b="1">
                <a:latin typeface="Proxima Nova"/>
                <a:ea typeface="Proxima Nova"/>
                <a:cs typeface="Proxima Nova"/>
                <a:sym typeface="Proxima Nova"/>
              </a:rPr>
              <a:t> </a:t>
            </a:r>
            <a:r>
              <a:rPr lang="it" b="1">
                <a:solidFill>
                  <a:schemeClr val="dk2"/>
                </a:solidFill>
                <a:latin typeface="Proxima Nova"/>
                <a:ea typeface="Proxima Nova"/>
                <a:cs typeface="Proxima Nova"/>
                <a:sym typeface="Proxima Nova"/>
              </a:rPr>
              <a:t>VERO</a:t>
            </a:r>
            <a:endParaRPr b="1">
              <a:solidFill>
                <a:schemeClr val="dk2"/>
              </a:solidFill>
              <a:latin typeface="Proxima Nova"/>
              <a:ea typeface="Proxima Nova"/>
              <a:cs typeface="Proxima Nova"/>
              <a:sym typeface="Proxima Nova"/>
            </a:endParaRPr>
          </a:p>
          <a:p>
            <a:pPr marL="0" lvl="0" indent="0" algn="l" rtl="0">
              <a:spcBef>
                <a:spcPts val="0"/>
              </a:spcBef>
              <a:spcAft>
                <a:spcPts val="0"/>
              </a:spcAft>
              <a:buNone/>
            </a:pPr>
            <a:endParaRPr b="1">
              <a:solidFill>
                <a:schemeClr val="accent5"/>
              </a:solidFill>
              <a:latin typeface="Proxima Nova"/>
              <a:ea typeface="Proxima Nova"/>
              <a:cs typeface="Proxima Nova"/>
              <a:sym typeface="Proxima Nova"/>
            </a:endParaRPr>
          </a:p>
        </p:txBody>
      </p:sp>
      <p:sp>
        <p:nvSpPr>
          <p:cNvPr id="110" name="Google Shape;110;p19"/>
          <p:cNvSpPr txBox="1"/>
          <p:nvPr/>
        </p:nvSpPr>
        <p:spPr>
          <a:xfrm>
            <a:off x="3459800" y="3121000"/>
            <a:ext cx="53724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it" b="1">
                <a:latin typeface="Proxima Nova"/>
                <a:ea typeface="Proxima Nova"/>
                <a:cs typeface="Proxima Nova"/>
                <a:sym typeface="Proxima Nova"/>
              </a:rPr>
              <a:t>CONCATENAMENTO (STRING TXT = “RISULTATO”; INT X = 42)</a:t>
            </a:r>
            <a:endParaRPr b="1">
              <a:latin typeface="Proxima Nova"/>
              <a:ea typeface="Proxima Nova"/>
              <a:cs typeface="Proxima Nova"/>
              <a:sym typeface="Proxima Nova"/>
            </a:endParaRPr>
          </a:p>
        </p:txBody>
      </p:sp>
      <p:graphicFrame>
        <p:nvGraphicFramePr>
          <p:cNvPr id="111" name="Google Shape;111;p19"/>
          <p:cNvGraphicFramePr/>
          <p:nvPr/>
        </p:nvGraphicFramePr>
        <p:xfrm>
          <a:off x="3387925" y="3623850"/>
          <a:ext cx="3000000" cy="3000000"/>
        </p:xfrm>
        <a:graphic>
          <a:graphicData uri="http://schemas.openxmlformats.org/drawingml/2006/table">
            <a:tbl>
              <a:tblPr>
                <a:noFill/>
                <a:tableStyleId>{D4206D85-C1ED-4C0B-A5D5-1F22ED4D4B10}</a:tableStyleId>
              </a:tblPr>
              <a:tblGrid>
                <a:gridCol w="2686200">
                  <a:extLst>
                    <a:ext uri="{9D8B030D-6E8A-4147-A177-3AD203B41FA5}">
                      <a16:colId xmlns:a16="http://schemas.microsoft.com/office/drawing/2014/main" val="20000"/>
                    </a:ext>
                  </a:extLst>
                </a:gridCol>
                <a:gridCol w="2686200">
                  <a:extLst>
                    <a:ext uri="{9D8B030D-6E8A-4147-A177-3AD203B41FA5}">
                      <a16:colId xmlns:a16="http://schemas.microsoft.com/office/drawing/2014/main" val="20001"/>
                    </a:ext>
                  </a:extLst>
                </a:gridCol>
              </a:tblGrid>
              <a:tr h="381000">
                <a:tc>
                  <a:txBody>
                    <a:bodyPr/>
                    <a:lstStyle/>
                    <a:p>
                      <a:pPr marL="0" lvl="0" indent="0" algn="ctr" rtl="0">
                        <a:spcBef>
                          <a:spcPts val="0"/>
                        </a:spcBef>
                        <a:spcAft>
                          <a:spcPts val="0"/>
                        </a:spcAft>
                        <a:buNone/>
                      </a:pPr>
                      <a:r>
                        <a:rPr lang="it" b="1"/>
                        <a:t>TXT &amp; X</a:t>
                      </a:r>
                      <a:endParaRPr b="1"/>
                    </a:p>
                  </a:txBody>
                  <a:tcPr marL="91425" marR="91425" marT="91425" marB="91425" anchor="ctr"/>
                </a:tc>
                <a:tc>
                  <a:txBody>
                    <a:bodyPr/>
                    <a:lstStyle/>
                    <a:p>
                      <a:pPr marL="0" lvl="0" indent="0" algn="ctr" rtl="0">
                        <a:spcBef>
                          <a:spcPts val="0"/>
                        </a:spcBef>
                        <a:spcAft>
                          <a:spcPts val="0"/>
                        </a:spcAft>
                        <a:buNone/>
                      </a:pPr>
                      <a:r>
                        <a:rPr lang="it"/>
                        <a:t>RISULTATO42</a:t>
                      </a:r>
                      <a:endParaRPr/>
                    </a:p>
                  </a:txBody>
                  <a:tcPr marL="91425" marR="91425" marT="91425" marB="91425" anchor="ct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it" b="1"/>
                        <a:t>TXT &amp; “ ” &amp; X</a:t>
                      </a:r>
                      <a:endParaRPr b="1"/>
                    </a:p>
                  </a:txBody>
                  <a:tcPr marL="91425" marR="91425" marT="91425" marB="91425" anchor="ctr"/>
                </a:tc>
                <a:tc>
                  <a:txBody>
                    <a:bodyPr/>
                    <a:lstStyle/>
                    <a:p>
                      <a:pPr marL="0" lvl="0" indent="0" algn="ctr" rtl="0">
                        <a:spcBef>
                          <a:spcPts val="0"/>
                        </a:spcBef>
                        <a:spcAft>
                          <a:spcPts val="0"/>
                        </a:spcAft>
                        <a:buNone/>
                      </a:pPr>
                      <a:r>
                        <a:rPr lang="it"/>
                        <a:t>RISULTATO 42</a:t>
                      </a:r>
                      <a:endParaRPr/>
                    </a:p>
                  </a:txBody>
                  <a:tcPr marL="91425" marR="91425" marT="91425" marB="91425" anchor="ct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it" b="1"/>
                        <a:t>“il ” &amp; TXT &amp; “ è: ” &amp; X</a:t>
                      </a:r>
                      <a:endParaRPr b="1"/>
                    </a:p>
                  </a:txBody>
                  <a:tcPr marL="91425" marR="91425" marT="91425" marB="91425" anchor="ctr"/>
                </a:tc>
                <a:tc>
                  <a:txBody>
                    <a:bodyPr/>
                    <a:lstStyle/>
                    <a:p>
                      <a:pPr marL="0" lvl="0" indent="0" algn="ctr" rtl="0">
                        <a:spcBef>
                          <a:spcPts val="0"/>
                        </a:spcBef>
                        <a:spcAft>
                          <a:spcPts val="0"/>
                        </a:spcAft>
                        <a:buNone/>
                      </a:pPr>
                      <a:r>
                        <a:rPr lang="it"/>
                        <a:t>il RISULTATO è: 42</a:t>
                      </a:r>
                      <a:endParaRPr/>
                    </a:p>
                  </a:txBody>
                  <a:tcPr marL="91425" marR="91425" marT="91425" marB="91425"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265500" y="195300"/>
            <a:ext cx="4045200" cy="15096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it" sz="3800"/>
              <a:t>INPUT/OUTPUT</a:t>
            </a:r>
            <a:endParaRPr sz="3800"/>
          </a:p>
        </p:txBody>
      </p:sp>
      <p:sp>
        <p:nvSpPr>
          <p:cNvPr id="117" name="Google Shape;117;p20"/>
          <p:cNvSpPr txBox="1">
            <a:spLocks noGrp="1"/>
          </p:cNvSpPr>
          <p:nvPr>
            <p:ph type="subTitle" idx="1"/>
          </p:nvPr>
        </p:nvSpPr>
        <p:spPr>
          <a:xfrm>
            <a:off x="265500" y="1704900"/>
            <a:ext cx="4045200" cy="2714700"/>
          </a:xfrm>
          <a:prstGeom prst="rect">
            <a:avLst/>
          </a:prstGeom>
        </p:spPr>
        <p:txBody>
          <a:bodyPr spcFirstLastPara="1" wrap="square" lIns="91425" tIns="91425" rIns="91425" bIns="91425" anchor="ctr" anchorCtr="0">
            <a:normAutofit fontScale="77500" lnSpcReduction="10000"/>
          </a:bodyPr>
          <a:lstStyle/>
          <a:p>
            <a:pPr marL="0" lvl="0" indent="0" algn="just" rtl="0">
              <a:spcBef>
                <a:spcPts val="0"/>
              </a:spcBef>
              <a:spcAft>
                <a:spcPts val="0"/>
              </a:spcAft>
              <a:buNone/>
            </a:pPr>
            <a:r>
              <a:rPr lang="it" b="1"/>
              <a:t>Per leggere un valore in INPUT</a:t>
            </a:r>
            <a:r>
              <a:rPr lang="it"/>
              <a:t> si utilizza l’istruzione </a:t>
            </a:r>
            <a:r>
              <a:rPr lang="it" b="1"/>
              <a:t>LEGGI </a:t>
            </a:r>
            <a:r>
              <a:rPr lang="it"/>
              <a:t>che blocca l’esecuzione del programma in attesa di un valore che deve essere inserito dall’utente. Una volta letto il valore esso viene assegnato a una </a:t>
            </a:r>
            <a:r>
              <a:rPr lang="it" b="1" u="sng"/>
              <a:t>variabile </a:t>
            </a:r>
            <a:r>
              <a:rPr lang="it" u="sng"/>
              <a:t>definita in precedenza nel programma</a:t>
            </a:r>
            <a:r>
              <a:rPr lang="it"/>
              <a:t>.</a:t>
            </a:r>
            <a:endParaRPr/>
          </a:p>
          <a:p>
            <a:pPr marL="0" lvl="0" indent="0" algn="just" rtl="0">
              <a:spcBef>
                <a:spcPts val="0"/>
              </a:spcBef>
              <a:spcAft>
                <a:spcPts val="0"/>
              </a:spcAft>
              <a:buNone/>
            </a:pPr>
            <a:endParaRPr/>
          </a:p>
          <a:p>
            <a:pPr marL="0" lvl="0" indent="0" algn="just" rtl="0">
              <a:spcBef>
                <a:spcPts val="0"/>
              </a:spcBef>
              <a:spcAft>
                <a:spcPts val="0"/>
              </a:spcAft>
              <a:buNone/>
            </a:pPr>
            <a:r>
              <a:rPr lang="it" b="1"/>
              <a:t>Per stampare un valore in OUTPUT</a:t>
            </a:r>
            <a:r>
              <a:rPr lang="it"/>
              <a:t> si utilizza l’istruzione </a:t>
            </a:r>
            <a:r>
              <a:rPr lang="it" b="1"/>
              <a:t>SCRIVI </a:t>
            </a:r>
            <a:r>
              <a:rPr lang="it"/>
              <a:t>che stampa a video il valore desiderato.</a:t>
            </a:r>
            <a:endParaRPr/>
          </a:p>
        </p:txBody>
      </p:sp>
      <p:pic>
        <p:nvPicPr>
          <p:cNvPr id="118" name="Google Shape;118;p20"/>
          <p:cNvPicPr preferRelativeResize="0"/>
          <p:nvPr/>
        </p:nvPicPr>
        <p:blipFill>
          <a:blip r:embed="rId3">
            <a:alphaModFix/>
          </a:blip>
          <a:stretch>
            <a:fillRect/>
          </a:stretch>
        </p:blipFill>
        <p:spPr>
          <a:xfrm>
            <a:off x="4955875" y="1500188"/>
            <a:ext cx="1381125" cy="2143125"/>
          </a:xfrm>
          <a:prstGeom prst="rect">
            <a:avLst/>
          </a:prstGeom>
          <a:noFill/>
          <a:ln>
            <a:noFill/>
          </a:ln>
        </p:spPr>
      </p:pic>
      <p:pic>
        <p:nvPicPr>
          <p:cNvPr id="119" name="Google Shape;119;p20"/>
          <p:cNvPicPr preferRelativeResize="0"/>
          <p:nvPr/>
        </p:nvPicPr>
        <p:blipFill>
          <a:blip r:embed="rId4">
            <a:alphaModFix/>
          </a:blip>
          <a:stretch>
            <a:fillRect/>
          </a:stretch>
        </p:blipFill>
        <p:spPr>
          <a:xfrm>
            <a:off x="6694725" y="1157300"/>
            <a:ext cx="2295525" cy="2828925"/>
          </a:xfrm>
          <a:prstGeom prst="rect">
            <a:avLst/>
          </a:prstGeom>
          <a:noFill/>
          <a:ln>
            <a:noFill/>
          </a:ln>
        </p:spPr>
      </p:pic>
      <p:sp>
        <p:nvSpPr>
          <p:cNvPr id="120" name="Google Shape;120;p20"/>
          <p:cNvSpPr txBox="1"/>
          <p:nvPr/>
        </p:nvSpPr>
        <p:spPr>
          <a:xfrm>
            <a:off x="4955825" y="1038500"/>
            <a:ext cx="13812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1800" b="1">
                <a:solidFill>
                  <a:schemeClr val="lt1"/>
                </a:solidFill>
                <a:latin typeface="Proxima Nova"/>
                <a:ea typeface="Proxima Nova"/>
                <a:cs typeface="Proxima Nova"/>
                <a:sym typeface="Proxima Nova"/>
              </a:rPr>
              <a:t>INPUT</a:t>
            </a:r>
            <a:endParaRPr sz="1800" b="1">
              <a:solidFill>
                <a:schemeClr val="lt1"/>
              </a:solidFill>
              <a:latin typeface="Proxima Nova"/>
              <a:ea typeface="Proxima Nova"/>
              <a:cs typeface="Proxima Nova"/>
              <a:sym typeface="Proxima Nova"/>
            </a:endParaRPr>
          </a:p>
        </p:txBody>
      </p:sp>
      <p:sp>
        <p:nvSpPr>
          <p:cNvPr id="121" name="Google Shape;121;p20"/>
          <p:cNvSpPr txBox="1"/>
          <p:nvPr/>
        </p:nvSpPr>
        <p:spPr>
          <a:xfrm>
            <a:off x="6694688" y="695600"/>
            <a:ext cx="2295600" cy="461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it" sz="1800" b="1">
                <a:solidFill>
                  <a:schemeClr val="lt1"/>
                </a:solidFill>
                <a:latin typeface="Proxima Nova"/>
                <a:ea typeface="Proxima Nova"/>
                <a:cs typeface="Proxima Nova"/>
                <a:sym typeface="Proxima Nova"/>
              </a:rPr>
              <a:t>OUTPUT</a:t>
            </a:r>
            <a:endParaRPr sz="1800" b="1">
              <a:solidFill>
                <a:schemeClr val="lt1"/>
              </a:solidFill>
              <a:latin typeface="Proxima Nova"/>
              <a:ea typeface="Proxima Nova"/>
              <a:cs typeface="Proxima Nova"/>
              <a:sym typeface="Proxima Nov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1"/>
          <p:cNvSpPr txBox="1">
            <a:spLocks noGrp="1"/>
          </p:cNvSpPr>
          <p:nvPr>
            <p:ph type="title"/>
          </p:nvPr>
        </p:nvSpPr>
        <p:spPr>
          <a:xfrm>
            <a:off x="510450" y="2057400"/>
            <a:ext cx="8123100" cy="778800"/>
          </a:xfrm>
          <a:prstGeom prst="rect">
            <a:avLst/>
          </a:prstGeom>
        </p:spPr>
        <p:txBody>
          <a:bodyPr spcFirstLastPara="1" wrap="square" lIns="91425" tIns="91425" rIns="91425" bIns="91425" anchor="b" anchorCtr="0">
            <a:normAutofit/>
          </a:bodyPr>
          <a:lstStyle/>
          <a:p>
            <a:pPr marL="0" lvl="0" indent="0" algn="l" rtl="0">
              <a:spcBef>
                <a:spcPts val="0"/>
              </a:spcBef>
              <a:spcAft>
                <a:spcPts val="0"/>
              </a:spcAft>
              <a:buNone/>
            </a:pPr>
            <a:r>
              <a:rPr lang="it"/>
              <a:t>COSTRUTTO DI SELEZIONE (IF)</a:t>
            </a:r>
            <a:endParaRPr/>
          </a:p>
        </p:txBody>
      </p:sp>
    </p:spTree>
  </p:cSld>
  <p:clrMapOvr>
    <a:masterClrMapping/>
  </p:clrMapOvr>
</p:sld>
</file>

<file path=ppt/theme/theme1.xml><?xml version="1.0" encoding="utf-8"?>
<a:theme xmlns:a="http://schemas.openxmlformats.org/drawingml/2006/main"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1160</Words>
  <Application>Microsoft Office PowerPoint</Application>
  <PresentationFormat>Presentazione su schermo (16:9)</PresentationFormat>
  <Paragraphs>180</Paragraphs>
  <Slides>32</Slides>
  <Notes>32</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32</vt:i4>
      </vt:variant>
    </vt:vector>
  </HeadingPairs>
  <TitlesOfParts>
    <vt:vector size="36" baseType="lpstr">
      <vt:lpstr>Proxima Nova</vt:lpstr>
      <vt:lpstr>Roboto</vt:lpstr>
      <vt:lpstr>Arial</vt:lpstr>
      <vt:lpstr>Spearmint</vt:lpstr>
      <vt:lpstr>ELEMENTI BASE ALGORITMI</vt:lpstr>
      <vt:lpstr>VARIABILI</vt:lpstr>
      <vt:lpstr>DEFINIZIONE</vt:lpstr>
      <vt:lpstr>ASSEGNAMENTO</vt:lpstr>
      <vt:lpstr>ESEMPIO DICHIARAZIONE E ASSEGNAMENTO</vt:lpstr>
      <vt:lpstr>OPERAZIONI</vt:lpstr>
      <vt:lpstr>AND, OR, CONCATENAMENTO (INT A = 10; INT B = 4)</vt:lpstr>
      <vt:lpstr>INPUT/OUTPUT</vt:lpstr>
      <vt:lpstr>COSTRUTTO DI SELEZIONE (IF)</vt:lpstr>
      <vt:lpstr>SELEZIONE</vt:lpstr>
      <vt:lpstr>ESERCIZI SVOLTI</vt:lpstr>
      <vt:lpstr>ESERCIZIO 4</vt:lpstr>
      <vt:lpstr>ESERCIZIO 6</vt:lpstr>
      <vt:lpstr>ESERCIZIO 2</vt:lpstr>
      <vt:lpstr>ESERCIZIO 3</vt:lpstr>
      <vt:lpstr>CICLO FOR (PER)</vt:lpstr>
      <vt:lpstr>CICLO FOR</vt:lpstr>
      <vt:lpstr>CICLO FOR</vt:lpstr>
      <vt:lpstr>ESERCIZI SVOLTI</vt:lpstr>
      <vt:lpstr>ESERCIZIO 10</vt:lpstr>
      <vt:lpstr>ESERCIZIO 12</vt:lpstr>
      <vt:lpstr>ESERCIZIO 13</vt:lpstr>
      <vt:lpstr>ESERCIZIO 15</vt:lpstr>
      <vt:lpstr>CICLO WHILE (MENTRE)</vt:lpstr>
      <vt:lpstr>CICLO WHILE</vt:lpstr>
      <vt:lpstr>CICLO WHILE</vt:lpstr>
      <vt:lpstr>ESERCIZI SVOLTI</vt:lpstr>
      <vt:lpstr>ESERCIZIO 16</vt:lpstr>
      <vt:lpstr>ESERCIZIO 19</vt:lpstr>
      <vt:lpstr>ESERCIZIO 20</vt:lpstr>
      <vt:lpstr>ESERCIZIO 21</vt:lpstr>
      <vt:lpstr>FINE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ELEMENTI BASE ALGORITMI</dc:title>
  <cp:lastModifiedBy>Gabriele Alessandro Cazzaniga</cp:lastModifiedBy>
  <cp:revision>1</cp:revision>
  <dcterms:modified xsi:type="dcterms:W3CDTF">2023-09-23T15:54:46Z</dcterms:modified>
</cp:coreProperties>
</file>