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9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aegis.app/" TargetMode="External"/><Relationship Id="rId2" Type="http://schemas.openxmlformats.org/officeDocument/2006/relationships/hyperlink" Target="https://www.yubico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.um.es/~lopezquesada/documentos/IES_1718/LMSGI/curso/UT4/xhtml/xhtml23/html/inicioses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royhunt.com/only-secure-password-is-one-you-cant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support.google.com/accounts/answer/32040?hl=it#zippy=%2Ccrea-una-password-univoca%2Ccrea-una-password-pi%C3%B9-lunga-e-facile-da-ricordare%2Cevitare-informazioni-personali-e-parole-comuni%2Cnascondere-le-password-scritte%2Cgestire-le-password-con-uno-strument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assxc.org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.um.es/~lopezquesada/documentos/IES_1718/LMSGI/curso/UT4/xhtml/xhtml23/html/inicioses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sswords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warden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B8004511-43A7-CC6D-E645-82490701C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C43257-B7BF-2ADD-842B-BBB9AAB0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it-IT" sz="8000" dirty="0">
                <a:solidFill>
                  <a:srgbClr val="FFFFFF"/>
                </a:solidFill>
              </a:rPr>
              <a:t>PASSWORD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EAE1D1-767A-D372-8B1C-65B338D6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Password Manager e 2FA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4663"/>
            <a:ext cx="11143887" cy="24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AUTENTICAZIONE A DUE FATTORI (2FA)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0D1C6C5-5D86-9231-D95C-C9A351BED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51797"/>
              </p:ext>
            </p:extLst>
          </p:nvPr>
        </p:nvGraphicFramePr>
        <p:xfrm>
          <a:off x="482599" y="2944332"/>
          <a:ext cx="11143888" cy="3423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71944">
                  <a:extLst>
                    <a:ext uri="{9D8B030D-6E8A-4147-A177-3AD203B41FA5}">
                      <a16:colId xmlns:a16="http://schemas.microsoft.com/office/drawing/2014/main" val="2826193472"/>
                    </a:ext>
                  </a:extLst>
                </a:gridCol>
                <a:gridCol w="5571944">
                  <a:extLst>
                    <a:ext uri="{9D8B030D-6E8A-4147-A177-3AD203B41FA5}">
                      <a16:colId xmlns:a16="http://schemas.microsoft.com/office/drawing/2014/main" val="1940612521"/>
                    </a:ext>
                  </a:extLst>
                </a:gridCol>
              </a:tblGrid>
              <a:tr h="855776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MESSAGGIO TELEFONO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OTP inviato per SMS al numero di telefono specificato dall’utente in fase di registrazione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52324"/>
                  </a:ext>
                </a:extLst>
              </a:tr>
              <a:tr h="855776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INDIRIZZO 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OTP inviato per MAIL all’indirizzo specificato dall’utente in fase di registrazione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19381"/>
                  </a:ext>
                </a:extLst>
              </a:tr>
              <a:tr h="855776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DISPOSITIVO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OTP generato tramite hardware specifico</a:t>
                      </a:r>
                    </a:p>
                    <a:p>
                      <a:pPr algn="ctr"/>
                      <a:r>
                        <a:rPr lang="it-IT" b="0" dirty="0"/>
                        <a:t>(esempio: </a:t>
                      </a:r>
                      <a:r>
                        <a:rPr lang="it-IT" b="0" dirty="0">
                          <a:hlinkClick r:id="rId2"/>
                        </a:rPr>
                        <a:t>https://www.yubico.com/</a:t>
                      </a:r>
                      <a:r>
                        <a:rPr lang="it-IT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55871"/>
                  </a:ext>
                </a:extLst>
              </a:tr>
              <a:tr h="855776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APPLICAZIONE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OTP inviato tramite app installata sullo smartphone (esempio: </a:t>
                      </a:r>
                      <a:r>
                        <a:rPr lang="it-IT" b="0" dirty="0">
                          <a:hlinkClick r:id="rId3"/>
                        </a:rPr>
                        <a:t>https://getaegis.app/</a:t>
                      </a:r>
                      <a:r>
                        <a:rPr lang="it-IT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84" y="1193344"/>
            <a:ext cx="9522831" cy="1042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COME DEVE ESSERE?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 descr="Immagine che contiene Elementi grafici, cerchio, Policromia, grafica&#10;&#10;Descrizione generata automaticamente">
            <a:extLst>
              <a:ext uri="{FF2B5EF4-FFF2-40B4-BE49-F238E27FC236}">
                <a16:creationId xmlns:a16="http://schemas.microsoft.com/office/drawing/2014/main" id="{273205E8-8C0D-43CA-300D-D3BEB991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0391" y="3366441"/>
            <a:ext cx="1815074" cy="18150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062D1D-E38F-AA13-1D7E-8DCAAEF5C971}"/>
              </a:ext>
            </a:extLst>
          </p:cNvPr>
          <p:cNvSpPr txBox="1"/>
          <p:nvPr/>
        </p:nvSpPr>
        <p:spPr>
          <a:xfrm>
            <a:off x="1968155" y="5474789"/>
            <a:ext cx="23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Suggerimenti Google</a:t>
            </a:r>
            <a:endParaRPr lang="it-IT" dirty="0"/>
          </a:p>
        </p:txBody>
      </p:sp>
      <p:pic>
        <p:nvPicPr>
          <p:cNvPr id="1026" name="Picture 2" descr="Troy Hunt - Wikipedia">
            <a:extLst>
              <a:ext uri="{FF2B5EF4-FFF2-40B4-BE49-F238E27FC236}">
                <a16:creationId xmlns:a16="http://schemas.microsoft.com/office/drawing/2014/main" id="{7795D9F8-1409-F1F2-13D3-208EA4360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979" y="3437126"/>
            <a:ext cx="2125570" cy="16737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4FECA2-2AF6-0CAD-9262-496A9926352F}"/>
              </a:ext>
            </a:extLst>
          </p:cNvPr>
          <p:cNvSpPr txBox="1"/>
          <p:nvPr/>
        </p:nvSpPr>
        <p:spPr>
          <a:xfrm>
            <a:off x="7925763" y="5474789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6"/>
              </a:rPr>
              <a:t>Suggerimenti Troy Hunt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25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33" y="480694"/>
            <a:ext cx="11147072" cy="2439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PASSWORD MANAGER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BD949A6B-F349-4018-C5DF-BD7DB54B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2539" y="3153197"/>
            <a:ext cx="914400" cy="914400"/>
          </a:xfrm>
          <a:prstGeom prst="rect">
            <a:avLst/>
          </a:prstGeom>
        </p:spPr>
      </p:pic>
      <p:pic>
        <p:nvPicPr>
          <p:cNvPr id="12" name="Elemento grafico 11" descr="Smartphone con riempimento a tinta unita">
            <a:extLst>
              <a:ext uri="{FF2B5EF4-FFF2-40B4-BE49-F238E27FC236}">
                <a16:creationId xmlns:a16="http://schemas.microsoft.com/office/drawing/2014/main" id="{0736E639-2474-0FCF-3C2C-F9DB88711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139" y="4406326"/>
            <a:ext cx="457200" cy="457200"/>
          </a:xfrm>
          <a:prstGeom prst="rect">
            <a:avLst/>
          </a:prstGeom>
        </p:spPr>
      </p:pic>
      <p:pic>
        <p:nvPicPr>
          <p:cNvPr id="16" name="Elemento grafico 15" descr="Portatile con riempimento a tinta unita">
            <a:extLst>
              <a:ext uri="{FF2B5EF4-FFF2-40B4-BE49-F238E27FC236}">
                <a16:creationId xmlns:a16="http://schemas.microsoft.com/office/drawing/2014/main" id="{43F2C607-91F6-D9EA-351A-98EE4228F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539" y="5202255"/>
            <a:ext cx="914400" cy="914400"/>
          </a:xfrm>
          <a:prstGeom prst="rect">
            <a:avLst/>
          </a:prstGeom>
        </p:spPr>
      </p:pic>
      <p:pic>
        <p:nvPicPr>
          <p:cNvPr id="20" name="Elemento grafico 19" descr="Chiave con riempimento a tinta unita">
            <a:extLst>
              <a:ext uri="{FF2B5EF4-FFF2-40B4-BE49-F238E27FC236}">
                <a16:creationId xmlns:a16="http://schemas.microsoft.com/office/drawing/2014/main" id="{D7EE2ED8-F92F-0334-2B2C-ED0E5B0A62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0521" y="4169528"/>
            <a:ext cx="914400" cy="91440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57BF928-DAB7-F930-32B1-77B8DF16D854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676939" y="3610397"/>
            <a:ext cx="3123582" cy="101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0F1D944-1B8E-9674-F5CA-014624837B9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676939" y="4626728"/>
            <a:ext cx="3123582" cy="10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E6539E3-FAC9-FB34-2F5B-663FC0AF7F4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448339" y="4626728"/>
            <a:ext cx="3352182" cy="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Elemento grafico 34" descr="Banca con riempimento a tinta unita">
            <a:extLst>
              <a:ext uri="{FF2B5EF4-FFF2-40B4-BE49-F238E27FC236}">
                <a16:creationId xmlns:a16="http://schemas.microsoft.com/office/drawing/2014/main" id="{9155C4C1-5FA7-CAFF-27B0-CC6A1BF9BF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67103" y="4173884"/>
            <a:ext cx="362357" cy="362357"/>
          </a:xfrm>
          <a:prstGeom prst="rect">
            <a:avLst/>
          </a:prstGeom>
        </p:spPr>
      </p:pic>
      <p:pic>
        <p:nvPicPr>
          <p:cNvPr id="37" name="Elemento grafico 36" descr="Inviare con riempimento a tinta unita">
            <a:extLst>
              <a:ext uri="{FF2B5EF4-FFF2-40B4-BE49-F238E27FC236}">
                <a16:creationId xmlns:a16="http://schemas.microsoft.com/office/drawing/2014/main" id="{B2EDEF63-2DE7-5A2B-DF17-670B27C15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6268" y="4892879"/>
            <a:ext cx="362357" cy="362357"/>
          </a:xfrm>
          <a:prstGeom prst="rect">
            <a:avLst/>
          </a:prstGeom>
        </p:spPr>
      </p:pic>
      <p:pic>
        <p:nvPicPr>
          <p:cNvPr id="39" name="Elemento grafico 38" descr="Busta con riempimento a tinta unita">
            <a:extLst>
              <a:ext uri="{FF2B5EF4-FFF2-40B4-BE49-F238E27FC236}">
                <a16:creationId xmlns:a16="http://schemas.microsoft.com/office/drawing/2014/main" id="{507D6717-BBC2-DE64-446B-0E7D54D0F1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05482" y="4747279"/>
            <a:ext cx="362357" cy="362357"/>
          </a:xfrm>
          <a:prstGeom prst="rect">
            <a:avLst/>
          </a:prstGeom>
        </p:spPr>
      </p:pic>
      <p:pic>
        <p:nvPicPr>
          <p:cNvPr id="41" name="Elemento grafico 40" descr="Sottotitoli contorno">
            <a:extLst>
              <a:ext uri="{FF2B5EF4-FFF2-40B4-BE49-F238E27FC236}">
                <a16:creationId xmlns:a16="http://schemas.microsoft.com/office/drawing/2014/main" id="{9BF8F7F4-57D9-AD15-42AB-CB51DFB664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48282" y="3511661"/>
            <a:ext cx="362357" cy="362357"/>
          </a:xfrm>
          <a:prstGeom prst="rect">
            <a:avLst/>
          </a:prstGeom>
        </p:spPr>
      </p:pic>
      <p:pic>
        <p:nvPicPr>
          <p:cNvPr id="43" name="Elemento grafico 42" descr="Carta di credito con riempimento a tinta unita">
            <a:extLst>
              <a:ext uri="{FF2B5EF4-FFF2-40B4-BE49-F238E27FC236}">
                <a16:creationId xmlns:a16="http://schemas.microsoft.com/office/drawing/2014/main" id="{3562BD4F-03AD-A23F-676D-029ABC8416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53869" y="5590680"/>
            <a:ext cx="362357" cy="362357"/>
          </a:xfrm>
          <a:prstGeom prst="rect">
            <a:avLst/>
          </a:prstGeom>
        </p:spPr>
      </p:pic>
      <p:pic>
        <p:nvPicPr>
          <p:cNvPr id="45" name="Elemento grafico 44" descr="Borsa della spesa con riempimento a tinta unita">
            <a:extLst>
              <a:ext uri="{FF2B5EF4-FFF2-40B4-BE49-F238E27FC236}">
                <a16:creationId xmlns:a16="http://schemas.microsoft.com/office/drawing/2014/main" id="{810EE2E1-6D18-8262-7551-E648903917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94143" y="3190465"/>
            <a:ext cx="362357" cy="362357"/>
          </a:xfrm>
          <a:prstGeom prst="rect">
            <a:avLst/>
          </a:prstGeom>
        </p:spPr>
      </p:pic>
      <p:pic>
        <p:nvPicPr>
          <p:cNvPr id="47" name="Elemento grafico 46" descr="Apertura con riempimento a tinta unita">
            <a:extLst>
              <a:ext uri="{FF2B5EF4-FFF2-40B4-BE49-F238E27FC236}">
                <a16:creationId xmlns:a16="http://schemas.microsoft.com/office/drawing/2014/main" id="{C10CAD80-2B01-1ACD-DE1B-FFE21FFD005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12964" y="5763801"/>
            <a:ext cx="362357" cy="362357"/>
          </a:xfrm>
          <a:prstGeom prst="rect">
            <a:avLst/>
          </a:prstGeom>
        </p:spPr>
      </p:pic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F8567339-68B2-65DD-7290-7349C19C774D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 flipV="1">
            <a:off x="6714921" y="3371644"/>
            <a:ext cx="2779222" cy="125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ttore 2 1026">
            <a:extLst>
              <a:ext uri="{FF2B5EF4-FFF2-40B4-BE49-F238E27FC236}">
                <a16:creationId xmlns:a16="http://schemas.microsoft.com/office/drawing/2014/main" id="{C9BD76F9-19C1-7CD7-9874-9EB4F3DB4A00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6714921" y="3692840"/>
            <a:ext cx="3533361" cy="93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ttore 2 1029">
            <a:extLst>
              <a:ext uri="{FF2B5EF4-FFF2-40B4-BE49-F238E27FC236}">
                <a16:creationId xmlns:a16="http://schemas.microsoft.com/office/drawing/2014/main" id="{F93ACA46-3A3C-C6C2-29FB-E65B3D27820E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6714921" y="4355063"/>
            <a:ext cx="3352182" cy="2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2 1032">
            <a:extLst>
              <a:ext uri="{FF2B5EF4-FFF2-40B4-BE49-F238E27FC236}">
                <a16:creationId xmlns:a16="http://schemas.microsoft.com/office/drawing/2014/main" id="{9B31E402-9551-91ED-E30F-1240E35921E0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6714921" y="4626728"/>
            <a:ext cx="3990561" cy="3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2 1035">
            <a:extLst>
              <a:ext uri="{FF2B5EF4-FFF2-40B4-BE49-F238E27FC236}">
                <a16:creationId xmlns:a16="http://schemas.microsoft.com/office/drawing/2014/main" id="{4563216D-8451-C86A-6409-A192DF910DF2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6714921" y="4626728"/>
            <a:ext cx="2961347" cy="44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2 1038">
            <a:extLst>
              <a:ext uri="{FF2B5EF4-FFF2-40B4-BE49-F238E27FC236}">
                <a16:creationId xmlns:a16="http://schemas.microsoft.com/office/drawing/2014/main" id="{33BCD983-A9FE-F73F-F1F2-6903E6C5B6FC}"/>
              </a:ext>
            </a:extLst>
          </p:cNvPr>
          <p:cNvCxnSpPr>
            <a:cxnSpLocks/>
            <a:stCxn id="20" idx="3"/>
            <a:endCxn id="43" idx="1"/>
          </p:cNvCxnSpPr>
          <p:nvPr/>
        </p:nvCxnSpPr>
        <p:spPr>
          <a:xfrm>
            <a:off x="6714921" y="4626728"/>
            <a:ext cx="3538948" cy="114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ttore 2 1041">
            <a:extLst>
              <a:ext uri="{FF2B5EF4-FFF2-40B4-BE49-F238E27FC236}">
                <a16:creationId xmlns:a16="http://schemas.microsoft.com/office/drawing/2014/main" id="{A13F739C-D945-9B68-04DE-5A221E47BE52}"/>
              </a:ext>
            </a:extLst>
          </p:cNvPr>
          <p:cNvCxnSpPr>
            <a:cxnSpLocks/>
            <a:stCxn id="20" idx="3"/>
            <a:endCxn id="47" idx="1"/>
          </p:cNvCxnSpPr>
          <p:nvPr/>
        </p:nvCxnSpPr>
        <p:spPr>
          <a:xfrm>
            <a:off x="6714921" y="4626728"/>
            <a:ext cx="2598043" cy="131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CasellaDiTesto 1084">
            <a:extLst>
              <a:ext uri="{FF2B5EF4-FFF2-40B4-BE49-F238E27FC236}">
                <a16:creationId xmlns:a16="http://schemas.microsoft.com/office/drawing/2014/main" id="{66B1BDE7-FD7E-1121-680B-22BFA0AC5BEB}"/>
              </a:ext>
            </a:extLst>
          </p:cNvPr>
          <p:cNvSpPr txBox="1"/>
          <p:nvPr/>
        </p:nvSpPr>
        <p:spPr>
          <a:xfrm>
            <a:off x="5610621" y="4076218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 key</a:t>
            </a:r>
          </a:p>
        </p:txBody>
      </p:sp>
    </p:spTree>
    <p:extLst>
      <p:ext uri="{BB962C8B-B14F-4D97-AF65-F5344CB8AC3E}">
        <p14:creationId xmlns:p14="http://schemas.microsoft.com/office/powerpoint/2010/main" val="29871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84" y="1193344"/>
            <a:ext cx="9522831" cy="1042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VANTAGGI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CD4BA5B-E45D-C4E1-F3F0-ED78B083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7339"/>
              </p:ext>
            </p:extLst>
          </p:nvPr>
        </p:nvGraphicFramePr>
        <p:xfrm>
          <a:off x="476232" y="2931766"/>
          <a:ext cx="11150255" cy="344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50255">
                  <a:extLst>
                    <a:ext uri="{9D8B030D-6E8A-4147-A177-3AD203B41FA5}">
                      <a16:colId xmlns:a16="http://schemas.microsoft.com/office/drawing/2014/main" val="806780536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/>
                        <a:t>RICORDARE UNA SOLA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9311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GENERARE AUTOMATICAMENTE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89540"/>
                  </a:ext>
                </a:extLst>
              </a:tr>
              <a:tr h="494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PASSWORD SINCRONIZZATE CON TUTTI I DISPOSITIVI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56776"/>
                  </a:ext>
                </a:extLst>
              </a:tr>
              <a:tr h="499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/>
                        <a:t>AUTOCOMPILAZIONE DEI DATI DELL’ACCOUNT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2529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PASSWORD AGGIORNATE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3514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AGGIUNGERE INFORMAZIONI SULL’ACCOUT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3177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FILE DELLE PASSWORD CRIPTATO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6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6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84" y="1193344"/>
            <a:ext cx="9522831" cy="1042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KeePass XC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6DA9DA65-44FA-10AC-0E32-DFE0A58F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67" y="3642632"/>
            <a:ext cx="2016817" cy="20168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75C8E4-8128-AC65-53F7-BA1271EEC278}"/>
              </a:ext>
            </a:extLst>
          </p:cNvPr>
          <p:cNvSpPr txBox="1"/>
          <p:nvPr/>
        </p:nvSpPr>
        <p:spPr>
          <a:xfrm>
            <a:off x="5145551" y="4112431"/>
            <a:ext cx="6480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Password Manager Offline</a:t>
            </a:r>
            <a:endParaRPr lang="it-IT" sz="3200" b="1" dirty="0">
              <a:hlinkClick r:id="rId3"/>
            </a:endParaRPr>
          </a:p>
          <a:p>
            <a:r>
              <a:rPr lang="it-IT" sz="3200" dirty="0">
                <a:hlinkClick r:id="rId3"/>
              </a:rPr>
              <a:t>https://keepassxc.org/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6193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84" y="1193344"/>
            <a:ext cx="9522831" cy="1042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Google Password Manager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 descr="Immagine che contiene Elementi grafici, cerchio, Policromia, grafica&#10;&#10;Descrizione generata automaticamente">
            <a:extLst>
              <a:ext uri="{FF2B5EF4-FFF2-40B4-BE49-F238E27FC236}">
                <a16:creationId xmlns:a16="http://schemas.microsoft.com/office/drawing/2014/main" id="{F28705B5-6343-3CED-DCF5-6B7D7C8A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4365" y="3642638"/>
            <a:ext cx="2016817" cy="20168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60C1D2-7588-0DA2-F646-5CF6B41055D7}"/>
              </a:ext>
            </a:extLst>
          </p:cNvPr>
          <p:cNvSpPr txBox="1"/>
          <p:nvPr/>
        </p:nvSpPr>
        <p:spPr>
          <a:xfrm>
            <a:off x="5145551" y="4112431"/>
            <a:ext cx="6480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Password Manager Browser</a:t>
            </a:r>
          </a:p>
          <a:p>
            <a:r>
              <a:rPr lang="it-IT" sz="3200" dirty="0">
                <a:hlinkClick r:id="rId4"/>
              </a:rPr>
              <a:t>https://passwords.google.com/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0350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84" y="1193344"/>
            <a:ext cx="9522831" cy="1042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Bitwarden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Install Bitwarden on Linux | Snap Store">
            <a:extLst>
              <a:ext uri="{FF2B5EF4-FFF2-40B4-BE49-F238E27FC236}">
                <a16:creationId xmlns:a16="http://schemas.microsoft.com/office/drawing/2014/main" id="{B49202E4-7A00-E8CC-C4A1-DE5D4EF6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6" y="3653021"/>
            <a:ext cx="2016817" cy="20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0F6BC5-01A4-509C-64E8-602AF31F5FDC}"/>
              </a:ext>
            </a:extLst>
          </p:cNvPr>
          <p:cNvSpPr txBox="1"/>
          <p:nvPr/>
        </p:nvSpPr>
        <p:spPr>
          <a:xfrm>
            <a:off x="5145551" y="4112431"/>
            <a:ext cx="6480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Password Manager Online</a:t>
            </a:r>
          </a:p>
          <a:p>
            <a:r>
              <a:rPr lang="it-IT" sz="3200" dirty="0">
                <a:hlinkClick r:id="rId3"/>
              </a:rPr>
              <a:t>https://bitwarden.com/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9971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AC765D-3734-0318-FC1C-300C7C35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6" y="484665"/>
            <a:ext cx="11147071" cy="2449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LIVELLO DI SICUREZZA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755E2B-A41A-CD04-7F7F-97F42E63CFF9}"/>
              </a:ext>
            </a:extLst>
          </p:cNvPr>
          <p:cNvSpPr txBox="1"/>
          <p:nvPr/>
        </p:nvSpPr>
        <p:spPr>
          <a:xfrm>
            <a:off x="522463" y="3868810"/>
            <a:ext cx="1114707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9600" dirty="0"/>
              <a:t>100%?</a:t>
            </a:r>
          </a:p>
        </p:txBody>
      </p:sp>
    </p:spTree>
    <p:extLst>
      <p:ext uri="{BB962C8B-B14F-4D97-AF65-F5344CB8AC3E}">
        <p14:creationId xmlns:p14="http://schemas.microsoft.com/office/powerpoint/2010/main" val="34854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EA1924-E653-4FE4-C37F-F38529F10C19}"/>
              </a:ext>
            </a:extLst>
          </p:cNvPr>
          <p:cNvSpPr txBox="1"/>
          <p:nvPr/>
        </p:nvSpPr>
        <p:spPr>
          <a:xfrm>
            <a:off x="515257" y="1813173"/>
            <a:ext cx="111614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“L’unico vero sistema sicuro è un sistema spento,</a:t>
            </a:r>
          </a:p>
          <a:p>
            <a:pPr algn="ctr"/>
            <a:r>
              <a:rPr lang="it-IT" sz="3600" dirty="0"/>
              <a:t>chiuso in una gettata di cemento,</a:t>
            </a:r>
          </a:p>
          <a:p>
            <a:pPr algn="ctr"/>
            <a:r>
              <a:rPr lang="it-IT" sz="3600" dirty="0"/>
              <a:t>sigillato in una stanza rivestita di piombo</a:t>
            </a:r>
          </a:p>
          <a:p>
            <a:pPr algn="ctr"/>
            <a:r>
              <a:rPr lang="it-IT" sz="3600" dirty="0"/>
              <a:t>protetta da guardie armate.</a:t>
            </a:r>
          </a:p>
          <a:p>
            <a:pPr algn="ctr"/>
            <a:r>
              <a:rPr lang="it-IT" sz="3600" dirty="0"/>
              <a:t>Ma anche in questo caso ho i miei dubbi.”</a:t>
            </a:r>
          </a:p>
          <a:p>
            <a:pPr algn="ctr"/>
            <a:endParaRPr lang="it-IT" sz="3600" dirty="0"/>
          </a:p>
          <a:p>
            <a:pPr algn="r"/>
            <a:r>
              <a:rPr lang="it-IT" sz="2400" dirty="0"/>
              <a:t>« Prof. Eugene Howard Spafford (</a:t>
            </a:r>
            <a:r>
              <a:rPr lang="it-IT" sz="2400" b="1" dirty="0"/>
              <a:t>Spaf</a:t>
            </a:r>
            <a:r>
              <a:rPr lang="it-IT" sz="2400" dirty="0"/>
              <a:t>) »</a:t>
            </a:r>
          </a:p>
        </p:txBody>
      </p:sp>
    </p:spTree>
    <p:extLst>
      <p:ext uri="{BB962C8B-B14F-4D97-AF65-F5344CB8AC3E}">
        <p14:creationId xmlns:p14="http://schemas.microsoft.com/office/powerpoint/2010/main" val="348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Seaford</vt:lpstr>
      <vt:lpstr>LevelVTI</vt:lpstr>
      <vt:lpstr>PASSWORD</vt:lpstr>
      <vt:lpstr>COME DEVE ESSERE?</vt:lpstr>
      <vt:lpstr>PASSWORD MANAGER</vt:lpstr>
      <vt:lpstr>VANTAGGI</vt:lpstr>
      <vt:lpstr>KeePass XC</vt:lpstr>
      <vt:lpstr>Google Password Manager</vt:lpstr>
      <vt:lpstr>Bitwarden</vt:lpstr>
      <vt:lpstr>LIVELLO DI SICUREZZA</vt:lpstr>
      <vt:lpstr>Presentazione standard di PowerPoint</vt:lpstr>
      <vt:lpstr>AUTENTICAZIONE A DUE FATTORI (2FA)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</dc:title>
  <dc:creator>Gabriele Alessandro Cazzaniga</dc:creator>
  <cp:lastModifiedBy>Gabriele Alessandro Cazzaniga</cp:lastModifiedBy>
  <cp:revision>1</cp:revision>
  <dcterms:created xsi:type="dcterms:W3CDTF">2023-11-13T14:25:29Z</dcterms:created>
  <dcterms:modified xsi:type="dcterms:W3CDTF">2023-11-13T16:08:25Z</dcterms:modified>
</cp:coreProperties>
</file>