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621621-5CA9-4E55-A925-8C291CF00F0E}">
  <a:tblStyle styleId="{81621621-5CA9-4E55-A925-8C291CF00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57c7614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57c7614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57c761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57c761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57c7614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57c7614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657c7614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657c7614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57c7614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657c7614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57c7614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57c7614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d04ba7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9d04ba7d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57c7614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57c7614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d04ba7d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9d04ba7d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d04ba7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9d04ba7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4bd74df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4bd74df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9d04ba7d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9d04ba7d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57c76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57c76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4bd74df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64bd74df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4bd74df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4bd74df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4bd74df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4bd74df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4bd74df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4bd74df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64bd74df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64bd74df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657c761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657c7614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embed/quiz/6401b8e40be9b7001e48aae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/>
              <a:t>ARCHITETTURA DEGLI ELABORATORI</a:t>
            </a:r>
            <a:endParaRPr sz="368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principali caratteristiche degli elaboratori e il modello di Von Neumann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</a:t>
            </a:r>
            <a:r>
              <a:rPr lang="it" b="1">
                <a:solidFill>
                  <a:schemeClr val="accent3"/>
                </a:solidFill>
              </a:rPr>
              <a:t>A</a:t>
            </a:r>
            <a:r>
              <a:rPr lang="it" b="1"/>
              <a:t> SULLO SCHERMO</a:t>
            </a:r>
            <a:endParaRPr b="1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2596163" y="1491490"/>
          <a:ext cx="3951600" cy="21605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2596200" y="3652000"/>
            <a:ext cx="39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 (capacità: 4 Byte)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2596163" y="1491490"/>
          <a:ext cx="3951600" cy="21605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1896900" y="157102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896900" y="208927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896900" y="262297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896900" y="3156663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294200" y="1740600"/>
            <a:ext cx="602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600">
                <a:latin typeface="Roboto"/>
                <a:ea typeface="Roboto"/>
                <a:cs typeface="Roboto"/>
                <a:sym typeface="Roboto"/>
              </a:rPr>
              <a:t>{</a:t>
            </a:r>
            <a:endParaRPr sz="9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94900" y="244262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4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957675" y="4121250"/>
            <a:ext cx="61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67" name="Google Shape;167;p25"/>
          <p:cNvSpPr txBox="1"/>
          <p:nvPr/>
        </p:nvSpPr>
        <p:spPr>
          <a:xfrm>
            <a:off x="3117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11688" y="1779328"/>
          <a:ext cx="3062800" cy="15848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74" name="Google Shape;174;p26"/>
          <p:cNvSpPr txBox="1"/>
          <p:nvPr/>
        </p:nvSpPr>
        <p:spPr>
          <a:xfrm>
            <a:off x="311750" y="37515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311688" y="1779328"/>
          <a:ext cx="3062800" cy="198105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0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istruzione per colorare i pixel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181" name="Google Shape;181;p27"/>
          <p:cNvSpPr txBox="1"/>
          <p:nvPr/>
        </p:nvSpPr>
        <p:spPr>
          <a:xfrm>
            <a:off x="311750" y="37515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311688" y="1779328"/>
          <a:ext cx="3062800" cy="198105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0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istruzione per colorare i pixel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27"/>
          <p:cNvSpPr/>
          <p:nvPr/>
        </p:nvSpPr>
        <p:spPr>
          <a:xfrm>
            <a:off x="4874550" y="2416625"/>
            <a:ext cx="1829400" cy="6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950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3927600" y="2281100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927600" y="3193925"/>
            <a:ext cx="9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istruzioni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 rot="10800000" flipH="1">
            <a:off x="3486450" y="2862425"/>
            <a:ext cx="1226700" cy="7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7"/>
          <p:cNvCxnSpPr/>
          <p:nvPr/>
        </p:nvCxnSpPr>
        <p:spPr>
          <a:xfrm>
            <a:off x="3723150" y="2560925"/>
            <a:ext cx="957600" cy="1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0" y="1613300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540200" y="1613300"/>
            <a:ext cx="4874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processore, forniti in </a:t>
            </a:r>
            <a:r>
              <a:rPr lang="it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dati e istruzioni, </a:t>
            </a:r>
            <a:r>
              <a:rPr lang="it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ELABORA LE INFORMAZIONI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 eseguendo i calcoli necessari, e fornisce in </a:t>
            </a:r>
            <a:r>
              <a:rPr lang="it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risultato ottenuto.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l="38579" t="31489" r="39224" b="31239"/>
          <a:stretch/>
        </p:blipFill>
        <p:spPr>
          <a:xfrm>
            <a:off x="5089724" y="2840750"/>
            <a:ext cx="1560250" cy="15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02" name="Google Shape;202;p29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5713438" y="1779328"/>
          <a:ext cx="3062800" cy="15848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istruzioni per colorare i pixel: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nero i pixel accesi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12" name="Google Shape;212;p30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5713438" y="1779328"/>
          <a:ext cx="3062800" cy="15848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0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istruzioni per colorare i pixel: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nero i pixel accesi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VISUALIZZARE LA LETTERA A SULLO SCHERMO</a:t>
            </a:r>
            <a:endParaRPr b="1"/>
          </a:p>
        </p:txBody>
      </p:sp>
      <p:sp>
        <p:nvSpPr>
          <p:cNvPr id="222" name="Google Shape;222;p31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5713438" y="1779328"/>
          <a:ext cx="3062800" cy="158484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1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31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istruzioni per colorare i pixel: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nero i pixel accesi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b="1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PRINCIPALI CARATTERISTICHE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0" y="2152350"/>
            <a:ext cx="91440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hlinkClick r:id="rId3"/>
              </a:rPr>
              <a:t>CLICCA PER FARE IL QUIZ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DATI E MEMORIE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/>
              <a:t>La Memoria contiene i dati e i programmi</a:t>
            </a:r>
            <a:r>
              <a:rPr lang="it"/>
              <a:t> e la sua capacità è espressa in multipli del Byte. Il Byte è una sequenza di otto </a:t>
            </a:r>
            <a:r>
              <a:rPr lang="it" b="1"/>
              <a:t>bit </a:t>
            </a:r>
            <a:r>
              <a:rPr lang="it"/>
              <a:t>ovvero </a:t>
            </a:r>
            <a:r>
              <a:rPr lang="it" b="1"/>
              <a:t>0 (</a:t>
            </a:r>
            <a:r>
              <a:rPr lang="it" b="1">
                <a:solidFill>
                  <a:schemeClr val="accent3"/>
                </a:solidFill>
              </a:rPr>
              <a:t>SPENTO</a:t>
            </a:r>
            <a:r>
              <a:rPr lang="it" b="1"/>
              <a:t>) </a:t>
            </a:r>
            <a:r>
              <a:rPr lang="it"/>
              <a:t>o </a:t>
            </a:r>
            <a:r>
              <a:rPr lang="it" b="1"/>
              <a:t>1 (</a:t>
            </a:r>
            <a:r>
              <a:rPr lang="it" b="1">
                <a:solidFill>
                  <a:schemeClr val="accent3"/>
                </a:solidFill>
              </a:rPr>
              <a:t>ACCESO</a:t>
            </a:r>
            <a:r>
              <a:rPr lang="it" b="1"/>
              <a:t>).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8 bit = 1 Byte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1024 Bytes = 1 KiloByte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1024 KiloBytes = 1 MegaByte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1024 MegaBytes = 1 GigaByte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1024 GigaBytes = 1 TeraByte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8988"/>
            <a:ext cx="15811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MODELLO DI VON NEUMANN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90" y="0"/>
            <a:ext cx="68768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PERIFERICHE</a:t>
            </a:r>
            <a:endParaRPr b="1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INPUT</a:t>
            </a:r>
            <a:r>
              <a:rPr lang="it"/>
              <a:t>: mouse, tastiera, microfono, etc…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periferiche che immettono dati nella memoria centrale del computer lavorando in maniera unidirezionale (</a:t>
            </a:r>
            <a:r>
              <a:rPr lang="it" b="1">
                <a:solidFill>
                  <a:schemeClr val="accent3"/>
                </a:solidFill>
              </a:rPr>
              <a:t>INGRESSO</a:t>
            </a:r>
            <a:r>
              <a:rPr lang="it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OUTPUT</a:t>
            </a:r>
            <a:r>
              <a:rPr lang="it"/>
              <a:t>: casse, monitor, stampante, etc…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periferiche che ricevono dati dalla memoria centrale del computer lavorando in maniera unidirezionale (</a:t>
            </a:r>
            <a:r>
              <a:rPr lang="it" b="1">
                <a:solidFill>
                  <a:schemeClr val="accent3"/>
                </a:solidFill>
              </a:rPr>
              <a:t>USCITA</a:t>
            </a:r>
            <a:r>
              <a:rPr lang="it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INPUT/OUTPUT</a:t>
            </a:r>
            <a:r>
              <a:rPr lang="it"/>
              <a:t>: modem, scheda video, cuffie con microfono integrato, etc…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periferiche che immettono dati nella memoria centrale del computer e ricevono da essa dati lavorando in maniera bidirezionale.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CPU</a:t>
            </a:r>
            <a:r>
              <a:rPr lang="it"/>
              <a:t> (Central Processing Unit): </a:t>
            </a:r>
            <a:r>
              <a:rPr lang="it" b="1"/>
              <a:t>PROCESSORE</a:t>
            </a:r>
            <a:endParaRPr b="1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processore è il “</a:t>
            </a:r>
            <a:r>
              <a:rPr lang="it" b="1">
                <a:solidFill>
                  <a:schemeClr val="accent3"/>
                </a:solidFill>
              </a:rPr>
              <a:t>cervello</a:t>
            </a:r>
            <a:r>
              <a:rPr lang="it"/>
              <a:t>” dell’ architettura. ricevute delle informazioni in </a:t>
            </a:r>
            <a:r>
              <a:rPr lang="it" b="1"/>
              <a:t>ingresso</a:t>
            </a:r>
            <a:r>
              <a:rPr lang="it"/>
              <a:t>, le </a:t>
            </a:r>
            <a:r>
              <a:rPr lang="it" b="1"/>
              <a:t>elabora</a:t>
            </a:r>
            <a:r>
              <a:rPr lang="it"/>
              <a:t>, producendo un risultato in </a:t>
            </a:r>
            <a:r>
              <a:rPr lang="it" b="1"/>
              <a:t>uscita</a:t>
            </a:r>
            <a:r>
              <a:rPr lang="it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E’ composto da tre elementi principali: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ALU</a:t>
            </a:r>
            <a:r>
              <a:rPr lang="it"/>
              <a:t>: arithmetic-logic unit, componente che </a:t>
            </a:r>
            <a:r>
              <a:rPr lang="it" u="sng"/>
              <a:t>effettua i calcoli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UC</a:t>
            </a:r>
            <a:r>
              <a:rPr lang="it"/>
              <a:t>: unit control, componente che </a:t>
            </a:r>
            <a:r>
              <a:rPr lang="it" u="sng"/>
              <a:t>coordina l’esecuzione delle istruzioni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Registri e cache</a:t>
            </a:r>
            <a:r>
              <a:rPr lang="it"/>
              <a:t>: piccole </a:t>
            </a:r>
            <a:r>
              <a:rPr lang="it" u="sng"/>
              <a:t>memorie aggiuntive dedicate</a:t>
            </a:r>
            <a:r>
              <a:rPr lang="it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</a:t>
            </a:r>
            <a:r>
              <a:rPr lang="it" b="1"/>
              <a:t>velocità di clock</a:t>
            </a:r>
            <a:r>
              <a:rPr lang="it"/>
              <a:t> o </a:t>
            </a:r>
            <a:r>
              <a:rPr lang="it" b="1"/>
              <a:t>frequenza</a:t>
            </a:r>
            <a:r>
              <a:rPr lang="it"/>
              <a:t>, misura il numero di operazioni eseguite dalla CPU ogni secondo, misurata in GHz (giga</a:t>
            </a:r>
            <a:r>
              <a:rPr lang="it" b="1">
                <a:solidFill>
                  <a:schemeClr val="accent3"/>
                </a:solidFill>
              </a:rPr>
              <a:t>hertz</a:t>
            </a:r>
            <a:r>
              <a:rPr lang="it"/>
              <a:t>).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l="5694" t="33450" r="8158" b="27056"/>
          <a:stretch/>
        </p:blipFill>
        <p:spPr>
          <a:xfrm>
            <a:off x="5916475" y="1624825"/>
            <a:ext cx="3227525" cy="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/>
              <a:t>RAM</a:t>
            </a:r>
            <a:r>
              <a:rPr lang="it" sz="2600"/>
              <a:t> (Random Access Memory): </a:t>
            </a:r>
            <a:r>
              <a:rPr lang="it" sz="2600" b="1"/>
              <a:t>MEMORIA CENTRALE</a:t>
            </a:r>
            <a:endParaRPr sz="2600"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PROPRIETA’</a:t>
            </a:r>
            <a:r>
              <a:rPr lang="it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Perde le informazioni in essa contenute se non alimentata da corrente: </a:t>
            </a:r>
            <a:r>
              <a:rPr lang="it" b="1">
                <a:solidFill>
                  <a:schemeClr val="accent3"/>
                </a:solidFill>
              </a:rPr>
              <a:t>MEMORIA VOLATILE</a:t>
            </a:r>
            <a:endParaRPr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Molto veloce e consuma poca energia.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Molto costosa e con una scarsa capienza.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575" y="3075700"/>
            <a:ext cx="3250325" cy="1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600" b="1"/>
              <a:t>MEMORIA DI MASSA</a:t>
            </a:r>
            <a:endParaRPr sz="2600" b="1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PROPRIETA’</a:t>
            </a:r>
            <a:r>
              <a:rPr lang="it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Memorizza permanentemente i dati anche in assenza di corrente:    </a:t>
            </a:r>
            <a:r>
              <a:rPr lang="it" b="1">
                <a:solidFill>
                  <a:schemeClr val="accent3"/>
                </a:solidFill>
              </a:rPr>
              <a:t>MEMORIA NON VOLATILE</a:t>
            </a:r>
            <a:endParaRPr b="1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Velocità inferiore rispetto alla memoria centrale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Costo inferiore rispetto alla memoria centrale e capienza maggiore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25" y="3100825"/>
            <a:ext cx="1822075" cy="16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551" y="3570375"/>
            <a:ext cx="1822077" cy="110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Presentazione su schermo (16:9)</PresentationFormat>
  <Paragraphs>293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Roboto</vt:lpstr>
      <vt:lpstr>Arial</vt:lpstr>
      <vt:lpstr>Geometric</vt:lpstr>
      <vt:lpstr>ARCHITETTURA DEGLI ELABORATORI</vt:lpstr>
      <vt:lpstr>PRINCIPALI CARATTERISTICHE</vt:lpstr>
      <vt:lpstr>DATI E MEMORIE</vt:lpstr>
      <vt:lpstr>IL MODELLO DI VON NEUMANN</vt:lpstr>
      <vt:lpstr>Presentazione standard di PowerPoint</vt:lpstr>
      <vt:lpstr>PERIFERICHE</vt:lpstr>
      <vt:lpstr>CPU (Central Processing Unit): PROCESSORE</vt:lpstr>
      <vt:lpstr>RAM (Random Access Memory): MEMORIA CENTRALE</vt:lpstr>
      <vt:lpstr>MEMORIA DI MASSA</vt:lpstr>
      <vt:lpstr>ESEMPIO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VISUALIZZARE LA LETTERA A SULLO SCHERMO</vt:lpstr>
      <vt:lpstr>CLICCA PER FARE IL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Alessandro Cazzaniga</cp:lastModifiedBy>
  <cp:revision>1</cp:revision>
  <dcterms:modified xsi:type="dcterms:W3CDTF">2024-09-20T16:20:08Z</dcterms:modified>
</cp:coreProperties>
</file>