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Economica"/>
      <p:regular r:id="rId17"/>
      <p:bold r:id="rId18"/>
      <p:italic r:id="rId19"/>
      <p:boldItalic r:id="rId20"/>
    </p:embeddedFont>
    <p:embeddedFont>
      <p:font typeface="Open Sans"/>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058594-CB89-4B40-8F89-219D5A0C3B0F}">
  <a:tblStyle styleId="{A9058594-CB89-4B40-8F89-219D5A0C3B0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Economica-boldItalic.fntdata"/><Relationship Id="rId11" Type="http://schemas.openxmlformats.org/officeDocument/2006/relationships/slide" Target="slides/slide6.xml"/><Relationship Id="rId22" Type="http://schemas.openxmlformats.org/officeDocument/2006/relationships/font" Target="fonts/OpenSans-bold.fntdata"/><Relationship Id="rId10" Type="http://schemas.openxmlformats.org/officeDocument/2006/relationships/slide" Target="slides/slide5.xml"/><Relationship Id="rId21" Type="http://schemas.openxmlformats.org/officeDocument/2006/relationships/font" Target="fonts/OpenSans-regular.fntdata"/><Relationship Id="rId13" Type="http://schemas.openxmlformats.org/officeDocument/2006/relationships/slide" Target="slides/slide8.xml"/><Relationship Id="rId24" Type="http://schemas.openxmlformats.org/officeDocument/2006/relationships/font" Target="fonts/OpenSans-boldItalic.fntdata"/><Relationship Id="rId12" Type="http://schemas.openxmlformats.org/officeDocument/2006/relationships/slide" Target="slides/slide7.xml"/><Relationship Id="rId23" Type="http://schemas.openxmlformats.org/officeDocument/2006/relationships/font" Target="fonts/OpenSans-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Economica-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Economica-italic.fntdata"/><Relationship Id="rId6" Type="http://schemas.openxmlformats.org/officeDocument/2006/relationships/slide" Target="slides/slide1.xml"/><Relationship Id="rId18" Type="http://schemas.openxmlformats.org/officeDocument/2006/relationships/font" Target="fonts/Economica-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a9793a32f3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a9793a32f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a9793a32f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a9793a32f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a9793a32f3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a9793a32f3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1a9793a32f3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1a9793a32f3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1a9793a32f3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1a9793a32f3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1a9793a32f3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1a9793a32f3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a9793a32f3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a9793a32f3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a9793a32f3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a9793a32f3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a9793a32f3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a9793a32f3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a9793a32f3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a9793a32f3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1" name="Google Shape;11;p2"/>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2" name="Google Shape;12;p2"/>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3" name="Google Shape;13;p2"/>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p:nvPr>
            <p:ph idx="1" type="body"/>
          </p:nvPr>
        </p:nvSpPr>
        <p:spPr>
          <a:xfrm>
            <a:off x="311700" y="3162000"/>
            <a:ext cx="85206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3"/>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4"/>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sp>
        <p:nvSpPr>
          <p:cNvPr id="26" name="Google Shape;26;p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7" name="Google Shape;27;p5"/>
          <p:cNvSpPr txBox="1"/>
          <p:nvPr>
            <p:ph idx="1" type="body"/>
          </p:nvPr>
        </p:nvSpPr>
        <p:spPr>
          <a:xfrm>
            <a:off x="3117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225225"/>
            <a:ext cx="3999900" cy="3354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sp>
        <p:nvSpPr>
          <p:cNvPr id="34" name="Google Shape;34;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5" name="Google Shape;35;p7"/>
          <p:cNvSpPr txBox="1"/>
          <p:nvPr>
            <p:ph idx="1" type="body"/>
          </p:nvPr>
        </p:nvSpPr>
        <p:spPr>
          <a:xfrm>
            <a:off x="311700" y="1399400"/>
            <a:ext cx="2808000" cy="27849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 name="Shape 37"/>
        <p:cNvGrpSpPr/>
        <p:nvPr/>
      </p:nvGrpSpPr>
      <p:grpSpPr>
        <a:xfrm>
          <a:off x="0" y="0"/>
          <a:ext cx="0" cy="0"/>
          <a:chOff x="0" y="0"/>
          <a:chExt cx="0" cy="0"/>
        </a:xfrm>
      </p:grpSpPr>
      <p:sp>
        <p:nvSpPr>
          <p:cNvPr id="38" name="Google Shape;38;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8"/>
          <p:cNvSpPr txBox="1"/>
          <p:nvPr>
            <p:ph type="title"/>
          </p:nvPr>
        </p:nvSpPr>
        <p:spPr>
          <a:xfrm>
            <a:off x="490250" y="450150"/>
            <a:ext cx="5878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4" name="Google Shape;44;p9"/>
          <p:cNvSpPr txBox="1"/>
          <p:nvPr>
            <p:ph type="title"/>
          </p:nvPr>
        </p:nvSpPr>
        <p:spPr>
          <a:xfrm>
            <a:off x="265500" y="929275"/>
            <a:ext cx="4045200" cy="1786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5" name="Google Shape;45;p9"/>
          <p:cNvSpPr txBox="1"/>
          <p:nvPr>
            <p:ph idx="1" type="subTitle"/>
          </p:nvPr>
        </p:nvSpPr>
        <p:spPr>
          <a:xfrm>
            <a:off x="265500" y="2769001"/>
            <a:ext cx="4045200" cy="1574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9500" y="42189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0"/>
              </a:spcBef>
              <a:spcAft>
                <a:spcPts val="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it"/>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3044700" y="1444255"/>
            <a:ext cx="3054600" cy="15372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DATABASE RELAZIONALI</a:t>
            </a:r>
            <a:endParaRPr/>
          </a:p>
        </p:txBody>
      </p:sp>
      <p:sp>
        <p:nvSpPr>
          <p:cNvPr id="63" name="Google Shape;63;p13"/>
          <p:cNvSpPr txBox="1"/>
          <p:nvPr>
            <p:ph idx="1" type="subTitle"/>
          </p:nvPr>
        </p:nvSpPr>
        <p:spPr>
          <a:xfrm>
            <a:off x="3044700" y="3116580"/>
            <a:ext cx="3054600" cy="701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t"/>
              <a:t>proprietà e progettazione</a:t>
            </a:r>
            <a:endParaRPr/>
          </a:p>
        </p:txBody>
      </p:sp>
      <p:sp>
        <p:nvSpPr>
          <p:cNvPr id="64" name="Google Shape;64;p13"/>
          <p:cNvSpPr txBox="1"/>
          <p:nvPr/>
        </p:nvSpPr>
        <p:spPr>
          <a:xfrm>
            <a:off x="788675" y="4202300"/>
            <a:ext cx="64698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it">
                <a:latin typeface="Open Sans"/>
                <a:ea typeface="Open Sans"/>
                <a:cs typeface="Open Sans"/>
                <a:sym typeface="Open Sans"/>
              </a:rPr>
              <a:t>Presentazione tratta dal libro:</a:t>
            </a:r>
            <a:endParaRPr>
              <a:latin typeface="Open Sans"/>
              <a:ea typeface="Open Sans"/>
              <a:cs typeface="Open Sans"/>
              <a:sym typeface="Open Sans"/>
            </a:endParaRPr>
          </a:p>
          <a:p>
            <a:pPr indent="0" lvl="0" marL="0" rtl="0" algn="l">
              <a:spcBef>
                <a:spcPts val="0"/>
              </a:spcBef>
              <a:spcAft>
                <a:spcPts val="0"/>
              </a:spcAft>
              <a:buNone/>
            </a:pPr>
            <a:r>
              <a:rPr lang="it">
                <a:latin typeface="Open Sans"/>
                <a:ea typeface="Open Sans"/>
                <a:cs typeface="Open Sans"/>
                <a:sym typeface="Open Sans"/>
              </a:rPr>
              <a:t>ACCOUNT informatica &amp; comunicazione in azienda (pag. 39-41)</a:t>
            </a:r>
            <a:endParaRPr>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PROGETTAZIONE LOGICA</a:t>
            </a:r>
            <a:endParaRPr/>
          </a:p>
        </p:txBody>
      </p:sp>
      <p:sp>
        <p:nvSpPr>
          <p:cNvPr id="115" name="Google Shape;115;p22"/>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La progettazione logica consiste nel definire uno schema logico dei dati in base alle tecnologie informatiche che si hanno a disposizione; lo schema logico si crea partendo dal modello </a:t>
            </a:r>
            <a:r>
              <a:rPr lang="it"/>
              <a:t>concettuale</a:t>
            </a:r>
            <a:r>
              <a:rPr lang="it"/>
              <a:t> ideato nella fase precedente e permette di specificare le relazioni ipotizzate. Questo livello si chiama logico </a:t>
            </a:r>
            <a:r>
              <a:rPr lang="it"/>
              <a:t>perché</a:t>
            </a:r>
            <a:r>
              <a:rPr lang="it"/>
              <a:t> definisce le strutture astratte che contengono i dati necessari per l’elaborazione delle informazioni.</a:t>
            </a:r>
            <a:endParaRPr/>
          </a:p>
          <a:p>
            <a:pPr indent="0" lvl="0" marL="0" rtl="0" algn="ctr">
              <a:spcBef>
                <a:spcPts val="1200"/>
              </a:spcBef>
              <a:spcAft>
                <a:spcPts val="1200"/>
              </a:spcAft>
              <a:buClr>
                <a:schemeClr val="dk1"/>
              </a:buClr>
              <a:buSzPts val="1100"/>
              <a:buFont typeface="Arial"/>
              <a:buNone/>
            </a:pPr>
            <a:r>
              <a:rPr b="1" lang="it"/>
              <a:t>Traduzione del modello entità-relazione (E/R) nelle effettive tabelle che compongono il database.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PROGETTAZIONE FISICA</a:t>
            </a:r>
            <a:endParaRPr/>
          </a:p>
        </p:txBody>
      </p:sp>
      <p:sp>
        <p:nvSpPr>
          <p:cNvPr id="121" name="Google Shape;121;p23"/>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La progettazione fisica consiste nell’implementazione in memoria di massa dei dati e delle loro relazioni definiti nel livello precedente; il risultato consiste nella memorizzazione su disco dei dati descritti. Questo livello si definisce fisico perché vengono organizzate le strutture concrete che conterranno i dati.</a:t>
            </a:r>
            <a:endParaRPr/>
          </a:p>
          <a:p>
            <a:pPr indent="0" lvl="0" marL="0" rtl="0" algn="ctr">
              <a:spcBef>
                <a:spcPts val="1200"/>
              </a:spcBef>
              <a:spcAft>
                <a:spcPts val="1200"/>
              </a:spcAft>
              <a:buClr>
                <a:schemeClr val="dk1"/>
              </a:buClr>
              <a:buSzPts val="1100"/>
              <a:buFont typeface="Arial"/>
              <a:buNone/>
            </a:pPr>
            <a:r>
              <a:rPr b="1" lang="it"/>
              <a:t>Implementazione del modello logico tramite l’utilizzo di un software DBMS (Database Management System)</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PROBLEMI PIU’ COMUNI</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PRINCIPALI PROBLEMI</a:t>
            </a:r>
            <a:endParaRPr/>
          </a:p>
        </p:txBody>
      </p:sp>
      <p:graphicFrame>
        <p:nvGraphicFramePr>
          <p:cNvPr id="75" name="Google Shape;75;p15"/>
          <p:cNvGraphicFramePr/>
          <p:nvPr/>
        </p:nvGraphicFramePr>
        <p:xfrm>
          <a:off x="311700" y="1356385"/>
          <a:ext cx="3000000" cy="3000000"/>
        </p:xfrm>
        <a:graphic>
          <a:graphicData uri="http://schemas.openxmlformats.org/drawingml/2006/table">
            <a:tbl>
              <a:tblPr>
                <a:noFill/>
                <a:tableStyleId>{A9058594-CB89-4B40-8F89-219D5A0C3B0F}</a:tableStyleId>
              </a:tblPr>
              <a:tblGrid>
                <a:gridCol w="2310300"/>
                <a:gridCol w="3752100"/>
                <a:gridCol w="2458200"/>
              </a:tblGrid>
              <a:tr h="755875">
                <a:tc>
                  <a:txBody>
                    <a:bodyPr/>
                    <a:lstStyle/>
                    <a:p>
                      <a:pPr indent="0" lvl="0" marL="0" rtl="0" algn="ctr">
                        <a:spcBef>
                          <a:spcPts val="0"/>
                        </a:spcBef>
                        <a:spcAft>
                          <a:spcPts val="0"/>
                        </a:spcAft>
                        <a:buNone/>
                      </a:pPr>
                      <a:r>
                        <a:rPr b="1" lang="it" sz="1600"/>
                        <a:t>RIDONDANZA</a:t>
                      </a:r>
                      <a:endParaRPr b="1" sz="1600"/>
                    </a:p>
                  </a:txBody>
                  <a:tcPr marT="91425" marB="91425" marR="91425" marL="91425" anchor="ctr"/>
                </a:tc>
                <a:tc>
                  <a:txBody>
                    <a:bodyPr/>
                    <a:lstStyle/>
                    <a:p>
                      <a:pPr indent="0" lvl="0" marL="0" rtl="0" algn="ctr">
                        <a:spcBef>
                          <a:spcPts val="0"/>
                        </a:spcBef>
                        <a:spcAft>
                          <a:spcPts val="0"/>
                        </a:spcAft>
                        <a:buNone/>
                      </a:pPr>
                      <a:r>
                        <a:rPr b="1" lang="it" sz="1600"/>
                        <a:t>INCONSISTENZA</a:t>
                      </a:r>
                      <a:endParaRPr b="1" sz="1600"/>
                    </a:p>
                  </a:txBody>
                  <a:tcPr marT="91425" marB="91425" marR="91425" marL="91425" anchor="ctr"/>
                </a:tc>
                <a:tc>
                  <a:txBody>
                    <a:bodyPr/>
                    <a:lstStyle/>
                    <a:p>
                      <a:pPr indent="0" lvl="0" marL="0" rtl="0" algn="ctr">
                        <a:spcBef>
                          <a:spcPts val="0"/>
                        </a:spcBef>
                        <a:spcAft>
                          <a:spcPts val="0"/>
                        </a:spcAft>
                        <a:buNone/>
                      </a:pPr>
                      <a:r>
                        <a:rPr b="1" lang="it" sz="1600"/>
                        <a:t>INCONGRUENZA</a:t>
                      </a:r>
                      <a:endParaRPr b="1" sz="1600"/>
                    </a:p>
                  </a:txBody>
                  <a:tcPr marT="91425" marB="91425" marR="91425" marL="91425" anchor="ctr"/>
                </a:tc>
              </a:tr>
              <a:tr h="1674875">
                <a:tc>
                  <a:txBody>
                    <a:bodyPr/>
                    <a:lstStyle/>
                    <a:p>
                      <a:pPr indent="0" lvl="0" marL="0" rtl="0" algn="just">
                        <a:spcBef>
                          <a:spcPts val="0"/>
                        </a:spcBef>
                        <a:spcAft>
                          <a:spcPts val="0"/>
                        </a:spcAft>
                        <a:buNone/>
                      </a:pPr>
                      <a:r>
                        <a:rPr lang="it" sz="1500"/>
                        <a:t>Duplicazione dei dati che provoca un eccessivo e non necessario consumo di memoria.</a:t>
                      </a:r>
                      <a:endParaRPr sz="1500"/>
                    </a:p>
                  </a:txBody>
                  <a:tcPr marT="91425" marB="91425" marR="91425" marL="91425"/>
                </a:tc>
                <a:tc>
                  <a:txBody>
                    <a:bodyPr/>
                    <a:lstStyle/>
                    <a:p>
                      <a:pPr indent="0" lvl="0" marL="0" rtl="0" algn="just">
                        <a:spcBef>
                          <a:spcPts val="0"/>
                        </a:spcBef>
                        <a:spcAft>
                          <a:spcPts val="0"/>
                        </a:spcAft>
                        <a:buNone/>
                      </a:pPr>
                      <a:r>
                        <a:rPr lang="it" sz="1500"/>
                        <a:t>Duplicazione di uno stesso dato con nome o tipo diverso che produce incertezza su quale sia la versione corretta del dato. I dati inconsistenti non sono utilizzabili.</a:t>
                      </a:r>
                      <a:endParaRPr sz="1500"/>
                    </a:p>
                  </a:txBody>
                  <a:tcPr marT="91425" marB="91425" marR="91425" marL="91425"/>
                </a:tc>
                <a:tc>
                  <a:txBody>
                    <a:bodyPr/>
                    <a:lstStyle/>
                    <a:p>
                      <a:pPr indent="0" lvl="0" marL="0" rtl="0" algn="just">
                        <a:spcBef>
                          <a:spcPts val="0"/>
                        </a:spcBef>
                        <a:spcAft>
                          <a:spcPts val="0"/>
                        </a:spcAft>
                        <a:buNone/>
                      </a:pPr>
                      <a:r>
                        <a:rPr lang="it" sz="1500"/>
                        <a:t>I valori assegnati ai dati non corrispondono al corretto significato degli stessi.</a:t>
                      </a:r>
                      <a:endParaRPr sz="1500"/>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PROPRIETA’ DA GARANTIRE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7"/>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PRINCIPALI PROPRIETA’</a:t>
            </a:r>
            <a:endParaRPr/>
          </a:p>
        </p:txBody>
      </p:sp>
      <p:graphicFrame>
        <p:nvGraphicFramePr>
          <p:cNvPr id="86" name="Google Shape;86;p17"/>
          <p:cNvGraphicFramePr/>
          <p:nvPr/>
        </p:nvGraphicFramePr>
        <p:xfrm>
          <a:off x="311700" y="1147235"/>
          <a:ext cx="3000000" cy="3000000"/>
        </p:xfrm>
        <a:graphic>
          <a:graphicData uri="http://schemas.openxmlformats.org/drawingml/2006/table">
            <a:tbl>
              <a:tblPr>
                <a:noFill/>
                <a:tableStyleId>{A9058594-CB89-4B40-8F89-219D5A0C3B0F}</a:tableStyleId>
              </a:tblPr>
              <a:tblGrid>
                <a:gridCol w="2300875"/>
                <a:gridCol w="6219725"/>
              </a:tblGrid>
              <a:tr h="787425">
                <a:tc>
                  <a:txBody>
                    <a:bodyPr/>
                    <a:lstStyle/>
                    <a:p>
                      <a:pPr indent="0" lvl="0" marL="0" rtl="0" algn="ctr">
                        <a:spcBef>
                          <a:spcPts val="0"/>
                        </a:spcBef>
                        <a:spcAft>
                          <a:spcPts val="0"/>
                        </a:spcAft>
                        <a:buNone/>
                      </a:pPr>
                      <a:r>
                        <a:rPr b="1" lang="it" sz="1600"/>
                        <a:t>CORRELAZIONE</a:t>
                      </a:r>
                      <a:endParaRPr b="1" sz="1600"/>
                    </a:p>
                  </a:txBody>
                  <a:tcPr marT="91425" marB="91425" marR="91425" marL="91425" anchor="ctr"/>
                </a:tc>
                <a:tc>
                  <a:txBody>
                    <a:bodyPr/>
                    <a:lstStyle/>
                    <a:p>
                      <a:pPr indent="0" lvl="0" marL="0" rtl="0" algn="just">
                        <a:spcBef>
                          <a:spcPts val="0"/>
                        </a:spcBef>
                        <a:spcAft>
                          <a:spcPts val="0"/>
                        </a:spcAft>
                        <a:buNone/>
                      </a:pPr>
                      <a:r>
                        <a:rPr lang="it"/>
                        <a:t>I dati sono collegati logicamente da relazioni per evitare la loro duplicazione in archivi diversi.</a:t>
                      </a:r>
                      <a:endParaRPr/>
                    </a:p>
                  </a:txBody>
                  <a:tcPr marT="91425" marB="91425" marR="91425" marL="91425" anchor="ctr"/>
                </a:tc>
              </a:tr>
              <a:tr h="1338650">
                <a:tc>
                  <a:txBody>
                    <a:bodyPr/>
                    <a:lstStyle/>
                    <a:p>
                      <a:pPr indent="0" lvl="0" marL="0" rtl="0" algn="ctr">
                        <a:spcBef>
                          <a:spcPts val="0"/>
                        </a:spcBef>
                        <a:spcAft>
                          <a:spcPts val="0"/>
                        </a:spcAft>
                        <a:buClr>
                          <a:schemeClr val="dk1"/>
                        </a:buClr>
                        <a:buSzPts val="1100"/>
                        <a:buFont typeface="Arial"/>
                        <a:buNone/>
                      </a:pPr>
                      <a:r>
                        <a:rPr b="1" lang="it" sz="1600">
                          <a:solidFill>
                            <a:schemeClr val="dk1"/>
                          </a:solidFill>
                        </a:rPr>
                        <a:t>CONDIVISIBILITA’</a:t>
                      </a:r>
                      <a:endParaRPr sz="1500"/>
                    </a:p>
                  </a:txBody>
                  <a:tcPr marT="91425" marB="91425" marR="91425" marL="91425" anchor="ctr">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it">
                          <a:solidFill>
                            <a:schemeClr val="dk1"/>
                          </a:solidFill>
                        </a:rPr>
                        <a:t>I dati sono accessibili da utenti diversi secondo le necessità di utilizzo; ogni utente deve poter accedere solo alla parte che gli interessa della base di dati, senza l’obbligo di accedere alla totalità dei dati; i dati sono anche fruibili da applicazioni diverse nello stesso momento.</a:t>
                      </a:r>
                      <a:endParaRPr>
                        <a:solidFill>
                          <a:schemeClr val="dk1"/>
                        </a:solidFill>
                      </a:endParaRPr>
                    </a:p>
                  </a:txBody>
                  <a:tcPr marT="91425" marB="91425" marR="91425" marL="91425">
                    <a:lnB cap="flat" cmpd="sng" w="9525">
                      <a:solidFill>
                        <a:srgbClr val="9E9E9E"/>
                      </a:solidFill>
                      <a:prstDash val="solid"/>
                      <a:round/>
                      <a:headEnd len="sm" w="sm" type="none"/>
                      <a:tailEnd len="sm" w="sm" type="none"/>
                    </a:lnB>
                  </a:tcPr>
                </a:tc>
              </a:tr>
              <a:tr h="1338650">
                <a:tc>
                  <a:txBody>
                    <a:bodyPr/>
                    <a:lstStyle/>
                    <a:p>
                      <a:pPr indent="0" lvl="0" marL="0" rtl="0" algn="ctr">
                        <a:spcBef>
                          <a:spcPts val="0"/>
                        </a:spcBef>
                        <a:spcAft>
                          <a:spcPts val="0"/>
                        </a:spcAft>
                        <a:buClr>
                          <a:schemeClr val="dk1"/>
                        </a:buClr>
                        <a:buSzPts val="1100"/>
                        <a:buFont typeface="Arial"/>
                        <a:buNone/>
                      </a:pPr>
                      <a:r>
                        <a:rPr b="1" lang="it" sz="1600">
                          <a:solidFill>
                            <a:schemeClr val="dk1"/>
                          </a:solidFill>
                        </a:rPr>
                        <a:t>SICUREZZA</a:t>
                      </a:r>
                      <a:endParaRPr b="1" sz="1600">
                        <a:solidFill>
                          <a:schemeClr val="dk1"/>
                        </a:solidFill>
                      </a:endParaRPr>
                    </a:p>
                  </a:txBody>
                  <a:tcPr marT="91425" marB="91425" marR="91425" marL="91425" anchor="ct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it">
                          <a:solidFill>
                            <a:schemeClr val="dk1"/>
                          </a:solidFill>
                        </a:rPr>
                        <a:t>Poiché i dati sono utilizzabili da utenti diversi, è necessario che sia predisposto un meccanismo di protezione da interventi non autorizzati o da eventi accidentali non dovuti all’intervento umano che possono causare perdite di dati, come per esempio un blackout.</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PRINCIPALI PROPRIETA’</a:t>
            </a:r>
            <a:endParaRPr/>
          </a:p>
        </p:txBody>
      </p:sp>
      <p:graphicFrame>
        <p:nvGraphicFramePr>
          <p:cNvPr id="92" name="Google Shape;92;p18"/>
          <p:cNvGraphicFramePr/>
          <p:nvPr/>
        </p:nvGraphicFramePr>
        <p:xfrm>
          <a:off x="311700" y="1147235"/>
          <a:ext cx="3000000" cy="3000000"/>
        </p:xfrm>
        <a:graphic>
          <a:graphicData uri="http://schemas.openxmlformats.org/drawingml/2006/table">
            <a:tbl>
              <a:tblPr>
                <a:noFill/>
                <a:tableStyleId>{A9058594-CB89-4B40-8F89-219D5A0C3B0F}</a:tableStyleId>
              </a:tblPr>
              <a:tblGrid>
                <a:gridCol w="2300875"/>
                <a:gridCol w="6219725"/>
              </a:tblGrid>
              <a:tr h="827750">
                <a:tc>
                  <a:txBody>
                    <a:bodyPr/>
                    <a:lstStyle/>
                    <a:p>
                      <a:pPr indent="0" lvl="0" marL="0" rtl="0" algn="ctr">
                        <a:spcBef>
                          <a:spcPts val="0"/>
                        </a:spcBef>
                        <a:spcAft>
                          <a:spcPts val="0"/>
                        </a:spcAft>
                        <a:buNone/>
                      </a:pPr>
                      <a:r>
                        <a:rPr b="1" lang="it" sz="1600"/>
                        <a:t>INTEGRITA’</a:t>
                      </a:r>
                      <a:endParaRPr b="1" sz="16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it"/>
                        <a:t>La base di dati deve garantire l’accesso agli utenti autorizzati, ma deve </a:t>
                      </a:r>
                      <a:r>
                        <a:rPr lang="it"/>
                        <a:t>anche</a:t>
                      </a:r>
                      <a:r>
                        <a:rPr lang="it"/>
                        <a:t> essere in grado di proteggere i dati da eventi accidentali causati dalle applicazioni (errori di sistema) o dagli utenti stessi (per </a:t>
                      </a:r>
                      <a:r>
                        <a:rPr lang="it"/>
                        <a:t>inesperienza</a:t>
                      </a:r>
                      <a:r>
                        <a:rPr lang="it"/>
                        <a:t> o fatalità) che possono produrre inconsistenza dei dati.</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67925">
                <a:tc>
                  <a:txBody>
                    <a:bodyPr/>
                    <a:lstStyle/>
                    <a:p>
                      <a:pPr indent="0" lvl="0" marL="0" rtl="0" algn="ctr">
                        <a:spcBef>
                          <a:spcPts val="0"/>
                        </a:spcBef>
                        <a:spcAft>
                          <a:spcPts val="0"/>
                        </a:spcAft>
                        <a:buNone/>
                      </a:pPr>
                      <a:r>
                        <a:rPr b="1" lang="it" sz="1600">
                          <a:solidFill>
                            <a:schemeClr val="dk1"/>
                          </a:solidFill>
                        </a:rPr>
                        <a:t>ELIMINAZIONE DELLA RIDONDANZA</a:t>
                      </a:r>
                      <a:endParaRPr b="1" sz="1600"/>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it">
                          <a:solidFill>
                            <a:schemeClr val="dk1"/>
                          </a:solidFill>
                        </a:rPr>
                        <a:t>La base di dati non deve presentare lo stesso dato in archivi diversi o dati simili che permettano di ricavare le stesse informazioni.</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7750">
                <a:tc>
                  <a:txBody>
                    <a:bodyPr/>
                    <a:lstStyle/>
                    <a:p>
                      <a:pPr indent="0" lvl="0" marL="0" rtl="0" algn="ctr">
                        <a:spcBef>
                          <a:spcPts val="0"/>
                        </a:spcBef>
                        <a:spcAft>
                          <a:spcPts val="0"/>
                        </a:spcAft>
                        <a:buNone/>
                      </a:pPr>
                      <a:r>
                        <a:rPr b="1" lang="it" sz="1600">
                          <a:solidFill>
                            <a:schemeClr val="dk1"/>
                          </a:solidFill>
                        </a:rPr>
                        <a:t>CONSISTENZA</a:t>
                      </a:r>
                      <a:endParaRPr b="1" sz="1600">
                        <a:solidFill>
                          <a:schemeClr val="dk1"/>
                        </a:solidFill>
                      </a:endParaRPr>
                    </a:p>
                  </a:txBody>
                  <a:tcPr marT="91425" marB="91425" marR="91425" marL="91425" anchor="ctr">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just">
                        <a:spcBef>
                          <a:spcPts val="0"/>
                        </a:spcBef>
                        <a:spcAft>
                          <a:spcPts val="0"/>
                        </a:spcAft>
                        <a:buNone/>
                      </a:pPr>
                      <a:r>
                        <a:rPr lang="it">
                          <a:solidFill>
                            <a:schemeClr val="dk1"/>
                          </a:solidFill>
                        </a:rPr>
                        <a:t>I dati devono essere affidabili e reali, quindi non è possibile avere lo stesso dato con valori diversi in archivi diversi, inoltre </a:t>
                      </a:r>
                      <a:r>
                        <a:rPr lang="it">
                          <a:solidFill>
                            <a:schemeClr val="dk1"/>
                          </a:solidFill>
                        </a:rPr>
                        <a:t>l'aggiornamento</a:t>
                      </a:r>
                      <a:r>
                        <a:rPr lang="it">
                          <a:solidFill>
                            <a:schemeClr val="dk1"/>
                          </a:solidFill>
                        </a:rPr>
                        <a:t> degli stessi deve avvenire in tempo reale per evitare che operazioni successive agiscano su dati non effettivi.</a:t>
                      </a:r>
                      <a:endParaRPr>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827750">
                <a:tc>
                  <a:txBody>
                    <a:bodyPr/>
                    <a:lstStyle/>
                    <a:p>
                      <a:pPr indent="0" lvl="0" marL="0" rtl="0" algn="ctr">
                        <a:spcBef>
                          <a:spcPts val="0"/>
                        </a:spcBef>
                        <a:spcAft>
                          <a:spcPts val="0"/>
                        </a:spcAft>
                        <a:buNone/>
                      </a:pPr>
                      <a:r>
                        <a:rPr b="1" lang="it" sz="1600">
                          <a:solidFill>
                            <a:schemeClr val="dk1"/>
                          </a:solidFill>
                        </a:rPr>
                        <a:t>PERMANENZA</a:t>
                      </a:r>
                      <a:endParaRPr sz="1500"/>
                    </a:p>
                  </a:txBody>
                  <a:tcPr marT="91425" marB="91425" marR="91425" marL="91425" anchor="ctr">
                    <a:lnT cap="flat" cmpd="sng" w="9525">
                      <a:solidFill>
                        <a:srgbClr val="9E9E9E"/>
                      </a:solidFill>
                      <a:prstDash val="solid"/>
                      <a:round/>
                      <a:headEnd len="sm" w="sm" type="none"/>
                      <a:tailEnd len="sm" w="sm" type="none"/>
                    </a:lnT>
                  </a:tcPr>
                </a:tc>
                <a:tc>
                  <a:txBody>
                    <a:bodyPr/>
                    <a:lstStyle/>
                    <a:p>
                      <a:pPr indent="0" lvl="0" marL="0" rtl="0" algn="just">
                        <a:spcBef>
                          <a:spcPts val="0"/>
                        </a:spcBef>
                        <a:spcAft>
                          <a:spcPts val="0"/>
                        </a:spcAft>
                        <a:buNone/>
                      </a:pPr>
                      <a:r>
                        <a:rPr lang="it">
                          <a:solidFill>
                            <a:schemeClr val="dk1"/>
                          </a:solidFill>
                        </a:rPr>
                        <a:t>La memorizzazione dei dati è effettuata sulla memoria di massa in modo che questi siano conservati nel tempo; la loro eliminazione deve avvenire solo per volontà del gestore del sistema, in base alle esigenze degli utenti e della realtà informatizzata.</a:t>
                      </a:r>
                      <a:endParaRPr>
                        <a:solidFill>
                          <a:schemeClr val="dk1"/>
                        </a:solidFill>
                      </a:endParaRPr>
                    </a:p>
                  </a:txBody>
                  <a:tcPr marT="91425" marB="91425" marR="91425" marL="91425">
                    <a:lnT cap="flat" cmpd="sng" w="9525">
                      <a:solidFill>
                        <a:srgbClr val="9E9E9E"/>
                      </a:solidFill>
                      <a:prstDash val="solid"/>
                      <a:round/>
                      <a:headEnd len="sm" w="sm" type="none"/>
                      <a:tailEnd len="sm" w="sm" type="none"/>
                    </a:lnT>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773700" y="1806450"/>
            <a:ext cx="7596600" cy="153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it"/>
              <a:t>PROGETTARE UNA BASE DI DATI</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537750"/>
            <a:ext cx="8520600" cy="831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t"/>
              <a:t>PROGETTARE UNA BASE DI DATI</a:t>
            </a:r>
            <a:endParaRPr b="1"/>
          </a:p>
        </p:txBody>
      </p:sp>
      <p:sp>
        <p:nvSpPr>
          <p:cNvPr id="103" name="Google Shape;103;p20"/>
          <p:cNvSpPr txBox="1"/>
          <p:nvPr>
            <p:ph idx="1" type="body"/>
          </p:nvPr>
        </p:nvSpPr>
        <p:spPr>
          <a:xfrm>
            <a:off x="311700" y="1841100"/>
            <a:ext cx="8520600" cy="22626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it"/>
              <a:t>La struttura di una base di dati si crea in </a:t>
            </a:r>
            <a:r>
              <a:rPr lang="it"/>
              <a:t>funzione</a:t>
            </a:r>
            <a:r>
              <a:rPr lang="it"/>
              <a:t> delle specifiche esigenze aziendali e pertanto il punto di partenza è un’attenta attività di studio e analisi della realtà da considerare, che consentirà di ottenere un prodotto da verificare ed eventualmente rimodellare per raggiungere la situazione ideale.</a:t>
            </a:r>
            <a:endParaRPr/>
          </a:p>
          <a:p>
            <a:pPr indent="0" lvl="0" marL="0" rtl="0" algn="just">
              <a:spcBef>
                <a:spcPts val="1200"/>
              </a:spcBef>
              <a:spcAft>
                <a:spcPts val="0"/>
              </a:spcAft>
              <a:buNone/>
            </a:pPr>
            <a:r>
              <a:rPr lang="it"/>
              <a:t>Le fasi di progettazione sono tre: </a:t>
            </a:r>
            <a:r>
              <a:rPr b="1" lang="it"/>
              <a:t>CONCETTUALE</a:t>
            </a:r>
            <a:r>
              <a:rPr lang="it"/>
              <a:t>, </a:t>
            </a:r>
            <a:r>
              <a:rPr b="1" lang="it"/>
              <a:t>LOGICA</a:t>
            </a:r>
            <a:r>
              <a:rPr lang="it"/>
              <a:t> e </a:t>
            </a:r>
            <a:r>
              <a:rPr b="1" lang="it"/>
              <a:t>FISICA</a:t>
            </a:r>
            <a:endParaRPr b="1"/>
          </a:p>
          <a:p>
            <a:pPr indent="0" lvl="0" marL="0" rtl="0" algn="just">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315925"/>
            <a:ext cx="8520600" cy="8313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it"/>
              <a:t>PROGETTAZIONE CONCETTUALE</a:t>
            </a:r>
            <a:endParaRPr/>
          </a:p>
        </p:txBody>
      </p:sp>
      <p:sp>
        <p:nvSpPr>
          <p:cNvPr id="109" name="Google Shape;109;p21"/>
          <p:cNvSpPr txBox="1"/>
          <p:nvPr>
            <p:ph idx="1" type="body"/>
          </p:nvPr>
        </p:nvSpPr>
        <p:spPr>
          <a:xfrm>
            <a:off x="311700" y="1225225"/>
            <a:ext cx="8520600" cy="33540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it"/>
              <a:t>La progettazione concettuale consiste nell’analisi della realtà, per raccogliere le informazioni utili da informatizzare in base alle necessità degli utenti che le dovranno utilizzare. Questa prima fase non tiene in considerazione la tecnologia e produce uno schema formale e completo con tutti i dati necessari e le relazioni che li correlano. Questo livello di progettazione si definisce esterno </a:t>
            </a:r>
            <a:r>
              <a:rPr lang="it"/>
              <a:t>perché</a:t>
            </a:r>
            <a:r>
              <a:rPr lang="it"/>
              <a:t> indipendente dagli aspetti informatici del problema.</a:t>
            </a:r>
            <a:endParaRPr/>
          </a:p>
          <a:p>
            <a:pPr indent="0" lvl="0" marL="0" rtl="0" algn="ctr">
              <a:spcBef>
                <a:spcPts val="1200"/>
              </a:spcBef>
              <a:spcAft>
                <a:spcPts val="1200"/>
              </a:spcAft>
              <a:buNone/>
            </a:pPr>
            <a:r>
              <a:rPr b="1" lang="it"/>
              <a:t>P</a:t>
            </a:r>
            <a:r>
              <a:rPr b="1" lang="it"/>
              <a:t>er realizzare lo schema concettuale si utilizza il modello entità-relazione (E/R)</a:t>
            </a:r>
            <a:endParaRPr b="1"/>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